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256" r:id="rId2"/>
    <p:sldId id="286" r:id="rId3"/>
    <p:sldId id="287" r:id="rId4"/>
    <p:sldId id="307" r:id="rId5"/>
    <p:sldId id="308" r:id="rId6"/>
    <p:sldId id="309" r:id="rId7"/>
    <p:sldId id="310" r:id="rId8"/>
    <p:sldId id="373" r:id="rId9"/>
    <p:sldId id="312" r:id="rId10"/>
    <p:sldId id="313" r:id="rId11"/>
    <p:sldId id="314" r:id="rId12"/>
    <p:sldId id="315" r:id="rId13"/>
    <p:sldId id="311" r:id="rId14"/>
    <p:sldId id="382" r:id="rId15"/>
    <p:sldId id="288" r:id="rId16"/>
    <p:sldId id="351" r:id="rId17"/>
    <p:sldId id="359" r:id="rId18"/>
    <p:sldId id="360" r:id="rId19"/>
    <p:sldId id="352" r:id="rId20"/>
    <p:sldId id="353" r:id="rId21"/>
    <p:sldId id="354" r:id="rId22"/>
    <p:sldId id="357" r:id="rId23"/>
    <p:sldId id="358" r:id="rId24"/>
    <p:sldId id="361" r:id="rId25"/>
    <p:sldId id="362" r:id="rId26"/>
    <p:sldId id="340" r:id="rId27"/>
    <p:sldId id="367" r:id="rId28"/>
    <p:sldId id="322" r:id="rId29"/>
    <p:sldId id="384" r:id="rId30"/>
    <p:sldId id="327" r:id="rId31"/>
    <p:sldId id="328" r:id="rId32"/>
    <p:sldId id="386" r:id="rId33"/>
    <p:sldId id="385" r:id="rId34"/>
    <p:sldId id="383" r:id="rId35"/>
    <p:sldId id="375" r:id="rId36"/>
    <p:sldId id="376" r:id="rId37"/>
    <p:sldId id="381" r:id="rId38"/>
    <p:sldId id="379" r:id="rId39"/>
    <p:sldId id="377" r:id="rId40"/>
    <p:sldId id="257" r:id="rId41"/>
    <p:sldId id="264" r:id="rId42"/>
    <p:sldId id="258" r:id="rId43"/>
    <p:sldId id="259" r:id="rId44"/>
    <p:sldId id="260" r:id="rId45"/>
    <p:sldId id="261" r:id="rId46"/>
    <p:sldId id="262" r:id="rId47"/>
    <p:sldId id="265" r:id="rId48"/>
    <p:sldId id="263" r:id="rId49"/>
    <p:sldId id="274" r:id="rId50"/>
    <p:sldId id="34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C996CF-F3CC-4018-BCFA-23C6432D3EE1}">
          <p14:sldIdLst>
            <p14:sldId id="256"/>
            <p14:sldId id="286"/>
            <p14:sldId id="287"/>
            <p14:sldId id="307"/>
            <p14:sldId id="308"/>
            <p14:sldId id="309"/>
            <p14:sldId id="310"/>
            <p14:sldId id="373"/>
            <p14:sldId id="312"/>
            <p14:sldId id="313"/>
            <p14:sldId id="314"/>
            <p14:sldId id="315"/>
            <p14:sldId id="311"/>
            <p14:sldId id="382"/>
          </p14:sldIdLst>
        </p14:section>
        <p14:section name="Clinical Presentation of Monkeypox" id="{E1FA258C-7624-4F60-83E8-97FF0B17FDFE}">
          <p14:sldIdLst>
            <p14:sldId id="288"/>
            <p14:sldId id="351"/>
            <p14:sldId id="359"/>
            <p14:sldId id="360"/>
            <p14:sldId id="352"/>
            <p14:sldId id="353"/>
            <p14:sldId id="354"/>
            <p14:sldId id="357"/>
            <p14:sldId id="358"/>
            <p14:sldId id="361"/>
            <p14:sldId id="362"/>
            <p14:sldId id="340"/>
            <p14:sldId id="367"/>
            <p14:sldId id="322"/>
            <p14:sldId id="384"/>
            <p14:sldId id="327"/>
            <p14:sldId id="328"/>
            <p14:sldId id="386"/>
            <p14:sldId id="385"/>
            <p14:sldId id="383"/>
            <p14:sldId id="375"/>
            <p14:sldId id="376"/>
            <p14:sldId id="381"/>
            <p14:sldId id="379"/>
            <p14:sldId id="377"/>
            <p14:sldId id="257"/>
            <p14:sldId id="264"/>
            <p14:sldId id="258"/>
            <p14:sldId id="259"/>
            <p14:sldId id="260"/>
            <p14:sldId id="261"/>
            <p14:sldId id="262"/>
            <p14:sldId id="265"/>
            <p14:sldId id="263"/>
            <p14:sldId id="274"/>
            <p14:sldId id="344"/>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72" d="100"/>
          <a:sy n="72" d="100"/>
        </p:scale>
        <p:origin x="840" y="7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6BCACC-3568-431E-A48E-CA95054CD10B}"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2E6C4A-44A9-4FAA-8487-A985AF0EE498}" type="slidenum">
              <a:rPr lang="en-US" smtClean="0"/>
              <a:t>‹#›</a:t>
            </a:fld>
            <a:endParaRPr lang="en-US"/>
          </a:p>
        </p:txBody>
      </p:sp>
    </p:spTree>
    <p:extLst>
      <p:ext uri="{BB962C8B-B14F-4D97-AF65-F5344CB8AC3E}">
        <p14:creationId xmlns:p14="http://schemas.microsoft.com/office/powerpoint/2010/main" val="3958717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declaration in July 2022</a:t>
            </a:r>
          </a:p>
        </p:txBody>
      </p:sp>
      <p:sp>
        <p:nvSpPr>
          <p:cNvPr id="4" name="Slide Number Placeholder 3"/>
          <p:cNvSpPr>
            <a:spLocks noGrp="1"/>
          </p:cNvSpPr>
          <p:nvPr>
            <p:ph type="sldNum" sz="quarter" idx="10"/>
          </p:nvPr>
        </p:nvSpPr>
        <p:spPr/>
        <p:txBody>
          <a:bodyPr/>
          <a:lstStyle/>
          <a:p>
            <a:fld id="{8E2E6C4A-44A9-4FAA-8487-A985AF0EE498}" type="slidenum">
              <a:rPr lang="en-US" smtClean="0"/>
              <a:t>4</a:t>
            </a:fld>
            <a:endParaRPr lang="en-US"/>
          </a:p>
        </p:txBody>
      </p:sp>
    </p:spTree>
    <p:extLst>
      <p:ext uri="{BB962C8B-B14F-4D97-AF65-F5344CB8AC3E}">
        <p14:creationId xmlns:p14="http://schemas.microsoft.com/office/powerpoint/2010/main" val="1814467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192A1-5C77-6FA7-34F4-F346ECE586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A1B97D-8444-A441-3906-72E71D0067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BC9F49-3EB8-1BB6-67A8-B694CA8BCADC}"/>
              </a:ext>
            </a:extLst>
          </p:cNvPr>
          <p:cNvSpPr>
            <a:spLocks noGrp="1"/>
          </p:cNvSpPr>
          <p:nvPr>
            <p:ph type="dt" sz="half" idx="10"/>
          </p:nvPr>
        </p:nvSpPr>
        <p:spPr/>
        <p:txBody>
          <a:bodyPr/>
          <a:lstStyle/>
          <a:p>
            <a:fld id="{4CF00502-A3BD-4A8B-A463-F7E3FBE73355}" type="datetimeFigureOut">
              <a:rPr lang="en-US" smtClean="0"/>
              <a:t>8/26/2024</a:t>
            </a:fld>
            <a:endParaRPr lang="en-US"/>
          </a:p>
        </p:txBody>
      </p:sp>
      <p:sp>
        <p:nvSpPr>
          <p:cNvPr id="5" name="Footer Placeholder 4">
            <a:extLst>
              <a:ext uri="{FF2B5EF4-FFF2-40B4-BE49-F238E27FC236}">
                <a16:creationId xmlns:a16="http://schemas.microsoft.com/office/drawing/2014/main" id="{602D5776-3D80-620F-4A8F-60CDA69CEA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2C4576-2F76-0972-7FE8-B310AC19C038}"/>
              </a:ext>
            </a:extLst>
          </p:cNvPr>
          <p:cNvSpPr>
            <a:spLocks noGrp="1"/>
          </p:cNvSpPr>
          <p:nvPr>
            <p:ph type="sldNum" sz="quarter" idx="12"/>
          </p:nvPr>
        </p:nvSpPr>
        <p:spPr/>
        <p:txBody>
          <a:bodyPr/>
          <a:lstStyle/>
          <a:p>
            <a:fld id="{8EEC6B8E-A0D0-4B98-8A08-CC0CAC6EE5EF}" type="slidenum">
              <a:rPr lang="en-US" smtClean="0"/>
              <a:t>‹#›</a:t>
            </a:fld>
            <a:endParaRPr lang="en-US"/>
          </a:p>
        </p:txBody>
      </p:sp>
    </p:spTree>
    <p:extLst>
      <p:ext uri="{BB962C8B-B14F-4D97-AF65-F5344CB8AC3E}">
        <p14:creationId xmlns:p14="http://schemas.microsoft.com/office/powerpoint/2010/main" val="2025582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29605-B522-6CA3-2885-C23548BE93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EE1985-23E3-7E3A-D4D7-2E0C188F3F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D09A2-8374-B6F0-B55B-616715C1A1BC}"/>
              </a:ext>
            </a:extLst>
          </p:cNvPr>
          <p:cNvSpPr>
            <a:spLocks noGrp="1"/>
          </p:cNvSpPr>
          <p:nvPr>
            <p:ph type="dt" sz="half" idx="10"/>
          </p:nvPr>
        </p:nvSpPr>
        <p:spPr/>
        <p:txBody>
          <a:bodyPr/>
          <a:lstStyle/>
          <a:p>
            <a:fld id="{4CF00502-A3BD-4A8B-A463-F7E3FBE73355}" type="datetimeFigureOut">
              <a:rPr lang="en-US" smtClean="0"/>
              <a:t>8/26/2024</a:t>
            </a:fld>
            <a:endParaRPr lang="en-US"/>
          </a:p>
        </p:txBody>
      </p:sp>
      <p:sp>
        <p:nvSpPr>
          <p:cNvPr id="5" name="Footer Placeholder 4">
            <a:extLst>
              <a:ext uri="{FF2B5EF4-FFF2-40B4-BE49-F238E27FC236}">
                <a16:creationId xmlns:a16="http://schemas.microsoft.com/office/drawing/2014/main" id="{5682618F-86DA-EBEA-BCF7-5F19D8917E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587240-2A18-56B6-D749-88034866D035}"/>
              </a:ext>
            </a:extLst>
          </p:cNvPr>
          <p:cNvSpPr>
            <a:spLocks noGrp="1"/>
          </p:cNvSpPr>
          <p:nvPr>
            <p:ph type="sldNum" sz="quarter" idx="12"/>
          </p:nvPr>
        </p:nvSpPr>
        <p:spPr/>
        <p:txBody>
          <a:bodyPr/>
          <a:lstStyle/>
          <a:p>
            <a:fld id="{8EEC6B8E-A0D0-4B98-8A08-CC0CAC6EE5EF}" type="slidenum">
              <a:rPr lang="en-US" smtClean="0"/>
              <a:t>‹#›</a:t>
            </a:fld>
            <a:endParaRPr lang="en-US"/>
          </a:p>
        </p:txBody>
      </p:sp>
    </p:spTree>
    <p:extLst>
      <p:ext uri="{BB962C8B-B14F-4D97-AF65-F5344CB8AC3E}">
        <p14:creationId xmlns:p14="http://schemas.microsoft.com/office/powerpoint/2010/main" val="1577230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137041-F879-117C-DFE7-02F6BD30D9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FB86D3-690F-1454-336B-4B0A52C95F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E5A1D-4B3E-89C6-E461-7F7AD6B95829}"/>
              </a:ext>
            </a:extLst>
          </p:cNvPr>
          <p:cNvSpPr>
            <a:spLocks noGrp="1"/>
          </p:cNvSpPr>
          <p:nvPr>
            <p:ph type="dt" sz="half" idx="10"/>
          </p:nvPr>
        </p:nvSpPr>
        <p:spPr/>
        <p:txBody>
          <a:bodyPr/>
          <a:lstStyle/>
          <a:p>
            <a:fld id="{4CF00502-A3BD-4A8B-A463-F7E3FBE73355}" type="datetimeFigureOut">
              <a:rPr lang="en-US" smtClean="0"/>
              <a:t>8/26/2024</a:t>
            </a:fld>
            <a:endParaRPr lang="en-US"/>
          </a:p>
        </p:txBody>
      </p:sp>
      <p:sp>
        <p:nvSpPr>
          <p:cNvPr id="5" name="Footer Placeholder 4">
            <a:extLst>
              <a:ext uri="{FF2B5EF4-FFF2-40B4-BE49-F238E27FC236}">
                <a16:creationId xmlns:a16="http://schemas.microsoft.com/office/drawing/2014/main" id="{3BA0C529-BB52-AB1F-19A3-BD36F09A41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A9799-15EC-8C51-798F-63C0CFE588F0}"/>
              </a:ext>
            </a:extLst>
          </p:cNvPr>
          <p:cNvSpPr>
            <a:spLocks noGrp="1"/>
          </p:cNvSpPr>
          <p:nvPr>
            <p:ph type="sldNum" sz="quarter" idx="12"/>
          </p:nvPr>
        </p:nvSpPr>
        <p:spPr/>
        <p:txBody>
          <a:bodyPr/>
          <a:lstStyle/>
          <a:p>
            <a:fld id="{8EEC6B8E-A0D0-4B98-8A08-CC0CAC6EE5EF}" type="slidenum">
              <a:rPr lang="en-US" smtClean="0"/>
              <a:t>‹#›</a:t>
            </a:fld>
            <a:endParaRPr lang="en-US"/>
          </a:p>
        </p:txBody>
      </p:sp>
    </p:spTree>
    <p:extLst>
      <p:ext uri="{BB962C8B-B14F-4D97-AF65-F5344CB8AC3E}">
        <p14:creationId xmlns:p14="http://schemas.microsoft.com/office/powerpoint/2010/main" val="3939422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2CC8-2843-2A61-DA05-58988A56C5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DDB908-32EE-C72C-D834-27CD30E55C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92D765-C2B8-5E83-B6D1-F52DBA1AFDAF}"/>
              </a:ext>
            </a:extLst>
          </p:cNvPr>
          <p:cNvSpPr>
            <a:spLocks noGrp="1"/>
          </p:cNvSpPr>
          <p:nvPr>
            <p:ph type="dt" sz="half" idx="10"/>
          </p:nvPr>
        </p:nvSpPr>
        <p:spPr/>
        <p:txBody>
          <a:bodyPr/>
          <a:lstStyle/>
          <a:p>
            <a:fld id="{4CF00502-A3BD-4A8B-A463-F7E3FBE73355}" type="datetimeFigureOut">
              <a:rPr lang="en-US" smtClean="0"/>
              <a:t>8/26/2024</a:t>
            </a:fld>
            <a:endParaRPr lang="en-US"/>
          </a:p>
        </p:txBody>
      </p:sp>
      <p:sp>
        <p:nvSpPr>
          <p:cNvPr id="5" name="Footer Placeholder 4">
            <a:extLst>
              <a:ext uri="{FF2B5EF4-FFF2-40B4-BE49-F238E27FC236}">
                <a16:creationId xmlns:a16="http://schemas.microsoft.com/office/drawing/2014/main" id="{C6F44D33-B5AC-F08A-B502-3712E26BF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B28480-EC03-7EB6-9A15-6E2998456EDE}"/>
              </a:ext>
            </a:extLst>
          </p:cNvPr>
          <p:cNvSpPr>
            <a:spLocks noGrp="1"/>
          </p:cNvSpPr>
          <p:nvPr>
            <p:ph type="sldNum" sz="quarter" idx="12"/>
          </p:nvPr>
        </p:nvSpPr>
        <p:spPr/>
        <p:txBody>
          <a:bodyPr/>
          <a:lstStyle/>
          <a:p>
            <a:fld id="{8EEC6B8E-A0D0-4B98-8A08-CC0CAC6EE5EF}" type="slidenum">
              <a:rPr lang="en-US" smtClean="0"/>
              <a:t>‹#›</a:t>
            </a:fld>
            <a:endParaRPr lang="en-US"/>
          </a:p>
        </p:txBody>
      </p:sp>
    </p:spTree>
    <p:extLst>
      <p:ext uri="{BB962C8B-B14F-4D97-AF65-F5344CB8AC3E}">
        <p14:creationId xmlns:p14="http://schemas.microsoft.com/office/powerpoint/2010/main" val="304627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D50BE-AB9C-55DE-23E6-BA29DCB6B2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4832E7-B932-9508-AB6E-EB09ECA717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D04D16-7DF2-6F34-60EB-FC1717FECDF9}"/>
              </a:ext>
            </a:extLst>
          </p:cNvPr>
          <p:cNvSpPr>
            <a:spLocks noGrp="1"/>
          </p:cNvSpPr>
          <p:nvPr>
            <p:ph type="dt" sz="half" idx="10"/>
          </p:nvPr>
        </p:nvSpPr>
        <p:spPr/>
        <p:txBody>
          <a:bodyPr/>
          <a:lstStyle/>
          <a:p>
            <a:fld id="{4CF00502-A3BD-4A8B-A463-F7E3FBE73355}" type="datetimeFigureOut">
              <a:rPr lang="en-US" smtClean="0"/>
              <a:t>8/26/2024</a:t>
            </a:fld>
            <a:endParaRPr lang="en-US"/>
          </a:p>
        </p:txBody>
      </p:sp>
      <p:sp>
        <p:nvSpPr>
          <p:cNvPr id="5" name="Footer Placeholder 4">
            <a:extLst>
              <a:ext uri="{FF2B5EF4-FFF2-40B4-BE49-F238E27FC236}">
                <a16:creationId xmlns:a16="http://schemas.microsoft.com/office/drawing/2014/main" id="{B4C38302-4B1E-73D7-AF06-65D16C4B2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DB95D-A88F-A1F1-3681-4F186E94E4FB}"/>
              </a:ext>
            </a:extLst>
          </p:cNvPr>
          <p:cNvSpPr>
            <a:spLocks noGrp="1"/>
          </p:cNvSpPr>
          <p:nvPr>
            <p:ph type="sldNum" sz="quarter" idx="12"/>
          </p:nvPr>
        </p:nvSpPr>
        <p:spPr/>
        <p:txBody>
          <a:bodyPr/>
          <a:lstStyle/>
          <a:p>
            <a:fld id="{8EEC6B8E-A0D0-4B98-8A08-CC0CAC6EE5EF}" type="slidenum">
              <a:rPr lang="en-US" smtClean="0"/>
              <a:t>‹#›</a:t>
            </a:fld>
            <a:endParaRPr lang="en-US"/>
          </a:p>
        </p:txBody>
      </p:sp>
    </p:spTree>
    <p:extLst>
      <p:ext uri="{BB962C8B-B14F-4D97-AF65-F5344CB8AC3E}">
        <p14:creationId xmlns:p14="http://schemas.microsoft.com/office/powerpoint/2010/main" val="78242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F4EC7-2468-6796-CFC3-23C5E8526B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D73469-10C1-7AA7-9DF0-E574512842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0B989E-5DA5-18AC-E2DF-62732C9C04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DDC3AF-0EE8-BC3E-4CA6-09FEF0C19E80}"/>
              </a:ext>
            </a:extLst>
          </p:cNvPr>
          <p:cNvSpPr>
            <a:spLocks noGrp="1"/>
          </p:cNvSpPr>
          <p:nvPr>
            <p:ph type="dt" sz="half" idx="10"/>
          </p:nvPr>
        </p:nvSpPr>
        <p:spPr/>
        <p:txBody>
          <a:bodyPr/>
          <a:lstStyle/>
          <a:p>
            <a:fld id="{4CF00502-A3BD-4A8B-A463-F7E3FBE73355}" type="datetimeFigureOut">
              <a:rPr lang="en-US" smtClean="0"/>
              <a:t>8/26/2024</a:t>
            </a:fld>
            <a:endParaRPr lang="en-US"/>
          </a:p>
        </p:txBody>
      </p:sp>
      <p:sp>
        <p:nvSpPr>
          <p:cNvPr id="6" name="Footer Placeholder 5">
            <a:extLst>
              <a:ext uri="{FF2B5EF4-FFF2-40B4-BE49-F238E27FC236}">
                <a16:creationId xmlns:a16="http://schemas.microsoft.com/office/drawing/2014/main" id="{12F5801C-BED8-2A5C-89E2-CD76ACEED4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E68A7-B088-D3D0-D1F4-D978F22E15D8}"/>
              </a:ext>
            </a:extLst>
          </p:cNvPr>
          <p:cNvSpPr>
            <a:spLocks noGrp="1"/>
          </p:cNvSpPr>
          <p:nvPr>
            <p:ph type="sldNum" sz="quarter" idx="12"/>
          </p:nvPr>
        </p:nvSpPr>
        <p:spPr/>
        <p:txBody>
          <a:bodyPr/>
          <a:lstStyle/>
          <a:p>
            <a:fld id="{8EEC6B8E-A0D0-4B98-8A08-CC0CAC6EE5EF}" type="slidenum">
              <a:rPr lang="en-US" smtClean="0"/>
              <a:t>‹#›</a:t>
            </a:fld>
            <a:endParaRPr lang="en-US"/>
          </a:p>
        </p:txBody>
      </p:sp>
    </p:spTree>
    <p:extLst>
      <p:ext uri="{BB962C8B-B14F-4D97-AF65-F5344CB8AC3E}">
        <p14:creationId xmlns:p14="http://schemas.microsoft.com/office/powerpoint/2010/main" val="3088778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B8B34-84D7-806A-0769-E958A71E1D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8C4952-6D96-CBE4-93CD-0CEB469212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641181-DCDF-69A0-8E25-1343E1035A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1B1F8B-0511-6631-54C9-C2F4487F71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3F9244-AD68-24C7-EEA0-A04E06A88D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46F36D-3529-99F5-B8E1-A80E182CDE96}"/>
              </a:ext>
            </a:extLst>
          </p:cNvPr>
          <p:cNvSpPr>
            <a:spLocks noGrp="1"/>
          </p:cNvSpPr>
          <p:nvPr>
            <p:ph type="dt" sz="half" idx="10"/>
          </p:nvPr>
        </p:nvSpPr>
        <p:spPr/>
        <p:txBody>
          <a:bodyPr/>
          <a:lstStyle/>
          <a:p>
            <a:fld id="{4CF00502-A3BD-4A8B-A463-F7E3FBE73355}" type="datetimeFigureOut">
              <a:rPr lang="en-US" smtClean="0"/>
              <a:t>8/26/2024</a:t>
            </a:fld>
            <a:endParaRPr lang="en-US"/>
          </a:p>
        </p:txBody>
      </p:sp>
      <p:sp>
        <p:nvSpPr>
          <p:cNvPr id="8" name="Footer Placeholder 7">
            <a:extLst>
              <a:ext uri="{FF2B5EF4-FFF2-40B4-BE49-F238E27FC236}">
                <a16:creationId xmlns:a16="http://schemas.microsoft.com/office/drawing/2014/main" id="{BFE46A6E-42B4-FF75-7786-F9889A83C6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F5E098-7A55-32C9-858C-033A70F04BC9}"/>
              </a:ext>
            </a:extLst>
          </p:cNvPr>
          <p:cNvSpPr>
            <a:spLocks noGrp="1"/>
          </p:cNvSpPr>
          <p:nvPr>
            <p:ph type="sldNum" sz="quarter" idx="12"/>
          </p:nvPr>
        </p:nvSpPr>
        <p:spPr/>
        <p:txBody>
          <a:bodyPr/>
          <a:lstStyle/>
          <a:p>
            <a:fld id="{8EEC6B8E-A0D0-4B98-8A08-CC0CAC6EE5EF}" type="slidenum">
              <a:rPr lang="en-US" smtClean="0"/>
              <a:t>‹#›</a:t>
            </a:fld>
            <a:endParaRPr lang="en-US"/>
          </a:p>
        </p:txBody>
      </p:sp>
    </p:spTree>
    <p:extLst>
      <p:ext uri="{BB962C8B-B14F-4D97-AF65-F5344CB8AC3E}">
        <p14:creationId xmlns:p14="http://schemas.microsoft.com/office/powerpoint/2010/main" val="159863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5775-E611-D63D-6872-BF8BEE9786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C6D9DC-65AF-B382-A8A9-8C86A9482BF4}"/>
              </a:ext>
            </a:extLst>
          </p:cNvPr>
          <p:cNvSpPr>
            <a:spLocks noGrp="1"/>
          </p:cNvSpPr>
          <p:nvPr>
            <p:ph type="dt" sz="half" idx="10"/>
          </p:nvPr>
        </p:nvSpPr>
        <p:spPr/>
        <p:txBody>
          <a:bodyPr/>
          <a:lstStyle/>
          <a:p>
            <a:fld id="{4CF00502-A3BD-4A8B-A463-F7E3FBE73355}" type="datetimeFigureOut">
              <a:rPr lang="en-US" smtClean="0"/>
              <a:t>8/26/2024</a:t>
            </a:fld>
            <a:endParaRPr lang="en-US"/>
          </a:p>
        </p:txBody>
      </p:sp>
      <p:sp>
        <p:nvSpPr>
          <p:cNvPr id="4" name="Footer Placeholder 3">
            <a:extLst>
              <a:ext uri="{FF2B5EF4-FFF2-40B4-BE49-F238E27FC236}">
                <a16:creationId xmlns:a16="http://schemas.microsoft.com/office/drawing/2014/main" id="{469D3F38-40C8-DC63-B218-F0A8C184A0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ECF2B6-6034-6D3D-3BF7-92DD1016EC59}"/>
              </a:ext>
            </a:extLst>
          </p:cNvPr>
          <p:cNvSpPr>
            <a:spLocks noGrp="1"/>
          </p:cNvSpPr>
          <p:nvPr>
            <p:ph type="sldNum" sz="quarter" idx="12"/>
          </p:nvPr>
        </p:nvSpPr>
        <p:spPr/>
        <p:txBody>
          <a:bodyPr/>
          <a:lstStyle/>
          <a:p>
            <a:fld id="{8EEC6B8E-A0D0-4B98-8A08-CC0CAC6EE5EF}" type="slidenum">
              <a:rPr lang="en-US" smtClean="0"/>
              <a:t>‹#›</a:t>
            </a:fld>
            <a:endParaRPr lang="en-US"/>
          </a:p>
        </p:txBody>
      </p:sp>
    </p:spTree>
    <p:extLst>
      <p:ext uri="{BB962C8B-B14F-4D97-AF65-F5344CB8AC3E}">
        <p14:creationId xmlns:p14="http://schemas.microsoft.com/office/powerpoint/2010/main" val="2374618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D95AC-2AD8-B5C5-2A21-A27BF1E701F6}"/>
              </a:ext>
            </a:extLst>
          </p:cNvPr>
          <p:cNvSpPr>
            <a:spLocks noGrp="1"/>
          </p:cNvSpPr>
          <p:nvPr>
            <p:ph type="dt" sz="half" idx="10"/>
          </p:nvPr>
        </p:nvSpPr>
        <p:spPr/>
        <p:txBody>
          <a:bodyPr/>
          <a:lstStyle/>
          <a:p>
            <a:fld id="{4CF00502-A3BD-4A8B-A463-F7E3FBE73355}" type="datetimeFigureOut">
              <a:rPr lang="en-US" smtClean="0"/>
              <a:t>8/26/2024</a:t>
            </a:fld>
            <a:endParaRPr lang="en-US"/>
          </a:p>
        </p:txBody>
      </p:sp>
      <p:sp>
        <p:nvSpPr>
          <p:cNvPr id="3" name="Footer Placeholder 2">
            <a:extLst>
              <a:ext uri="{FF2B5EF4-FFF2-40B4-BE49-F238E27FC236}">
                <a16:creationId xmlns:a16="http://schemas.microsoft.com/office/drawing/2014/main" id="{2FE38B82-B1D6-941A-4414-10E6C45C75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A37237-00BB-71A0-9040-D88EB935101C}"/>
              </a:ext>
            </a:extLst>
          </p:cNvPr>
          <p:cNvSpPr>
            <a:spLocks noGrp="1"/>
          </p:cNvSpPr>
          <p:nvPr>
            <p:ph type="sldNum" sz="quarter" idx="12"/>
          </p:nvPr>
        </p:nvSpPr>
        <p:spPr/>
        <p:txBody>
          <a:bodyPr/>
          <a:lstStyle/>
          <a:p>
            <a:fld id="{8EEC6B8E-A0D0-4B98-8A08-CC0CAC6EE5EF}" type="slidenum">
              <a:rPr lang="en-US" smtClean="0"/>
              <a:t>‹#›</a:t>
            </a:fld>
            <a:endParaRPr lang="en-US"/>
          </a:p>
        </p:txBody>
      </p:sp>
    </p:spTree>
    <p:extLst>
      <p:ext uri="{BB962C8B-B14F-4D97-AF65-F5344CB8AC3E}">
        <p14:creationId xmlns:p14="http://schemas.microsoft.com/office/powerpoint/2010/main" val="202053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DA4FE-B73D-F930-2601-2A301D1E80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50697C-A8EC-3AD6-D300-344C22E1EE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2CD5B7-71D5-F8AE-DDED-DC9A41B965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FE6399-8FF9-C402-06A6-DECC740C1455}"/>
              </a:ext>
            </a:extLst>
          </p:cNvPr>
          <p:cNvSpPr>
            <a:spLocks noGrp="1"/>
          </p:cNvSpPr>
          <p:nvPr>
            <p:ph type="dt" sz="half" idx="10"/>
          </p:nvPr>
        </p:nvSpPr>
        <p:spPr/>
        <p:txBody>
          <a:bodyPr/>
          <a:lstStyle/>
          <a:p>
            <a:fld id="{4CF00502-A3BD-4A8B-A463-F7E3FBE73355}" type="datetimeFigureOut">
              <a:rPr lang="en-US" smtClean="0"/>
              <a:t>8/26/2024</a:t>
            </a:fld>
            <a:endParaRPr lang="en-US"/>
          </a:p>
        </p:txBody>
      </p:sp>
      <p:sp>
        <p:nvSpPr>
          <p:cNvPr id="6" name="Footer Placeholder 5">
            <a:extLst>
              <a:ext uri="{FF2B5EF4-FFF2-40B4-BE49-F238E27FC236}">
                <a16:creationId xmlns:a16="http://schemas.microsoft.com/office/drawing/2014/main" id="{A81A32A8-9375-9277-2894-1244152DB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A63D0F-394F-882D-DC6D-47B4E1459AFB}"/>
              </a:ext>
            </a:extLst>
          </p:cNvPr>
          <p:cNvSpPr>
            <a:spLocks noGrp="1"/>
          </p:cNvSpPr>
          <p:nvPr>
            <p:ph type="sldNum" sz="quarter" idx="12"/>
          </p:nvPr>
        </p:nvSpPr>
        <p:spPr/>
        <p:txBody>
          <a:bodyPr/>
          <a:lstStyle/>
          <a:p>
            <a:fld id="{8EEC6B8E-A0D0-4B98-8A08-CC0CAC6EE5EF}" type="slidenum">
              <a:rPr lang="en-US" smtClean="0"/>
              <a:t>‹#›</a:t>
            </a:fld>
            <a:endParaRPr lang="en-US"/>
          </a:p>
        </p:txBody>
      </p:sp>
    </p:spTree>
    <p:extLst>
      <p:ext uri="{BB962C8B-B14F-4D97-AF65-F5344CB8AC3E}">
        <p14:creationId xmlns:p14="http://schemas.microsoft.com/office/powerpoint/2010/main" val="2132693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0F77-DAEC-6C12-5409-07E36DF64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BD0B08-D885-E644-24AC-1B885739B6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52C205-5E04-AE9A-B628-75155DF3E1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819C85-93BE-A864-B9D0-D49457FE08CA}"/>
              </a:ext>
            </a:extLst>
          </p:cNvPr>
          <p:cNvSpPr>
            <a:spLocks noGrp="1"/>
          </p:cNvSpPr>
          <p:nvPr>
            <p:ph type="dt" sz="half" idx="10"/>
          </p:nvPr>
        </p:nvSpPr>
        <p:spPr/>
        <p:txBody>
          <a:bodyPr/>
          <a:lstStyle/>
          <a:p>
            <a:fld id="{4CF00502-A3BD-4A8B-A463-F7E3FBE73355}" type="datetimeFigureOut">
              <a:rPr lang="en-US" smtClean="0"/>
              <a:t>8/26/2024</a:t>
            </a:fld>
            <a:endParaRPr lang="en-US"/>
          </a:p>
        </p:txBody>
      </p:sp>
      <p:sp>
        <p:nvSpPr>
          <p:cNvPr id="6" name="Footer Placeholder 5">
            <a:extLst>
              <a:ext uri="{FF2B5EF4-FFF2-40B4-BE49-F238E27FC236}">
                <a16:creationId xmlns:a16="http://schemas.microsoft.com/office/drawing/2014/main" id="{BD16508A-5E00-6D72-4B93-7ED335A89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DC8BB2-9060-9F95-8328-25061785E19F}"/>
              </a:ext>
            </a:extLst>
          </p:cNvPr>
          <p:cNvSpPr>
            <a:spLocks noGrp="1"/>
          </p:cNvSpPr>
          <p:nvPr>
            <p:ph type="sldNum" sz="quarter" idx="12"/>
          </p:nvPr>
        </p:nvSpPr>
        <p:spPr/>
        <p:txBody>
          <a:bodyPr/>
          <a:lstStyle/>
          <a:p>
            <a:fld id="{8EEC6B8E-A0D0-4B98-8A08-CC0CAC6EE5EF}" type="slidenum">
              <a:rPr lang="en-US" smtClean="0"/>
              <a:t>‹#›</a:t>
            </a:fld>
            <a:endParaRPr lang="en-US"/>
          </a:p>
        </p:txBody>
      </p:sp>
    </p:spTree>
    <p:extLst>
      <p:ext uri="{BB962C8B-B14F-4D97-AF65-F5344CB8AC3E}">
        <p14:creationId xmlns:p14="http://schemas.microsoft.com/office/powerpoint/2010/main" val="1545529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186245-7C16-3197-A01B-3D20DF755A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9E8BC1-4349-592C-849F-6A39BB2898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9B45DB-E64E-D60E-DF02-1A8AB3C4F8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00502-A3BD-4A8B-A463-F7E3FBE73355}" type="datetimeFigureOut">
              <a:rPr lang="en-US" smtClean="0"/>
              <a:t>8/26/2024</a:t>
            </a:fld>
            <a:endParaRPr lang="en-US"/>
          </a:p>
        </p:txBody>
      </p:sp>
      <p:sp>
        <p:nvSpPr>
          <p:cNvPr id="5" name="Footer Placeholder 4">
            <a:extLst>
              <a:ext uri="{FF2B5EF4-FFF2-40B4-BE49-F238E27FC236}">
                <a16:creationId xmlns:a16="http://schemas.microsoft.com/office/drawing/2014/main" id="{7EA54DF3-C3CB-7217-8B7A-1B479229C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6A2B8B-B126-E01E-481D-B453C40F88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C6B8E-A0D0-4B98-8A08-CC0CAC6EE5EF}" type="slidenum">
              <a:rPr lang="en-US" smtClean="0"/>
              <a:t>‹#›</a:t>
            </a:fld>
            <a:endParaRPr lang="en-US"/>
          </a:p>
        </p:txBody>
      </p:sp>
    </p:spTree>
    <p:extLst>
      <p:ext uri="{BB962C8B-B14F-4D97-AF65-F5344CB8AC3E}">
        <p14:creationId xmlns:p14="http://schemas.microsoft.com/office/powerpoint/2010/main" val="18932367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nejm.org/doi/full/10.1056/NEJMcpc2201244?query=recirc_mostViewed_railB_article" TargetMode="External"/><Relationship Id="rId2" Type="http://schemas.openxmlformats.org/officeDocument/2006/relationships/hyperlink" Target="https://reader.elsevier.com/reader/sd/pii/S1473309922002286?token=3A77282A29631CDFEBDD737831F234F3DA3D0E2B3AF8136497BDCEDA7A0F3A2D0A10E9EEC76410B8E24967FC46127141&amp;originRegion=us-east-1&amp;originCreation=20220626165803" TargetMode="External"/><Relationship Id="rId1" Type="http://schemas.openxmlformats.org/officeDocument/2006/relationships/slideLayout" Target="../slideLayouts/slideLayout2.xml"/><Relationship Id="rId5" Type="http://schemas.openxmlformats.org/officeDocument/2006/relationships/hyperlink" Target="https://www.who.int/publications/i/item/WHO-MPX-Surveillance-2024" TargetMode="External"/><Relationship Id="rId4" Type="http://schemas.openxmlformats.org/officeDocument/2006/relationships/hyperlink" Target="https://www.who.int/publications/i/item/WHO-MPX-Clinical-and-IPC-2022.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BFCF0-A86A-7D47-6068-5FDFB6CF4129}"/>
              </a:ext>
            </a:extLst>
          </p:cNvPr>
          <p:cNvSpPr>
            <a:spLocks noGrp="1"/>
          </p:cNvSpPr>
          <p:nvPr>
            <p:ph type="ctrTitle"/>
          </p:nvPr>
        </p:nvSpPr>
        <p:spPr>
          <a:ln w="38100">
            <a:solidFill>
              <a:srgbClr val="00B0F0"/>
            </a:solidFill>
          </a:ln>
        </p:spPr>
        <p:txBody>
          <a:bodyPr>
            <a:normAutofit fontScale="90000"/>
          </a:bodyPr>
          <a:lstStyle/>
          <a:p>
            <a:r>
              <a:rPr lang="en-US" dirty="0"/>
              <a:t>Mpox Sensitization for </a:t>
            </a:r>
            <a:r>
              <a:rPr lang="en-US"/>
              <a:t>the Tourism </a:t>
            </a:r>
            <a:r>
              <a:rPr lang="en-US" dirty="0"/>
              <a:t>Sector and Ports of Entry  </a:t>
            </a:r>
          </a:p>
        </p:txBody>
      </p:sp>
      <p:sp>
        <p:nvSpPr>
          <p:cNvPr id="3" name="Subtitle 2">
            <a:extLst>
              <a:ext uri="{FF2B5EF4-FFF2-40B4-BE49-F238E27FC236}">
                <a16:creationId xmlns:a16="http://schemas.microsoft.com/office/drawing/2014/main" id="{9CE04A2D-DBA6-AED6-DBD0-8DBF5B50A839}"/>
              </a:ext>
            </a:extLst>
          </p:cNvPr>
          <p:cNvSpPr>
            <a:spLocks noGrp="1"/>
          </p:cNvSpPr>
          <p:nvPr>
            <p:ph type="subTitle" idx="1"/>
          </p:nvPr>
        </p:nvSpPr>
        <p:spPr>
          <a:xfrm>
            <a:off x="1524000" y="4014415"/>
            <a:ext cx="9144000" cy="1655762"/>
          </a:xfrm>
        </p:spPr>
        <p:txBody>
          <a:bodyPr/>
          <a:lstStyle/>
          <a:p>
            <a:r>
              <a:rPr lang="en-US" dirty="0"/>
              <a:t>Ministry of Health, Wellness and Elderly Affairs </a:t>
            </a:r>
          </a:p>
          <a:p>
            <a:r>
              <a:rPr lang="en-US" dirty="0"/>
              <a:t>August 26, 2024</a:t>
            </a:r>
          </a:p>
          <a:p>
            <a:r>
              <a:rPr lang="en-US" dirty="0"/>
              <a:t>Virtual Session  </a:t>
            </a:r>
          </a:p>
        </p:txBody>
      </p:sp>
      <p:pic>
        <p:nvPicPr>
          <p:cNvPr id="4" name="Picture 3">
            <a:extLst>
              <a:ext uri="{FF2B5EF4-FFF2-40B4-BE49-F238E27FC236}">
                <a16:creationId xmlns:a16="http://schemas.microsoft.com/office/drawing/2014/main" id="{90BF1823-B35A-D644-B002-0A1DE3719A6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86138" y="178837"/>
            <a:ext cx="1863821" cy="12606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7959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0070C0"/>
            </a:solidFill>
          </a:ln>
        </p:spPr>
        <p:txBody>
          <a:bodyPr>
            <a:normAutofit fontScale="90000"/>
          </a:bodyPr>
          <a:lstStyle/>
          <a:p>
            <a:r>
              <a:rPr lang="en-US" sz="1800" b="0" i="0" u="none" strike="noStrike" baseline="0" dirty="0">
                <a:solidFill>
                  <a:srgbClr val="000000"/>
                </a:solidFill>
                <a:latin typeface="Century Gothic" panose="020B0502020202020204" pitchFamily="34" charset="0"/>
              </a:rPr>
              <a:t>In the </a:t>
            </a:r>
            <a:r>
              <a:rPr lang="en-US" sz="1800" b="1" i="0" u="none" strike="noStrike" baseline="0" dirty="0">
                <a:solidFill>
                  <a:srgbClr val="000000"/>
                </a:solidFill>
                <a:latin typeface="Century Gothic" panose="020B0502020202020204" pitchFamily="34" charset="0"/>
              </a:rPr>
              <a:t>Central American </a:t>
            </a:r>
            <a:r>
              <a:rPr lang="en-US" sz="1800" b="0" i="0" u="none" strike="noStrike" baseline="0" dirty="0">
                <a:solidFill>
                  <a:srgbClr val="000000"/>
                </a:solidFill>
                <a:latin typeface="Century Gothic" panose="020B0502020202020204" pitchFamily="34" charset="0"/>
              </a:rPr>
              <a:t>subregion, between 2022 and as of 17 August 2024, 1,024 cases of Mpox were reported, including three deaths. </a:t>
            </a:r>
            <a:br>
              <a:rPr lang="en-US" sz="1800" b="0" i="0" u="none" strike="noStrike" baseline="0" dirty="0">
                <a:solidFill>
                  <a:srgbClr val="000000"/>
                </a:solidFill>
                <a:latin typeface="Century Gothic" panose="020B0502020202020204" pitchFamily="34" charset="0"/>
              </a:rPr>
            </a:br>
            <a:r>
              <a:rPr lang="en-US" sz="1800" b="0" i="0" u="none" strike="noStrike" baseline="0" dirty="0">
                <a:solidFill>
                  <a:srgbClr val="000000"/>
                </a:solidFill>
                <a:latin typeface="Century Gothic" panose="020B0502020202020204" pitchFamily="34" charset="0"/>
              </a:rPr>
              <a:t/>
            </a:r>
            <a:br>
              <a:rPr lang="en-US" sz="1800" b="0" i="0" u="none" strike="noStrike" baseline="0" dirty="0">
                <a:solidFill>
                  <a:srgbClr val="000000"/>
                </a:solidFill>
                <a:latin typeface="Century Gothic" panose="020B0502020202020204" pitchFamily="34" charset="0"/>
              </a:rPr>
            </a:br>
            <a:r>
              <a:rPr lang="en-US" sz="1800" b="0" i="0" u="none" strike="noStrike" baseline="0" dirty="0">
                <a:solidFill>
                  <a:srgbClr val="000000"/>
                </a:solidFill>
                <a:latin typeface="Century Gothic" panose="020B0502020202020204" pitchFamily="34" charset="0"/>
              </a:rPr>
              <a:t>The highest proportion of cases was recorded in </a:t>
            </a:r>
            <a:r>
              <a:rPr lang="en-US" sz="1800" b="1" i="0" u="none" strike="noStrike" baseline="0" dirty="0">
                <a:solidFill>
                  <a:srgbClr val="000000"/>
                </a:solidFill>
                <a:latin typeface="Century Gothic" panose="020B0502020202020204" pitchFamily="34" charset="0"/>
              </a:rPr>
              <a:t>Guatemala</a:t>
            </a:r>
            <a:r>
              <a:rPr lang="en-US" sz="1800" b="0" i="0" u="none" strike="noStrike" baseline="0" dirty="0">
                <a:solidFill>
                  <a:srgbClr val="000000"/>
                </a:solidFill>
                <a:latin typeface="Century Gothic" panose="020B0502020202020204" pitchFamily="34" charset="0"/>
              </a:rPr>
              <a:t>, with 40% of the cases. </a:t>
            </a:r>
            <a:br>
              <a:rPr lang="en-US" sz="1800" b="0" i="0" u="none" strike="noStrike" baseline="0" dirty="0">
                <a:solidFill>
                  <a:srgbClr val="000000"/>
                </a:solidFill>
                <a:latin typeface="Century Gothic" panose="020B0502020202020204" pitchFamily="34" charset="0"/>
              </a:rPr>
            </a:br>
            <a:r>
              <a:rPr lang="en-US" sz="1800" b="0" i="0" u="none" strike="noStrike" baseline="0" dirty="0">
                <a:solidFill>
                  <a:srgbClr val="000000"/>
                </a:solidFill>
                <a:latin typeface="Century Gothic" panose="020B0502020202020204" pitchFamily="34" charset="0"/>
              </a:rPr>
              <a:t/>
            </a:r>
            <a:br>
              <a:rPr lang="en-US" sz="1800" b="0" i="0" u="none" strike="noStrike" baseline="0" dirty="0">
                <a:solidFill>
                  <a:srgbClr val="000000"/>
                </a:solidFill>
                <a:latin typeface="Century Gothic" panose="020B0502020202020204" pitchFamily="34" charset="0"/>
              </a:rPr>
            </a:br>
            <a:r>
              <a:rPr lang="en-US" sz="1800" b="1" i="0" u="none" strike="noStrike" baseline="0" dirty="0">
                <a:solidFill>
                  <a:srgbClr val="000000"/>
                </a:solidFill>
                <a:latin typeface="Century Gothic" panose="020B0502020202020204" pitchFamily="34" charset="0"/>
              </a:rPr>
              <a:t>Costa Rica, Guatemala</a:t>
            </a:r>
            <a:r>
              <a:rPr lang="en-US" sz="1800" b="0" i="0" u="none" strike="noStrike" baseline="0" dirty="0">
                <a:solidFill>
                  <a:srgbClr val="000000"/>
                </a:solidFill>
                <a:latin typeface="Century Gothic" panose="020B0502020202020204" pitchFamily="34" charset="0"/>
              </a:rPr>
              <a:t>, and </a:t>
            </a:r>
            <a:r>
              <a:rPr lang="en-US" sz="1800" b="1" i="0" u="none" strike="noStrike" baseline="0" dirty="0">
                <a:solidFill>
                  <a:srgbClr val="000000"/>
                </a:solidFill>
                <a:latin typeface="Century Gothic" panose="020B0502020202020204" pitchFamily="34" charset="0"/>
              </a:rPr>
              <a:t>Panama </a:t>
            </a:r>
            <a:r>
              <a:rPr lang="en-US" sz="1800" b="0" i="0" u="none" strike="noStrike" baseline="0" dirty="0">
                <a:solidFill>
                  <a:srgbClr val="000000"/>
                </a:solidFill>
                <a:latin typeface="Century Gothic" panose="020B0502020202020204" pitchFamily="34" charset="0"/>
              </a:rPr>
              <a:t>have reported cases in 2024 (</a:t>
            </a:r>
            <a:r>
              <a:rPr lang="en-US" sz="1800" b="1" i="0" u="none" strike="noStrike" baseline="0" dirty="0">
                <a:solidFill>
                  <a:srgbClr val="000000"/>
                </a:solidFill>
                <a:latin typeface="Century Gothic" panose="020B0502020202020204" pitchFamily="34" charset="0"/>
              </a:rPr>
              <a:t>Figure 3</a:t>
            </a:r>
            <a:r>
              <a:rPr lang="en-US" sz="1800" b="0" i="0" u="none" strike="noStrike" baseline="0" dirty="0">
                <a:solidFill>
                  <a:srgbClr val="000000"/>
                </a:solidFill>
                <a:latin typeface="Century Gothic" panose="020B0502020202020204" pitchFamily="34" charset="0"/>
              </a:rPr>
              <a:t>) </a:t>
            </a:r>
            <a:endParaRPr lang="en-US" sz="2400" dirty="0">
              <a:latin typeface="+mn-lt"/>
            </a:endParaRPr>
          </a:p>
        </p:txBody>
      </p:sp>
      <p:pic>
        <p:nvPicPr>
          <p:cNvPr id="7" name="Content Placeholder 6">
            <a:extLst>
              <a:ext uri="{FF2B5EF4-FFF2-40B4-BE49-F238E27FC236}">
                <a16:creationId xmlns:a16="http://schemas.microsoft.com/office/drawing/2014/main" id="{AEC72EAD-A741-69AD-00D5-4891DF80F2B6}"/>
              </a:ext>
            </a:extLst>
          </p:cNvPr>
          <p:cNvPicPr>
            <a:picLocks noGrp="1" noChangeAspect="1"/>
          </p:cNvPicPr>
          <p:nvPr>
            <p:ph idx="1"/>
          </p:nvPr>
        </p:nvPicPr>
        <p:blipFill>
          <a:blip r:embed="rId2"/>
          <a:stretch>
            <a:fillRect/>
          </a:stretch>
        </p:blipFill>
        <p:spPr>
          <a:xfrm>
            <a:off x="2077509" y="1853905"/>
            <a:ext cx="7349295" cy="4856194"/>
          </a:xfrm>
        </p:spPr>
      </p:pic>
    </p:spTree>
    <p:extLst>
      <p:ext uri="{BB962C8B-B14F-4D97-AF65-F5344CB8AC3E}">
        <p14:creationId xmlns:p14="http://schemas.microsoft.com/office/powerpoint/2010/main" val="3929341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0070C0"/>
            </a:solidFill>
          </a:ln>
        </p:spPr>
        <p:txBody>
          <a:bodyPr>
            <a:normAutofit fontScale="90000"/>
          </a:bodyPr>
          <a:lstStyle/>
          <a:p>
            <a:r>
              <a:rPr lang="en-US" sz="1800" b="0" i="0" u="none" strike="noStrike" baseline="0" dirty="0">
                <a:solidFill>
                  <a:srgbClr val="000000"/>
                </a:solidFill>
                <a:latin typeface="Century Gothic" panose="020B0502020202020204" pitchFamily="34" charset="0"/>
              </a:rPr>
              <a:t>In the </a:t>
            </a:r>
            <a:r>
              <a:rPr lang="en-US" sz="1800" b="1" i="0" u="none" strike="noStrike" baseline="0" dirty="0">
                <a:solidFill>
                  <a:srgbClr val="000000"/>
                </a:solidFill>
                <a:latin typeface="Century Gothic" panose="020B0502020202020204" pitchFamily="34" charset="0"/>
              </a:rPr>
              <a:t>South American </a:t>
            </a:r>
            <a:r>
              <a:rPr lang="en-US" sz="1800" b="0" i="0" u="none" strike="noStrike" baseline="0" dirty="0">
                <a:solidFill>
                  <a:srgbClr val="000000"/>
                </a:solidFill>
                <a:latin typeface="Century Gothic" panose="020B0502020202020204" pitchFamily="34" charset="0"/>
              </a:rPr>
              <a:t>subregion between 2022 and as of 17 August 2024, 22,990 cases of Mpox were reported, including 44 deaths</a:t>
            </a:r>
            <a:r>
              <a:rPr lang="en-US" sz="1800" b="0" i="1" u="none" strike="noStrike" baseline="0" dirty="0">
                <a:solidFill>
                  <a:srgbClr val="000000"/>
                </a:solidFill>
                <a:latin typeface="Century Gothic" panose="020B0502020202020204" pitchFamily="34" charset="0"/>
              </a:rPr>
              <a:t>.</a:t>
            </a:r>
            <a:br>
              <a:rPr lang="en-US" sz="1800" b="0" i="1" u="none" strike="noStrike" baseline="0" dirty="0">
                <a:solidFill>
                  <a:srgbClr val="000000"/>
                </a:solidFill>
                <a:latin typeface="Century Gothic" panose="020B0502020202020204" pitchFamily="34" charset="0"/>
              </a:rPr>
            </a:br>
            <a:r>
              <a:rPr lang="en-US" sz="1800" b="0" i="1" u="none" strike="noStrike" baseline="0" dirty="0">
                <a:solidFill>
                  <a:srgbClr val="000000"/>
                </a:solidFill>
                <a:latin typeface="Century Gothic" panose="020B0502020202020204" pitchFamily="34" charset="0"/>
              </a:rPr>
              <a:t> </a:t>
            </a:r>
            <a:br>
              <a:rPr lang="en-US" sz="1800" b="0" i="1" u="none" strike="noStrike" baseline="0" dirty="0">
                <a:solidFill>
                  <a:srgbClr val="000000"/>
                </a:solidFill>
                <a:latin typeface="Century Gothic" panose="020B0502020202020204" pitchFamily="34" charset="0"/>
              </a:rPr>
            </a:br>
            <a:r>
              <a:rPr lang="en-US" sz="1800" b="1" i="0" u="none" strike="noStrike" baseline="0" dirty="0">
                <a:solidFill>
                  <a:srgbClr val="000000"/>
                </a:solidFill>
                <a:latin typeface="Century Gothic" panose="020B0502020202020204" pitchFamily="34" charset="0"/>
              </a:rPr>
              <a:t>Brazil reported </a:t>
            </a:r>
            <a:r>
              <a:rPr lang="en-US" sz="1800" b="0" i="0" u="none" strike="noStrike" baseline="0" dirty="0">
                <a:solidFill>
                  <a:srgbClr val="000000"/>
                </a:solidFill>
                <a:latin typeface="Century Gothic" panose="020B0502020202020204" pitchFamily="34" charset="0"/>
              </a:rPr>
              <a:t> 49% of the cases</a:t>
            </a:r>
            <a:br>
              <a:rPr lang="en-US" sz="1800" b="0" i="0" u="none" strike="noStrike" baseline="0" dirty="0">
                <a:solidFill>
                  <a:srgbClr val="000000"/>
                </a:solidFill>
                <a:latin typeface="Century Gothic" panose="020B0502020202020204" pitchFamily="34" charset="0"/>
              </a:rPr>
            </a:br>
            <a:r>
              <a:rPr lang="en-US" sz="1800" b="0" i="0" u="none" strike="noStrike" baseline="0" dirty="0">
                <a:solidFill>
                  <a:srgbClr val="000000"/>
                </a:solidFill>
                <a:latin typeface="Century Gothic" panose="020B0502020202020204" pitchFamily="34" charset="0"/>
              </a:rPr>
              <a:t/>
            </a:r>
            <a:br>
              <a:rPr lang="en-US" sz="1800" b="0" i="0" u="none" strike="noStrike" baseline="0" dirty="0">
                <a:solidFill>
                  <a:srgbClr val="000000"/>
                </a:solidFill>
                <a:latin typeface="Century Gothic" panose="020B0502020202020204" pitchFamily="34" charset="0"/>
              </a:rPr>
            </a:br>
            <a:r>
              <a:rPr lang="en-US" sz="1800" b="0" i="0" u="none" strike="noStrike" baseline="0" dirty="0">
                <a:solidFill>
                  <a:srgbClr val="000000"/>
                </a:solidFill>
                <a:latin typeface="Century Gothic" panose="020B0502020202020204" pitchFamily="34" charset="0"/>
              </a:rPr>
              <a:t>Seven countries reported cases in 2024: </a:t>
            </a:r>
            <a:r>
              <a:rPr lang="en-US" sz="1800" b="1" i="0" u="none" strike="noStrike" baseline="0" dirty="0">
                <a:solidFill>
                  <a:srgbClr val="000000"/>
                </a:solidFill>
                <a:latin typeface="Century Gothic" panose="020B0502020202020204" pitchFamily="34" charset="0"/>
              </a:rPr>
              <a:t>Argentina, Bolivia, Brazil, Chile, Colombia, and Peru </a:t>
            </a:r>
            <a:r>
              <a:rPr lang="en-US" sz="1800" b="0" i="0" u="none" strike="noStrike" baseline="0" dirty="0">
                <a:solidFill>
                  <a:srgbClr val="000000"/>
                </a:solidFill>
                <a:latin typeface="Century Gothic" panose="020B0502020202020204" pitchFamily="34" charset="0"/>
              </a:rPr>
              <a:t>(</a:t>
            </a:r>
            <a:r>
              <a:rPr lang="en-US" sz="1800" b="1" i="0" u="none" strike="noStrike" baseline="0" dirty="0">
                <a:solidFill>
                  <a:srgbClr val="000000"/>
                </a:solidFill>
                <a:latin typeface="Century Gothic" panose="020B0502020202020204" pitchFamily="34" charset="0"/>
              </a:rPr>
              <a:t>Figure 4</a:t>
            </a:r>
            <a:r>
              <a:rPr lang="en-US" sz="1800" b="0" i="0" u="none" strike="noStrike" baseline="0" dirty="0">
                <a:solidFill>
                  <a:srgbClr val="000000"/>
                </a:solidFill>
                <a:latin typeface="Century Gothic" panose="020B0502020202020204" pitchFamily="34" charset="0"/>
              </a:rPr>
              <a:t>) </a:t>
            </a:r>
            <a:endParaRPr lang="en-US" sz="2400" dirty="0">
              <a:latin typeface="+mn-lt"/>
            </a:endParaRPr>
          </a:p>
        </p:txBody>
      </p:sp>
      <p:pic>
        <p:nvPicPr>
          <p:cNvPr id="6" name="Content Placeholder 5">
            <a:extLst>
              <a:ext uri="{FF2B5EF4-FFF2-40B4-BE49-F238E27FC236}">
                <a16:creationId xmlns:a16="http://schemas.microsoft.com/office/drawing/2014/main" id="{581C2135-B724-3F98-3FC1-11F4EF3C1C7B}"/>
              </a:ext>
            </a:extLst>
          </p:cNvPr>
          <p:cNvPicPr>
            <a:picLocks noGrp="1" noChangeAspect="1"/>
          </p:cNvPicPr>
          <p:nvPr>
            <p:ph idx="1"/>
          </p:nvPr>
        </p:nvPicPr>
        <p:blipFill>
          <a:blip r:embed="rId2"/>
          <a:stretch>
            <a:fillRect/>
          </a:stretch>
        </p:blipFill>
        <p:spPr>
          <a:xfrm>
            <a:off x="2447923" y="1896439"/>
            <a:ext cx="7073149" cy="4598599"/>
          </a:xfrm>
        </p:spPr>
      </p:pic>
    </p:spTree>
    <p:extLst>
      <p:ext uri="{BB962C8B-B14F-4D97-AF65-F5344CB8AC3E}">
        <p14:creationId xmlns:p14="http://schemas.microsoft.com/office/powerpoint/2010/main" val="685015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468" y="685637"/>
            <a:ext cx="10515600" cy="1325563"/>
          </a:xfrm>
          <a:noFill/>
        </p:spPr>
        <p:txBody>
          <a:bodyPr>
            <a:normAutofit fontScale="90000"/>
          </a:bodyPr>
          <a:lstStyle/>
          <a:p>
            <a:r>
              <a:rPr lang="en-US" sz="1800" dirty="0">
                <a:latin typeface="Century Gothic" panose="020B0502020202020204" pitchFamily="34" charset="0"/>
              </a:rPr>
              <a:t>In the </a:t>
            </a:r>
            <a:r>
              <a:rPr lang="en-US" sz="1800" b="1" dirty="0">
                <a:latin typeface="Century Gothic" panose="020B0502020202020204" pitchFamily="34" charset="0"/>
              </a:rPr>
              <a:t>Caribbean and Atlantic Ocean </a:t>
            </a:r>
            <a:r>
              <a:rPr lang="en-US" sz="1800" dirty="0">
                <a:latin typeface="Century Gothic" panose="020B0502020202020204" pitchFamily="34" charset="0"/>
              </a:rPr>
              <a:t>Islands subregion, between 2022 and as of 17 August 2024, 107 cases of Mpox  reported from 13 countries including 1 death</a:t>
            </a:r>
            <a:br>
              <a:rPr lang="en-US" sz="1800" dirty="0">
                <a:latin typeface="Century Gothic" panose="020B0502020202020204" pitchFamily="34" charset="0"/>
              </a:rPr>
            </a:br>
            <a:r>
              <a:rPr lang="en-US" sz="1800" dirty="0">
                <a:latin typeface="Century Gothic" panose="020B0502020202020204" pitchFamily="34" charset="0"/>
              </a:rPr>
              <a:t/>
            </a:r>
            <a:br>
              <a:rPr lang="en-US" sz="1800" dirty="0">
                <a:latin typeface="Century Gothic" panose="020B0502020202020204" pitchFamily="34" charset="0"/>
              </a:rPr>
            </a:br>
            <a:r>
              <a:rPr lang="en-US" sz="1800" dirty="0">
                <a:latin typeface="Century Gothic" panose="020B0502020202020204" pitchFamily="34" charset="0"/>
              </a:rPr>
              <a:t>The </a:t>
            </a:r>
            <a:r>
              <a:rPr lang="en-US" sz="1800" b="1" dirty="0">
                <a:latin typeface="Century Gothic" panose="020B0502020202020204" pitchFamily="34" charset="0"/>
              </a:rPr>
              <a:t>Dominican Republic </a:t>
            </a:r>
            <a:r>
              <a:rPr lang="en-US" sz="1800" dirty="0">
                <a:latin typeface="Century Gothic" panose="020B0502020202020204" pitchFamily="34" charset="0"/>
              </a:rPr>
              <a:t>reported 49% of cases</a:t>
            </a:r>
            <a:br>
              <a:rPr lang="en-US" sz="1800" dirty="0">
                <a:latin typeface="Century Gothic" panose="020B0502020202020204" pitchFamily="34" charset="0"/>
              </a:rPr>
            </a:br>
            <a:r>
              <a:rPr lang="en-US" sz="1800" dirty="0">
                <a:latin typeface="Century Gothic" panose="020B0502020202020204" pitchFamily="34" charset="0"/>
              </a:rPr>
              <a:t/>
            </a:r>
            <a:br>
              <a:rPr lang="en-US" sz="1800" dirty="0">
                <a:latin typeface="Century Gothic" panose="020B0502020202020204" pitchFamily="34" charset="0"/>
              </a:rPr>
            </a:br>
            <a:r>
              <a:rPr lang="en-US" sz="1800" b="1" dirty="0">
                <a:latin typeface="Century Gothic" panose="020B0502020202020204" pitchFamily="34" charset="0"/>
              </a:rPr>
              <a:t>No reported cases </a:t>
            </a:r>
            <a:r>
              <a:rPr lang="en-US" sz="1800" dirty="0">
                <a:latin typeface="Century Gothic" panose="020B0502020202020204" pitchFamily="34" charset="0"/>
              </a:rPr>
              <a:t>during 2024 </a:t>
            </a:r>
            <a:r>
              <a:rPr lang="en-US" sz="2000" dirty="0">
                <a:latin typeface="Century Gothic" panose="020B0502020202020204" pitchFamily="34" charset="0"/>
              </a:rPr>
              <a:t/>
            </a:r>
            <a:br>
              <a:rPr lang="en-US" sz="2000" dirty="0">
                <a:latin typeface="Century Gothic" panose="020B0502020202020204" pitchFamily="34" charset="0"/>
              </a:rPr>
            </a:br>
            <a:r>
              <a:rPr lang="en-US" sz="2800" dirty="0"/>
              <a:t/>
            </a:r>
            <a:br>
              <a:rPr lang="en-US" sz="2800" dirty="0"/>
            </a:br>
            <a:endParaRPr lang="en-US" sz="2800" b="1" dirty="0">
              <a:latin typeface="+mn-lt"/>
            </a:endParaRPr>
          </a:p>
        </p:txBody>
      </p:sp>
      <p:pic>
        <p:nvPicPr>
          <p:cNvPr id="7" name="Content Placeholder 6">
            <a:extLst>
              <a:ext uri="{FF2B5EF4-FFF2-40B4-BE49-F238E27FC236}">
                <a16:creationId xmlns:a16="http://schemas.microsoft.com/office/drawing/2014/main" id="{4BD18943-5ECE-3B1D-5F0F-3800CF7D847D}"/>
              </a:ext>
            </a:extLst>
          </p:cNvPr>
          <p:cNvPicPr>
            <a:picLocks noGrp="1" noChangeAspect="1"/>
          </p:cNvPicPr>
          <p:nvPr>
            <p:ph idx="1"/>
          </p:nvPr>
        </p:nvPicPr>
        <p:blipFill>
          <a:blip r:embed="rId2"/>
          <a:stretch>
            <a:fillRect/>
          </a:stretch>
        </p:blipFill>
        <p:spPr>
          <a:xfrm>
            <a:off x="2118073" y="1657628"/>
            <a:ext cx="7506694" cy="5021262"/>
          </a:xfrm>
        </p:spPr>
      </p:pic>
    </p:spTree>
    <p:extLst>
      <p:ext uri="{BB962C8B-B14F-4D97-AF65-F5344CB8AC3E}">
        <p14:creationId xmlns:p14="http://schemas.microsoft.com/office/powerpoint/2010/main" val="269866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0042"/>
          </a:xfrm>
          <a:noFill/>
          <a:ln w="28575">
            <a:solidFill>
              <a:srgbClr val="0070C0"/>
            </a:solidFill>
          </a:ln>
        </p:spPr>
        <p:txBody>
          <a:bodyPr>
            <a:normAutofit fontScale="90000"/>
          </a:bodyPr>
          <a:lstStyle/>
          <a:p>
            <a:r>
              <a:rPr lang="en-US" sz="2400" dirty="0">
                <a:latin typeface="Century Gothic" panose="020B0502020202020204" pitchFamily="34" charset="0"/>
              </a:rPr>
              <a:t>The </a:t>
            </a:r>
            <a:r>
              <a:rPr lang="en-US" sz="2400" b="1" dirty="0">
                <a:latin typeface="Century Gothic" panose="020B0502020202020204" pitchFamily="34" charset="0"/>
              </a:rPr>
              <a:t>current  risk </a:t>
            </a:r>
            <a:r>
              <a:rPr lang="en-US" sz="2400" dirty="0">
                <a:latin typeface="Century Gothic" panose="020B0502020202020204" pitchFamily="34" charset="0"/>
              </a:rPr>
              <a:t>to the Caribbean population </a:t>
            </a:r>
            <a:r>
              <a:rPr lang="en-US" sz="2400" b="1" dirty="0">
                <a:latin typeface="Century Gothic" panose="020B0502020202020204" pitchFamily="34" charset="0"/>
              </a:rPr>
              <a:t>from  mpox clade 1b is low to moderate. </a:t>
            </a:r>
            <a:r>
              <a:rPr lang="en-US" sz="2800" b="1" dirty="0">
                <a:latin typeface="Century Gothic" panose="020B0502020202020204" pitchFamily="34" charset="0"/>
              </a:rPr>
              <a:t/>
            </a:r>
            <a:br>
              <a:rPr lang="en-US" sz="2800" b="1" dirty="0">
                <a:latin typeface="Century Gothic" panose="020B0502020202020204" pitchFamily="34" charset="0"/>
              </a:rPr>
            </a:br>
            <a:endParaRPr lang="en-US" sz="2800" b="1" dirty="0">
              <a:latin typeface="Century Gothic" panose="020B0502020202020204" pitchFamily="34" charset="0"/>
            </a:endParaRPr>
          </a:p>
        </p:txBody>
      </p:sp>
      <p:sp>
        <p:nvSpPr>
          <p:cNvPr id="3" name="Content Placeholder 2"/>
          <p:cNvSpPr>
            <a:spLocks noGrp="1"/>
          </p:cNvSpPr>
          <p:nvPr>
            <p:ph idx="1"/>
          </p:nvPr>
        </p:nvSpPr>
        <p:spPr>
          <a:xfrm>
            <a:off x="838200" y="1690688"/>
            <a:ext cx="10515600" cy="5020406"/>
          </a:xfrm>
        </p:spPr>
        <p:txBody>
          <a:bodyPr>
            <a:normAutofit/>
          </a:bodyPr>
          <a:lstStyle/>
          <a:p>
            <a:r>
              <a:rPr lang="en-US" sz="2400" dirty="0">
                <a:latin typeface="Century Gothic" panose="020B0502020202020204" pitchFamily="34" charset="0"/>
              </a:rPr>
              <a:t>Current and Historical Cases: </a:t>
            </a:r>
          </a:p>
          <a:p>
            <a:pPr lvl="1"/>
            <a:r>
              <a:rPr lang="en-US" sz="2000" dirty="0">
                <a:latin typeface="Century Gothic" panose="020B0502020202020204" pitchFamily="34" charset="0"/>
              </a:rPr>
              <a:t>None of the countries and territories from this subregion have reported cases during 2024 </a:t>
            </a:r>
          </a:p>
          <a:p>
            <a:pPr lvl="1"/>
            <a:r>
              <a:rPr lang="en-US" sz="2000" dirty="0">
                <a:latin typeface="Century Gothic" panose="020B0502020202020204" pitchFamily="34" charset="0"/>
              </a:rPr>
              <a:t>No cases of clade </a:t>
            </a:r>
            <a:r>
              <a:rPr lang="en-US" sz="2000" dirty="0" err="1">
                <a:latin typeface="Century Gothic" panose="020B0502020202020204" pitchFamily="34" charset="0"/>
              </a:rPr>
              <a:t>Ib</a:t>
            </a:r>
            <a:r>
              <a:rPr lang="en-US" sz="2000" dirty="0">
                <a:latin typeface="Century Gothic" panose="020B0502020202020204" pitchFamily="34" charset="0"/>
              </a:rPr>
              <a:t> mpox have been reported in the Caribbean and its neighboring countries including the  United States . </a:t>
            </a:r>
          </a:p>
          <a:p>
            <a:endParaRPr lang="en-US" sz="2400" dirty="0">
              <a:latin typeface="Century Gothic" panose="020B0502020202020204" pitchFamily="34" charset="0"/>
            </a:endParaRPr>
          </a:p>
          <a:p>
            <a:r>
              <a:rPr lang="en-US" sz="2400" dirty="0">
                <a:latin typeface="Century Gothic" panose="020B0502020202020204" pitchFamily="34" charset="0"/>
              </a:rPr>
              <a:t>Travel and Migration Patterns:</a:t>
            </a:r>
          </a:p>
          <a:p>
            <a:pPr lvl="1"/>
            <a:r>
              <a:rPr lang="en-US" sz="2000" dirty="0">
                <a:latin typeface="Century Gothic" panose="020B0502020202020204" pitchFamily="34" charset="0"/>
              </a:rPr>
              <a:t>There is also a  limited number of travelers  and no direct commercial flights from the Democratic Republic of the Congo (DRC), or its neighboring countries to the Caribbean</a:t>
            </a:r>
          </a:p>
          <a:p>
            <a:pPr marL="457200" lvl="1" indent="0">
              <a:buNone/>
            </a:pPr>
            <a:endParaRPr lang="en-US" sz="2000" dirty="0">
              <a:latin typeface="Century Gothic" panose="020B0502020202020204" pitchFamily="34" charset="0"/>
            </a:endParaRPr>
          </a:p>
        </p:txBody>
      </p:sp>
    </p:spTree>
    <p:extLst>
      <p:ext uri="{BB962C8B-B14F-4D97-AF65-F5344CB8AC3E}">
        <p14:creationId xmlns:p14="http://schemas.microsoft.com/office/powerpoint/2010/main" val="368008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0042"/>
          </a:xfrm>
          <a:noFill/>
          <a:ln w="28575">
            <a:solidFill>
              <a:srgbClr val="0070C0"/>
            </a:solidFill>
          </a:ln>
        </p:spPr>
        <p:txBody>
          <a:bodyPr>
            <a:normAutofit fontScale="90000"/>
          </a:bodyPr>
          <a:lstStyle/>
          <a:p>
            <a:r>
              <a:rPr lang="en-US" sz="2400" dirty="0">
                <a:latin typeface="Century Gothic" panose="020B0502020202020204" pitchFamily="34" charset="0"/>
              </a:rPr>
              <a:t>The </a:t>
            </a:r>
            <a:r>
              <a:rPr lang="en-US" sz="2400" b="1" dirty="0">
                <a:latin typeface="Century Gothic" panose="020B0502020202020204" pitchFamily="34" charset="0"/>
              </a:rPr>
              <a:t>current  risk </a:t>
            </a:r>
            <a:r>
              <a:rPr lang="en-US" sz="2400" dirty="0">
                <a:latin typeface="Century Gothic" panose="020B0502020202020204" pitchFamily="34" charset="0"/>
              </a:rPr>
              <a:t>to the Caribbean population </a:t>
            </a:r>
            <a:r>
              <a:rPr lang="en-US" sz="2400" b="1" dirty="0">
                <a:latin typeface="Century Gothic" panose="020B0502020202020204" pitchFamily="34" charset="0"/>
              </a:rPr>
              <a:t>from  mpox clade 1b is low to moderate. </a:t>
            </a:r>
            <a:r>
              <a:rPr lang="en-US" sz="2800" b="1" dirty="0">
                <a:latin typeface="Century Gothic" panose="020B0502020202020204" pitchFamily="34" charset="0"/>
              </a:rPr>
              <a:t/>
            </a:r>
            <a:br>
              <a:rPr lang="en-US" sz="2800" b="1" dirty="0">
                <a:latin typeface="Century Gothic" panose="020B0502020202020204" pitchFamily="34" charset="0"/>
              </a:rPr>
            </a:br>
            <a:endParaRPr lang="en-US" sz="2800" b="1" dirty="0">
              <a:latin typeface="Century Gothic" panose="020B0502020202020204" pitchFamily="34" charset="0"/>
            </a:endParaRPr>
          </a:p>
        </p:txBody>
      </p:sp>
      <p:sp>
        <p:nvSpPr>
          <p:cNvPr id="3" name="Content Placeholder 2"/>
          <p:cNvSpPr>
            <a:spLocks noGrp="1"/>
          </p:cNvSpPr>
          <p:nvPr>
            <p:ph idx="1"/>
          </p:nvPr>
        </p:nvSpPr>
        <p:spPr>
          <a:xfrm>
            <a:off x="838200" y="1690688"/>
            <a:ext cx="10515600" cy="5020406"/>
          </a:xfrm>
        </p:spPr>
        <p:txBody>
          <a:bodyPr>
            <a:normAutofit/>
          </a:bodyPr>
          <a:lstStyle/>
          <a:p>
            <a:r>
              <a:rPr lang="en-US" sz="2400" dirty="0">
                <a:latin typeface="Century Gothic" panose="020B0502020202020204" pitchFamily="34" charset="0"/>
              </a:rPr>
              <a:t>Other factors to consider:</a:t>
            </a:r>
          </a:p>
          <a:p>
            <a:pPr lvl="1"/>
            <a:r>
              <a:rPr lang="en-US" sz="2000" dirty="0">
                <a:latin typeface="Century Gothic" panose="020B0502020202020204" pitchFamily="34" charset="0"/>
              </a:rPr>
              <a:t>Naïve and unexposed Population</a:t>
            </a:r>
          </a:p>
          <a:p>
            <a:pPr lvl="1"/>
            <a:r>
              <a:rPr lang="en-US" sz="2000" dirty="0">
                <a:latin typeface="Century Gothic" panose="020B0502020202020204" pitchFamily="34" charset="0"/>
              </a:rPr>
              <a:t>Health infrastructure</a:t>
            </a:r>
          </a:p>
          <a:p>
            <a:pPr lvl="1"/>
            <a:r>
              <a:rPr lang="en-US" sz="2000" dirty="0">
                <a:latin typeface="Century Gothic" panose="020B0502020202020204" pitchFamily="34" charset="0"/>
              </a:rPr>
              <a:t>Therapeutics – vaccines availability and procurement</a:t>
            </a:r>
          </a:p>
          <a:p>
            <a:pPr lvl="1"/>
            <a:r>
              <a:rPr kumimoji="0" lang="en-US" sz="2000" b="0" i="0" u="none" strike="noStrike" kern="1200" cap="none" spc="0" normalizeH="0" baseline="0" noProof="0" dirty="0">
                <a:ln>
                  <a:noFill/>
                </a:ln>
                <a:effectLst/>
                <a:uLnTx/>
                <a:uFillTx/>
                <a:latin typeface="Century Gothic" panose="020B0502020202020204" pitchFamily="34" charset="0"/>
                <a:ea typeface="Roboto" panose="02000000000000000000" pitchFamily="2" charset="0"/>
                <a:cs typeface="Roboto" panose="02000000000000000000" pitchFamily="2" charset="0"/>
              </a:rPr>
              <a:t>Tourism dependent Economy </a:t>
            </a:r>
          </a:p>
          <a:p>
            <a:pPr marL="457200" marR="0" lvl="1" indent="0" algn="l" defTabSz="914400" rtl="0" eaLnBrk="1" fontAlgn="base" latinLnBrk="0" hangingPunct="1">
              <a:lnSpc>
                <a:spcPct val="100000"/>
              </a:lnSpc>
              <a:spcBef>
                <a:spcPct val="20000"/>
              </a:spcBef>
              <a:spcAft>
                <a:spcPct val="0"/>
              </a:spcAft>
              <a:buClrTx/>
              <a:buSzTx/>
              <a:buNone/>
              <a:tabLst/>
              <a:defRPr/>
            </a:pPr>
            <a:r>
              <a:rPr kumimoji="0" lang="en-US" sz="2000" b="0" i="0" u="none" strike="noStrike" kern="1200" cap="none" spc="0" normalizeH="0" baseline="0" noProof="0" dirty="0">
                <a:ln>
                  <a:noFill/>
                </a:ln>
                <a:effectLst/>
                <a:uLnTx/>
                <a:uFillTx/>
                <a:latin typeface="Century Gothic" panose="020B0502020202020204" pitchFamily="34" charset="0"/>
                <a:ea typeface="Roboto" panose="02000000000000000000" pitchFamily="2" charset="0"/>
                <a:cs typeface="Roboto" panose="02000000000000000000" pitchFamily="2" charset="0"/>
              </a:rPr>
              <a:t>	Visitor arrivals</a:t>
            </a:r>
          </a:p>
          <a:p>
            <a:pPr marL="1143000" marR="0" lvl="2"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b="0" i="0" u="none" strike="noStrike" kern="1200" cap="none" spc="0" normalizeH="0" baseline="0" noProof="0" dirty="0">
                <a:ln>
                  <a:noFill/>
                </a:ln>
                <a:effectLst/>
                <a:uLnTx/>
                <a:uFillTx/>
                <a:latin typeface="Century Gothic" panose="020B0502020202020204" pitchFamily="34" charset="0"/>
                <a:ea typeface="Roboto" panose="02000000000000000000" pitchFamily="2" charset="0"/>
                <a:cs typeface="Roboto" panose="02000000000000000000" pitchFamily="2" charset="0"/>
              </a:rPr>
              <a:t>2022 OVER 729,000</a:t>
            </a:r>
          </a:p>
          <a:p>
            <a:pPr marL="1143000" marR="0" lvl="2"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b="0" i="0" u="none" strike="noStrike" kern="1200" cap="none" spc="0" normalizeH="0" baseline="0" noProof="0" dirty="0">
                <a:ln>
                  <a:noFill/>
                </a:ln>
                <a:effectLst/>
                <a:uLnTx/>
                <a:uFillTx/>
                <a:latin typeface="Century Gothic" panose="020B0502020202020204" pitchFamily="34" charset="0"/>
                <a:ea typeface="Roboto" panose="02000000000000000000" pitchFamily="2" charset="0"/>
                <a:cs typeface="Roboto" panose="02000000000000000000" pitchFamily="2" charset="0"/>
              </a:rPr>
              <a:t>2023 OVER 1,036,00</a:t>
            </a:r>
          </a:p>
          <a:p>
            <a:pPr marL="457200" marR="0" lvl="1" indent="0" algn="l" defTabSz="914400" rtl="0" eaLnBrk="1" fontAlgn="base" latinLnBrk="0" hangingPunct="1">
              <a:lnSpc>
                <a:spcPct val="100000"/>
              </a:lnSpc>
              <a:spcBef>
                <a:spcPct val="20000"/>
              </a:spcBef>
              <a:spcAft>
                <a:spcPct val="0"/>
              </a:spcAft>
              <a:buClrTx/>
              <a:buSzTx/>
              <a:buNone/>
              <a:tabLst/>
              <a:defRPr/>
            </a:pPr>
            <a:r>
              <a:rPr lang="en-US" sz="2000" dirty="0">
                <a:latin typeface="Century Gothic" panose="020B0502020202020204" pitchFamily="34" charset="0"/>
                <a:ea typeface="Roboto" panose="02000000000000000000" pitchFamily="2" charset="0"/>
                <a:cs typeface="Roboto" panose="02000000000000000000" pitchFamily="2" charset="0"/>
              </a:rPr>
              <a:t>	Average length of stay</a:t>
            </a:r>
            <a:r>
              <a:rPr kumimoji="0" lang="en-US" sz="2000" b="0" i="0" u="none" strike="noStrike" kern="1200" cap="none" spc="0" normalizeH="0" baseline="0" noProof="0" dirty="0">
                <a:ln>
                  <a:noFill/>
                </a:ln>
                <a:effectLst/>
                <a:uLnTx/>
                <a:uFillTx/>
                <a:latin typeface="Century Gothic" panose="020B0502020202020204" pitchFamily="34" charset="0"/>
                <a:ea typeface="Roboto" panose="02000000000000000000" pitchFamily="2" charset="0"/>
                <a:cs typeface="Roboto" panose="02000000000000000000" pitchFamily="2" charset="0"/>
              </a:rPr>
              <a:t> </a:t>
            </a:r>
          </a:p>
          <a:p>
            <a:pPr marL="1143000" marR="0" lvl="2"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b="0" i="0" u="none" strike="noStrike" kern="1200" cap="none" spc="0" normalizeH="0" baseline="0" noProof="0" dirty="0">
                <a:ln>
                  <a:noFill/>
                </a:ln>
                <a:effectLst/>
                <a:uLnTx/>
                <a:uFillTx/>
                <a:latin typeface="Century Gothic" panose="020B0502020202020204" pitchFamily="34" charset="0"/>
                <a:ea typeface="Roboto" panose="02000000000000000000" pitchFamily="2" charset="0"/>
                <a:cs typeface="Roboto" panose="02000000000000000000" pitchFamily="2" charset="0"/>
              </a:rPr>
              <a:t>2022 9 DAYS</a:t>
            </a:r>
          </a:p>
          <a:p>
            <a:pPr marL="1143000" marR="0" lvl="2"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b="0" i="0" u="none" strike="noStrike" kern="1200" cap="none" spc="0" normalizeH="0" baseline="0" noProof="0" dirty="0">
                <a:ln>
                  <a:noFill/>
                </a:ln>
                <a:effectLst/>
                <a:uLnTx/>
                <a:uFillTx/>
                <a:latin typeface="Century Gothic" panose="020B0502020202020204" pitchFamily="34" charset="0"/>
                <a:ea typeface="Roboto" panose="02000000000000000000" pitchFamily="2" charset="0"/>
                <a:cs typeface="Roboto" panose="02000000000000000000" pitchFamily="2" charset="0"/>
              </a:rPr>
              <a:t>2023 8 DAYS </a:t>
            </a:r>
          </a:p>
          <a:p>
            <a:pPr marL="457200" marR="0" lvl="1" indent="0" algn="l" defTabSz="914400" rtl="0" eaLnBrk="1" fontAlgn="base" latinLnBrk="0" hangingPunct="1">
              <a:lnSpc>
                <a:spcPct val="100000"/>
              </a:lnSpc>
              <a:spcBef>
                <a:spcPct val="20000"/>
              </a:spcBef>
              <a:spcAft>
                <a:spcPct val="0"/>
              </a:spcAft>
              <a:buClrTx/>
              <a:buSzTx/>
              <a:buNone/>
              <a:tabLst/>
              <a:defRPr/>
            </a:pPr>
            <a:r>
              <a:rPr kumimoji="0" lang="en-US" sz="2000" b="0" i="0" u="none" strike="noStrike" kern="1200" cap="none" spc="0" normalizeH="0" baseline="0" noProof="0" dirty="0">
                <a:ln>
                  <a:noFill/>
                </a:ln>
                <a:effectLst/>
                <a:uLnTx/>
                <a:uFillTx/>
                <a:latin typeface="Century Gothic" panose="020B0502020202020204" pitchFamily="34" charset="0"/>
                <a:ea typeface="Roboto" panose="02000000000000000000" pitchFamily="2" charset="0"/>
                <a:cs typeface="Roboto" panose="02000000000000000000" pitchFamily="2" charset="0"/>
              </a:rPr>
              <a:t>	Markets – US and UK</a:t>
            </a:r>
          </a:p>
          <a:p>
            <a:pPr lvl="1"/>
            <a:endParaRPr lang="en-US" sz="2000" dirty="0">
              <a:latin typeface="Century Gothic" panose="020B0502020202020204" pitchFamily="34" charset="0"/>
            </a:endParaRPr>
          </a:p>
          <a:p>
            <a:pPr marL="457200" lvl="1" indent="0">
              <a:buNone/>
            </a:pPr>
            <a:endParaRPr lang="en-US" sz="2000" dirty="0">
              <a:latin typeface="Century Gothic" panose="020B0502020202020204" pitchFamily="34" charset="0"/>
            </a:endParaRPr>
          </a:p>
          <a:p>
            <a:pPr lvl="1"/>
            <a:endParaRPr lang="en-US" sz="2000" dirty="0">
              <a:latin typeface="Century Gothic" panose="020B0502020202020204" pitchFamily="34" charset="0"/>
            </a:endParaRPr>
          </a:p>
        </p:txBody>
      </p:sp>
    </p:spTree>
    <p:extLst>
      <p:ext uri="{BB962C8B-B14F-4D97-AF65-F5344CB8AC3E}">
        <p14:creationId xmlns:p14="http://schemas.microsoft.com/office/powerpoint/2010/main" val="2072560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AB4C0-2E27-D317-6F43-DA39A6E43B30}"/>
              </a:ext>
            </a:extLst>
          </p:cNvPr>
          <p:cNvSpPr>
            <a:spLocks noGrp="1"/>
          </p:cNvSpPr>
          <p:nvPr>
            <p:ph type="title"/>
          </p:nvPr>
        </p:nvSpPr>
        <p:spPr>
          <a:xfrm>
            <a:off x="564776" y="1709738"/>
            <a:ext cx="11277600" cy="2852737"/>
          </a:xfrm>
          <a:ln w="38100">
            <a:solidFill>
              <a:srgbClr val="0070C0"/>
            </a:solidFill>
          </a:ln>
        </p:spPr>
        <p:txBody>
          <a:bodyPr/>
          <a:lstStyle/>
          <a:p>
            <a:r>
              <a:rPr lang="en-US" dirty="0"/>
              <a:t>Clinical presentation of Mpox </a:t>
            </a:r>
            <a:br>
              <a:rPr lang="en-US" dirty="0"/>
            </a:br>
            <a:endParaRPr lang="en-US" dirty="0"/>
          </a:p>
        </p:txBody>
      </p:sp>
      <p:sp>
        <p:nvSpPr>
          <p:cNvPr id="5" name="Text Placeholder 4">
            <a:extLst>
              <a:ext uri="{FF2B5EF4-FFF2-40B4-BE49-F238E27FC236}">
                <a16:creationId xmlns:a16="http://schemas.microsoft.com/office/drawing/2014/main" id="{ADE8C7E1-1084-964D-0C66-30CE1DDCD380}"/>
              </a:ext>
            </a:extLst>
          </p:cNvPr>
          <p:cNvSpPr>
            <a:spLocks noGrp="1"/>
          </p:cNvSpPr>
          <p:nvPr>
            <p:ph type="body" idx="1"/>
          </p:nvPr>
        </p:nvSpPr>
        <p:spPr/>
        <p:txBody>
          <a:bodyPr/>
          <a:lstStyle/>
          <a:p>
            <a:pPr algn="r"/>
            <a:r>
              <a:rPr lang="en-US" dirty="0">
                <a:solidFill>
                  <a:schemeClr val="tx1"/>
                </a:solidFill>
              </a:rPr>
              <a:t>Dr. Shana Cyr, SMO CNDC’s </a:t>
            </a:r>
          </a:p>
        </p:txBody>
      </p:sp>
    </p:spTree>
    <p:extLst>
      <p:ext uri="{BB962C8B-B14F-4D97-AF65-F5344CB8AC3E}">
        <p14:creationId xmlns:p14="http://schemas.microsoft.com/office/powerpoint/2010/main" val="2116628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0295-3B4E-C0DA-DD00-56A9F0F6A1F6}"/>
              </a:ext>
            </a:extLst>
          </p:cNvPr>
          <p:cNvSpPr>
            <a:spLocks noGrp="1"/>
          </p:cNvSpPr>
          <p:nvPr>
            <p:ph type="title"/>
          </p:nvPr>
        </p:nvSpPr>
        <p:spPr>
          <a:ln w="38100">
            <a:solidFill>
              <a:srgbClr val="0070C0"/>
            </a:solidFill>
          </a:ln>
        </p:spPr>
        <p:txBody>
          <a:bodyPr/>
          <a:lstStyle/>
          <a:p>
            <a:r>
              <a:rPr lang="en-US" dirty="0">
                <a:latin typeface="Century Gothic" panose="020B0502020202020204" pitchFamily="34" charset="0"/>
              </a:rPr>
              <a:t>Incubation and Infectious Period</a:t>
            </a:r>
          </a:p>
        </p:txBody>
      </p:sp>
      <p:sp>
        <p:nvSpPr>
          <p:cNvPr id="3" name="Content Placeholder 2">
            <a:extLst>
              <a:ext uri="{FF2B5EF4-FFF2-40B4-BE49-F238E27FC236}">
                <a16:creationId xmlns:a16="http://schemas.microsoft.com/office/drawing/2014/main" id="{2D618E23-44C6-F65B-7C0F-CB797E4DFFBF}"/>
              </a:ext>
            </a:extLst>
          </p:cNvPr>
          <p:cNvSpPr>
            <a:spLocks noGrp="1"/>
          </p:cNvSpPr>
          <p:nvPr>
            <p:ph idx="1"/>
          </p:nvPr>
        </p:nvSpPr>
        <p:spPr>
          <a:xfrm>
            <a:off x="838200" y="1782079"/>
            <a:ext cx="10515600" cy="4667140"/>
          </a:xfrm>
        </p:spPr>
        <p:txBody>
          <a:bodyPr>
            <a:noAutofit/>
          </a:bodyPr>
          <a:lstStyle/>
          <a:p>
            <a:r>
              <a:rPr lang="en-US" sz="2400" dirty="0"/>
              <a:t>The incubation period  </a:t>
            </a:r>
          </a:p>
          <a:p>
            <a:pPr lvl="1"/>
            <a:r>
              <a:rPr lang="en-US" dirty="0"/>
              <a:t>From 5 to 21 days, </a:t>
            </a:r>
            <a:r>
              <a:rPr lang="en-US" b="1" dirty="0"/>
              <a:t>generally 6-13 </a:t>
            </a:r>
            <a:r>
              <a:rPr lang="en-US" dirty="0"/>
              <a:t>days post exposure. </a:t>
            </a:r>
          </a:p>
          <a:p>
            <a:pPr marL="0" indent="0">
              <a:buNone/>
            </a:pPr>
            <a:endParaRPr lang="en-US" sz="2400" dirty="0"/>
          </a:p>
          <a:p>
            <a:r>
              <a:rPr lang="en-US" sz="2400" dirty="0"/>
              <a:t>Infectious period  </a:t>
            </a:r>
          </a:p>
          <a:p>
            <a:pPr lvl="1"/>
            <a:r>
              <a:rPr lang="en-US" dirty="0"/>
              <a:t>May between 2 to 4 weeks</a:t>
            </a:r>
          </a:p>
          <a:p>
            <a:pPr lvl="1"/>
            <a:r>
              <a:rPr lang="en-US" dirty="0"/>
              <a:t>From the onset of initial symptoms until </a:t>
            </a:r>
            <a:r>
              <a:rPr lang="en-US" b="1" dirty="0"/>
              <a:t>skin lesions </a:t>
            </a:r>
            <a:r>
              <a:rPr lang="en-US" dirty="0"/>
              <a:t>have crusted, the scabs have fallen off and a fresh layer of skin has formed underneath, </a:t>
            </a:r>
            <a:r>
              <a:rPr lang="en-US" b="1" dirty="0"/>
              <a:t>healed</a:t>
            </a:r>
            <a:r>
              <a:rPr lang="en-US" dirty="0"/>
              <a:t>.</a:t>
            </a:r>
          </a:p>
          <a:p>
            <a:endParaRPr lang="en-US" sz="2400" dirty="0"/>
          </a:p>
          <a:p>
            <a:pPr marL="457200" lvl="1" indent="0">
              <a:buNone/>
            </a:pPr>
            <a:endParaRPr lang="en-US" sz="2000" dirty="0"/>
          </a:p>
          <a:p>
            <a:r>
              <a:rPr lang="en-US" sz="2000" dirty="0">
                <a:solidFill>
                  <a:schemeClr val="bg1"/>
                </a:solidFill>
                <a:latin typeface="Arial" panose="020B0604020202020204" pitchFamily="34" charset="0"/>
                <a:cs typeface="Arial" panose="020B0604020202020204" pitchFamily="34" charset="0"/>
              </a:rPr>
              <a:t>May be contagious during th</a:t>
            </a:r>
            <a:r>
              <a:rPr lang="en-US" sz="1400" dirty="0">
                <a:solidFill>
                  <a:schemeClr val="bg1"/>
                </a:solidFill>
                <a:latin typeface="Arial" panose="020B0604020202020204" pitchFamily="34" charset="0"/>
                <a:cs typeface="Arial" panose="020B0604020202020204" pitchFamily="34" charset="0"/>
              </a:rPr>
              <a:t>is period.</a:t>
            </a:r>
          </a:p>
        </p:txBody>
      </p:sp>
      <p:pic>
        <p:nvPicPr>
          <p:cNvPr id="5" name="Picture 4" descr="A close up of a virus&#10;&#10;Description automatically generated">
            <a:extLst>
              <a:ext uri="{FF2B5EF4-FFF2-40B4-BE49-F238E27FC236}">
                <a16:creationId xmlns:a16="http://schemas.microsoft.com/office/drawing/2014/main" id="{4F17B524-9968-6AE9-B73D-884F0E703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308" y="4703507"/>
            <a:ext cx="2857500" cy="1600200"/>
          </a:xfrm>
          <a:prstGeom prst="rect">
            <a:avLst/>
          </a:prstGeom>
        </p:spPr>
      </p:pic>
    </p:spTree>
    <p:extLst>
      <p:ext uri="{BB962C8B-B14F-4D97-AF65-F5344CB8AC3E}">
        <p14:creationId xmlns:p14="http://schemas.microsoft.com/office/powerpoint/2010/main" val="4196368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0295-3B4E-C0DA-DD00-56A9F0F6A1F6}"/>
              </a:ext>
            </a:extLst>
          </p:cNvPr>
          <p:cNvSpPr>
            <a:spLocks noGrp="1"/>
          </p:cNvSpPr>
          <p:nvPr>
            <p:ph type="title"/>
          </p:nvPr>
        </p:nvSpPr>
        <p:spPr>
          <a:ln w="38100">
            <a:solidFill>
              <a:srgbClr val="0070C0"/>
            </a:solidFill>
          </a:ln>
        </p:spPr>
        <p:txBody>
          <a:bodyPr/>
          <a:lstStyle/>
          <a:p>
            <a:r>
              <a:rPr lang="en-US" dirty="0">
                <a:latin typeface="Century Gothic" panose="020B0502020202020204" pitchFamily="34" charset="0"/>
              </a:rPr>
              <a:t>Transmission</a:t>
            </a:r>
          </a:p>
        </p:txBody>
      </p:sp>
      <p:sp>
        <p:nvSpPr>
          <p:cNvPr id="3" name="Content Placeholder 2">
            <a:extLst>
              <a:ext uri="{FF2B5EF4-FFF2-40B4-BE49-F238E27FC236}">
                <a16:creationId xmlns:a16="http://schemas.microsoft.com/office/drawing/2014/main" id="{2D618E23-44C6-F65B-7C0F-CB797E4DFFBF}"/>
              </a:ext>
            </a:extLst>
          </p:cNvPr>
          <p:cNvSpPr>
            <a:spLocks noGrp="1"/>
          </p:cNvSpPr>
          <p:nvPr>
            <p:ph idx="1"/>
          </p:nvPr>
        </p:nvSpPr>
        <p:spPr>
          <a:xfrm>
            <a:off x="772212" y="1690688"/>
            <a:ext cx="10515600" cy="4667140"/>
          </a:xfrm>
        </p:spPr>
        <p:txBody>
          <a:bodyPr>
            <a:noAutofit/>
          </a:bodyPr>
          <a:lstStyle/>
          <a:p>
            <a:endParaRPr lang="en-US" sz="1600" b="1" dirty="0">
              <a:latin typeface="Century Gothic" panose="020B050202020202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Infected animals to humans</a:t>
            </a:r>
            <a:r>
              <a:rPr lang="en-US" sz="2000" dirty="0">
                <a:latin typeface="Calibri" panose="020F0502020204030204" pitchFamily="34" charset="0"/>
                <a:ea typeface="Calibri" panose="020F0502020204030204" pitchFamily="34" charset="0"/>
                <a:cs typeface="Calibri" panose="020F0502020204030204" pitchFamily="34" charset="0"/>
              </a:rPr>
              <a:t> via indirect or direct contact – </a:t>
            </a:r>
          </a:p>
          <a:p>
            <a:pPr lvl="1"/>
            <a:r>
              <a:rPr lang="en-US" sz="2000" dirty="0">
                <a:latin typeface="Calibri" panose="020F0502020204030204" pitchFamily="34" charset="0"/>
                <a:ea typeface="Calibri" panose="020F0502020204030204" pitchFamily="34" charset="0"/>
                <a:cs typeface="Calibri" panose="020F0502020204030204" pitchFamily="34" charset="0"/>
              </a:rPr>
              <a:t>bites or scratches, or </a:t>
            </a:r>
          </a:p>
          <a:p>
            <a:pPr lvl="1"/>
            <a:r>
              <a:rPr lang="en-US" sz="2000" dirty="0">
                <a:latin typeface="Calibri" panose="020F0502020204030204" pitchFamily="34" charset="0"/>
                <a:ea typeface="Calibri" panose="020F0502020204030204" pitchFamily="34" charset="0"/>
                <a:cs typeface="Calibri" panose="020F0502020204030204" pitchFamily="34" charset="0"/>
              </a:rPr>
              <a:t>Contact with bodily fluids or waste(hunting, trapping etc.)</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Human-to-human transmission </a:t>
            </a:r>
            <a:r>
              <a:rPr lang="en-US" sz="2000" dirty="0">
                <a:latin typeface="Calibri" panose="020F0502020204030204" pitchFamily="34" charset="0"/>
                <a:ea typeface="Calibri" panose="020F0502020204030204" pitchFamily="34" charset="0"/>
                <a:cs typeface="Calibri" panose="020F0502020204030204" pitchFamily="34" charset="0"/>
              </a:rPr>
              <a:t>through direct contact with infectious skin or mucocutaneous lesions,  </a:t>
            </a:r>
          </a:p>
          <a:p>
            <a:pPr lvl="1"/>
            <a:r>
              <a:rPr lang="en-US" sz="2000" b="1" dirty="0">
                <a:latin typeface="Calibri" panose="020F0502020204030204" pitchFamily="34" charset="0"/>
                <a:ea typeface="Calibri" panose="020F0502020204030204" pitchFamily="34" charset="0"/>
                <a:cs typeface="Calibri" panose="020F0502020204030204" pitchFamily="34" charset="0"/>
              </a:rPr>
              <a:t>face-to-face, </a:t>
            </a:r>
          </a:p>
          <a:p>
            <a:pPr lvl="1"/>
            <a:r>
              <a:rPr lang="en-US" sz="2000" b="1" dirty="0">
                <a:latin typeface="Calibri" panose="020F0502020204030204" pitchFamily="34" charset="0"/>
                <a:ea typeface="Calibri" panose="020F0502020204030204" pitchFamily="34" charset="0"/>
                <a:cs typeface="Calibri" panose="020F0502020204030204" pitchFamily="34" charset="0"/>
              </a:rPr>
              <a:t>skin-to-skin,</a:t>
            </a:r>
          </a:p>
          <a:p>
            <a:pPr lvl="1"/>
            <a:r>
              <a:rPr lang="en-US" sz="2000" b="1" dirty="0">
                <a:latin typeface="Calibri" panose="020F0502020204030204" pitchFamily="34" charset="0"/>
                <a:ea typeface="Calibri" panose="020F0502020204030204" pitchFamily="34" charset="0"/>
                <a:cs typeface="Calibri" panose="020F0502020204030204" pitchFamily="34" charset="0"/>
              </a:rPr>
              <a:t> mouth-to-mouth or mouth-to-skin contact and</a:t>
            </a:r>
          </a:p>
          <a:p>
            <a:pPr lvl="1"/>
            <a:r>
              <a:rPr lang="en-US" sz="2000" b="1" dirty="0">
                <a:latin typeface="Calibri" panose="020F0502020204030204" pitchFamily="34" charset="0"/>
                <a:ea typeface="Calibri" panose="020F0502020204030204" pitchFamily="34" charset="0"/>
                <a:cs typeface="Calibri" panose="020F0502020204030204" pitchFamily="34" charset="0"/>
              </a:rPr>
              <a:t> respiratory droplets </a:t>
            </a:r>
            <a:r>
              <a:rPr lang="en-US" sz="2000" dirty="0">
                <a:latin typeface="Calibri" panose="020F0502020204030204" pitchFamily="34" charset="0"/>
                <a:ea typeface="Calibri" panose="020F0502020204030204" pitchFamily="34" charset="0"/>
                <a:cs typeface="Calibri" panose="020F0502020204030204" pitchFamily="34" charset="0"/>
              </a:rPr>
              <a:t>(cough &amp; sneeze), prolonged close contact required </a:t>
            </a:r>
          </a:p>
          <a:p>
            <a:pPr lvl="1"/>
            <a:r>
              <a:rPr lang="en-US" sz="2000" b="1" dirty="0">
                <a:latin typeface="Calibri" panose="020F0502020204030204" pitchFamily="34" charset="0"/>
                <a:ea typeface="Calibri" panose="020F0502020204030204" pitchFamily="34" charset="0"/>
                <a:cs typeface="Calibri" panose="020F0502020204030204" pitchFamily="34" charset="0"/>
              </a:rPr>
              <a:t>close physical contact</a:t>
            </a:r>
            <a:r>
              <a:rPr lang="en-US" sz="2000" dirty="0">
                <a:latin typeface="Calibri" panose="020F0502020204030204" pitchFamily="34" charset="0"/>
                <a:ea typeface="Calibri" panose="020F0502020204030204" pitchFamily="34" charset="0"/>
                <a:cs typeface="Calibri" panose="020F0502020204030204" pitchFamily="34" charset="0"/>
              </a:rPr>
              <a:t>, including </a:t>
            </a:r>
            <a:r>
              <a:rPr lang="en-US" sz="2000" b="1" dirty="0">
                <a:latin typeface="Calibri" panose="020F0502020204030204" pitchFamily="34" charset="0"/>
                <a:ea typeface="Calibri" panose="020F0502020204030204" pitchFamily="34" charset="0"/>
                <a:cs typeface="Calibri" panose="020F0502020204030204" pitchFamily="34" charset="0"/>
              </a:rPr>
              <a:t>sexual </a:t>
            </a:r>
            <a:r>
              <a:rPr lang="en-US" sz="2000" dirty="0">
                <a:latin typeface="Calibri" panose="020F0502020204030204" pitchFamily="34" charset="0"/>
                <a:ea typeface="Calibri" panose="020F0502020204030204" pitchFamily="34" charset="0"/>
                <a:cs typeface="Calibri" panose="020F0502020204030204" pitchFamily="34" charset="0"/>
              </a:rPr>
              <a:t>contact (oral, vaginal and anal)</a:t>
            </a:r>
          </a:p>
          <a:p>
            <a:pPr marL="457200" lvl="1"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400" dirty="0">
              <a:latin typeface="Century Gothic" panose="020B0502020202020204" pitchFamily="34" charset="0"/>
            </a:endParaRPr>
          </a:p>
          <a:p>
            <a:endParaRPr lang="en-US" sz="1800" dirty="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053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0295-3B4E-C0DA-DD00-56A9F0F6A1F6}"/>
              </a:ext>
            </a:extLst>
          </p:cNvPr>
          <p:cNvSpPr>
            <a:spLocks noGrp="1"/>
          </p:cNvSpPr>
          <p:nvPr>
            <p:ph type="title"/>
          </p:nvPr>
        </p:nvSpPr>
        <p:spPr>
          <a:ln w="38100">
            <a:solidFill>
              <a:srgbClr val="0070C0"/>
            </a:solidFill>
          </a:ln>
        </p:spPr>
        <p:txBody>
          <a:bodyPr/>
          <a:lstStyle/>
          <a:p>
            <a:r>
              <a:rPr lang="en-US" dirty="0">
                <a:latin typeface="Century Gothic" panose="020B0502020202020204" pitchFamily="34" charset="0"/>
              </a:rPr>
              <a:t>Transmission</a:t>
            </a:r>
          </a:p>
        </p:txBody>
      </p:sp>
      <p:sp>
        <p:nvSpPr>
          <p:cNvPr id="3" name="Content Placeholder 2">
            <a:extLst>
              <a:ext uri="{FF2B5EF4-FFF2-40B4-BE49-F238E27FC236}">
                <a16:creationId xmlns:a16="http://schemas.microsoft.com/office/drawing/2014/main" id="{2D618E23-44C6-F65B-7C0F-CB797E4DFFBF}"/>
              </a:ext>
            </a:extLst>
          </p:cNvPr>
          <p:cNvSpPr>
            <a:spLocks noGrp="1"/>
          </p:cNvSpPr>
          <p:nvPr>
            <p:ph idx="1"/>
          </p:nvPr>
        </p:nvSpPr>
        <p:spPr>
          <a:xfrm>
            <a:off x="838200" y="1377847"/>
            <a:ext cx="10515600" cy="5115028"/>
          </a:xfrm>
        </p:spPr>
        <p:txBody>
          <a:bodyPr>
            <a:noAutofit/>
          </a:bodyPr>
          <a:lstStyle/>
          <a:p>
            <a:endParaRPr lang="en-US" sz="1600" dirty="0">
              <a:latin typeface="Century Gothic" panose="020B0502020202020204" pitchFamily="34" charset="0"/>
            </a:endParaRPr>
          </a:p>
          <a:p>
            <a:endParaRPr lang="en-US" sz="1600" dirty="0">
              <a:latin typeface="Century Gothic" panose="020B050202020202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Environment to humans </a:t>
            </a:r>
          </a:p>
          <a:p>
            <a:r>
              <a:rPr lang="en-US" sz="2000" dirty="0">
                <a:latin typeface="Calibri" panose="020F0502020204030204" pitchFamily="34" charset="0"/>
                <a:ea typeface="Calibri" panose="020F0502020204030204" pitchFamily="34" charset="0"/>
                <a:cs typeface="Calibri" panose="020F0502020204030204" pitchFamily="34" charset="0"/>
              </a:rPr>
              <a:t>Persistence of surrogate pox virus in the environment and on different types of surfaces has been found to last between 1–56 days depending upon the temperature and room humidity </a:t>
            </a:r>
          </a:p>
          <a:p>
            <a:r>
              <a:rPr lang="en-US" sz="2000" dirty="0">
                <a:latin typeface="Calibri" panose="020F0502020204030204" pitchFamily="34" charset="0"/>
                <a:ea typeface="Calibri" panose="020F0502020204030204" pitchFamily="34" charset="0"/>
                <a:cs typeface="Calibri" panose="020F0502020204030204" pitchFamily="34" charset="0"/>
              </a:rPr>
              <a:t>contaminated clothing or linens that have infectious skin particles (also described as fomite transmission)</a:t>
            </a:r>
          </a:p>
          <a:p>
            <a:pPr marL="457200" lvl="1" indent="0">
              <a:buNone/>
            </a:pPr>
            <a:r>
              <a:rPr lang="en-US" sz="2000" i="1" dirty="0">
                <a:latin typeface="Calibri" panose="020F0502020204030204" pitchFamily="34" charset="0"/>
                <a:ea typeface="Calibri" panose="020F0502020204030204" pitchFamily="34" charset="0"/>
                <a:cs typeface="Calibri" panose="020F0502020204030204" pitchFamily="34" charset="0"/>
              </a:rPr>
              <a:t>-If shaken, these particles can disperse into the air and be inhaled, land on broken skin or mucosal membranes and lead to transmission and infection; one documented health worker infection has been published suggesting MPX virus transmitted through contact with contaminated bedding </a:t>
            </a: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During pregnancy</a:t>
            </a:r>
            <a:r>
              <a:rPr lang="en-US" sz="2000" dirty="0">
                <a:latin typeface="Calibri" panose="020F0502020204030204" pitchFamily="34" charset="0"/>
                <a:ea typeface="Calibri" panose="020F0502020204030204" pitchFamily="34" charset="0"/>
                <a:cs typeface="Calibri" panose="020F0502020204030204" pitchFamily="34" charset="0"/>
              </a:rPr>
              <a:t>, virus can cross the placenta, causing intrauterine exposure of the fetus, complications such as fetal loss or stillbirth, and congenital infection of the infant. </a:t>
            </a: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1800" dirty="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899862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0295-3B4E-C0DA-DD00-56A9F0F6A1F6}"/>
              </a:ext>
            </a:extLst>
          </p:cNvPr>
          <p:cNvSpPr>
            <a:spLocks noGrp="1"/>
          </p:cNvSpPr>
          <p:nvPr>
            <p:ph type="title"/>
          </p:nvPr>
        </p:nvSpPr>
        <p:spPr>
          <a:xfrm>
            <a:off x="838200" y="365125"/>
            <a:ext cx="10515600" cy="1306443"/>
          </a:xfrm>
        </p:spPr>
        <p:txBody>
          <a:bodyPr>
            <a:normAutofit/>
          </a:bodyPr>
          <a:lstStyle/>
          <a:p>
            <a:r>
              <a:rPr lang="en-US" sz="4000" dirty="0">
                <a:latin typeface="Century Gothic" panose="020B0502020202020204" pitchFamily="34" charset="0"/>
              </a:rPr>
              <a:t>Signs &amp; Symptoms</a:t>
            </a:r>
          </a:p>
        </p:txBody>
      </p:sp>
      <p:sp>
        <p:nvSpPr>
          <p:cNvPr id="3" name="Content Placeholder 2">
            <a:extLst>
              <a:ext uri="{FF2B5EF4-FFF2-40B4-BE49-F238E27FC236}">
                <a16:creationId xmlns:a16="http://schemas.microsoft.com/office/drawing/2014/main" id="{2D618E23-44C6-F65B-7C0F-CB797E4DFFBF}"/>
              </a:ext>
            </a:extLst>
          </p:cNvPr>
          <p:cNvSpPr>
            <a:spLocks noGrp="1"/>
          </p:cNvSpPr>
          <p:nvPr>
            <p:ph idx="1"/>
          </p:nvPr>
        </p:nvSpPr>
        <p:spPr>
          <a:xfrm>
            <a:off x="838200" y="1825625"/>
            <a:ext cx="4152774" cy="4303464"/>
          </a:xfrm>
        </p:spPr>
        <p:txBody>
          <a:bodyPr>
            <a:normAutofit/>
          </a:bodyPr>
          <a:lstStyle/>
          <a:p>
            <a:endParaRPr lang="en-US" sz="2000" b="1" dirty="0">
              <a:latin typeface="Century Gothic" panose="020B0502020202020204" pitchFamily="34" charset="0"/>
            </a:endParaRPr>
          </a:p>
          <a:p>
            <a:r>
              <a:rPr lang="en-US" sz="2400" dirty="0"/>
              <a:t>Phases of Mpox disease</a:t>
            </a:r>
          </a:p>
          <a:p>
            <a:endParaRPr lang="en-US" sz="2400" dirty="0"/>
          </a:p>
          <a:p>
            <a:pPr lvl="1"/>
            <a:r>
              <a:rPr lang="en-US" dirty="0"/>
              <a:t>Prodromal phase(general symptoms)</a:t>
            </a:r>
          </a:p>
          <a:p>
            <a:pPr marL="457200" lvl="1" indent="0">
              <a:buNone/>
            </a:pPr>
            <a:endParaRPr lang="en-US" dirty="0"/>
          </a:p>
          <a:p>
            <a:pPr lvl="1"/>
            <a:r>
              <a:rPr lang="en-US" dirty="0"/>
              <a:t>Skin Eruption phase(Rash appears 1 – 5 days after initial symptoms)</a:t>
            </a:r>
          </a:p>
          <a:p>
            <a:endParaRPr lang="en-US" sz="2400" dirty="0"/>
          </a:p>
          <a:p>
            <a:pPr marL="0" indent="0">
              <a:buNone/>
            </a:pPr>
            <a:endParaRPr lang="en-US" sz="2000" dirty="0">
              <a:latin typeface="Century Gothic" panose="020B0502020202020204" pitchFamily="34" charset="0"/>
            </a:endParaRPr>
          </a:p>
          <a:p>
            <a:endParaRPr lang="en-US" sz="2000" dirty="0">
              <a:latin typeface="Century Gothic" panose="020B0502020202020204" pitchFamily="34" charset="0"/>
              <a:cs typeface="Arial" panose="020B0604020202020204" pitchFamily="34" charset="0"/>
            </a:endParaRPr>
          </a:p>
        </p:txBody>
      </p:sp>
      <p:pic>
        <p:nvPicPr>
          <p:cNvPr id="6" name="Content Placeholder 3">
            <a:extLst>
              <a:ext uri="{FF2B5EF4-FFF2-40B4-BE49-F238E27FC236}">
                <a16:creationId xmlns:a16="http://schemas.microsoft.com/office/drawing/2014/main" id="{413A1C37-AF15-9EE9-D5FB-1C4129B7BE32}"/>
              </a:ext>
            </a:extLst>
          </p:cNvPr>
          <p:cNvPicPr>
            <a:picLocks noChangeAspect="1"/>
          </p:cNvPicPr>
          <p:nvPr/>
        </p:nvPicPr>
        <p:blipFill>
          <a:blip r:embed="rId2"/>
          <a:srcRect r="2511" b="-2"/>
          <a:stretch/>
        </p:blipFill>
        <p:spPr>
          <a:xfrm>
            <a:off x="5183500" y="1904282"/>
            <a:ext cx="6170299" cy="4224808"/>
          </a:xfrm>
          <a:prstGeom prst="rect">
            <a:avLst/>
          </a:prstGeom>
        </p:spPr>
      </p:pic>
      <p:sp>
        <p:nvSpPr>
          <p:cNvPr id="7" name="Title 1">
            <a:extLst>
              <a:ext uri="{FF2B5EF4-FFF2-40B4-BE49-F238E27FC236}">
                <a16:creationId xmlns:a16="http://schemas.microsoft.com/office/drawing/2014/main" id="{32120645-FE6B-45B8-E270-FD8B8CE5D98E}"/>
              </a:ext>
            </a:extLst>
          </p:cNvPr>
          <p:cNvSpPr txBox="1">
            <a:spLocks/>
          </p:cNvSpPr>
          <p:nvPr/>
        </p:nvSpPr>
        <p:spPr>
          <a:xfrm>
            <a:off x="838200" y="365125"/>
            <a:ext cx="10515600" cy="1325563"/>
          </a:xfrm>
          <a:prstGeom prst="rect">
            <a:avLst/>
          </a:prstGeom>
          <a:ln w="38100">
            <a:solidFill>
              <a:srgbClr val="0070C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280684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414B4-A251-4821-DC62-E26B2B22E93F}"/>
              </a:ext>
            </a:extLst>
          </p:cNvPr>
          <p:cNvSpPr>
            <a:spLocks noGrp="1"/>
          </p:cNvSpPr>
          <p:nvPr>
            <p:ph type="title"/>
          </p:nvPr>
        </p:nvSpPr>
        <p:spPr>
          <a:xfrm>
            <a:off x="838200" y="365125"/>
            <a:ext cx="10515600" cy="1105087"/>
          </a:xfrm>
          <a:ln w="38100">
            <a:solidFill>
              <a:srgbClr val="0070C0"/>
            </a:solidFill>
          </a:ln>
        </p:spPr>
        <p:txBody>
          <a:bodyPr/>
          <a:lstStyle/>
          <a:p>
            <a:r>
              <a:rPr lang="en-US" dirty="0">
                <a:latin typeface="Century Gothic" panose="020B0502020202020204" pitchFamily="34" charset="0"/>
              </a:rPr>
              <a:t>Outline</a:t>
            </a:r>
            <a:r>
              <a:rPr lang="en-US" dirty="0">
                <a:solidFill>
                  <a:schemeClr val="bg1"/>
                </a:solidFill>
                <a:latin typeface="Century Gothic" panose="020B0502020202020204" pitchFamily="34" charset="0"/>
              </a:rPr>
              <a:t> </a:t>
            </a:r>
          </a:p>
        </p:txBody>
      </p:sp>
      <p:sp>
        <p:nvSpPr>
          <p:cNvPr id="3" name="Content Placeholder 2">
            <a:extLst>
              <a:ext uri="{FF2B5EF4-FFF2-40B4-BE49-F238E27FC236}">
                <a16:creationId xmlns:a16="http://schemas.microsoft.com/office/drawing/2014/main" id="{4D41FC63-E139-E97D-728C-066462E6293E}"/>
              </a:ext>
            </a:extLst>
          </p:cNvPr>
          <p:cNvSpPr>
            <a:spLocks noGrp="1"/>
          </p:cNvSpPr>
          <p:nvPr>
            <p:ph idx="1"/>
          </p:nvPr>
        </p:nvSpPr>
        <p:spPr>
          <a:xfrm>
            <a:off x="838200" y="1725105"/>
            <a:ext cx="10869891" cy="4605492"/>
          </a:xfrm>
        </p:spPr>
        <p:txBody>
          <a:bodyPr>
            <a:normAutofit fontScale="70000" lnSpcReduction="20000"/>
          </a:bodyPr>
          <a:lstStyle/>
          <a:p>
            <a:r>
              <a:rPr lang="en-US" dirty="0">
                <a:latin typeface="Century Gothic" panose="020B0502020202020204" pitchFamily="34" charset="0"/>
              </a:rPr>
              <a:t>Situation Update</a:t>
            </a:r>
          </a:p>
          <a:p>
            <a:endParaRPr lang="en-US" dirty="0">
              <a:latin typeface="Century Gothic" panose="020B0502020202020204" pitchFamily="34" charset="0"/>
            </a:endParaRPr>
          </a:p>
          <a:p>
            <a:r>
              <a:rPr lang="en-US" dirty="0">
                <a:latin typeface="Century Gothic" panose="020B0502020202020204" pitchFamily="34" charset="0"/>
              </a:rPr>
              <a:t>Clinical presentation</a:t>
            </a:r>
          </a:p>
          <a:p>
            <a:endParaRPr lang="en-US" dirty="0">
              <a:latin typeface="Century Gothic" panose="020B0502020202020204" pitchFamily="34" charset="0"/>
            </a:endParaRPr>
          </a:p>
          <a:p>
            <a:r>
              <a:rPr lang="en-US" dirty="0">
                <a:latin typeface="Century Gothic" panose="020B0502020202020204" pitchFamily="34" charset="0"/>
              </a:rPr>
              <a:t>Surveillance, Case Investigation, Contact tracing</a:t>
            </a:r>
          </a:p>
          <a:p>
            <a:endParaRPr lang="en-US" dirty="0">
              <a:latin typeface="Century Gothic" panose="020B0502020202020204" pitchFamily="34" charset="0"/>
            </a:endParaRPr>
          </a:p>
          <a:p>
            <a:r>
              <a:rPr lang="en-US" dirty="0">
                <a:latin typeface="Century Gothic" panose="020B0502020202020204" pitchFamily="34" charset="0"/>
              </a:rPr>
              <a:t>Recommendations for the Accommodation Sector</a:t>
            </a:r>
          </a:p>
          <a:p>
            <a:pPr lvl="1"/>
            <a:r>
              <a:rPr lang="en-US" dirty="0">
                <a:latin typeface="Century Gothic" panose="020B0502020202020204" pitchFamily="34" charset="0"/>
              </a:rPr>
              <a:t>Surveillance</a:t>
            </a:r>
          </a:p>
          <a:p>
            <a:pPr lvl="1"/>
            <a:r>
              <a:rPr lang="en-US" dirty="0">
                <a:latin typeface="Century Gothic" panose="020B0502020202020204" pitchFamily="34" charset="0"/>
              </a:rPr>
              <a:t>Case Management</a:t>
            </a:r>
          </a:p>
          <a:p>
            <a:pPr lvl="1"/>
            <a:r>
              <a:rPr lang="en-US" dirty="0">
                <a:latin typeface="Century Gothic" panose="020B0502020202020204" pitchFamily="34" charset="0"/>
              </a:rPr>
              <a:t>Infection control &amp; prevention practices</a:t>
            </a:r>
          </a:p>
          <a:p>
            <a:endParaRPr lang="en-US" dirty="0">
              <a:latin typeface="Century Gothic" panose="020B0502020202020204" pitchFamily="34" charset="0"/>
            </a:endParaRPr>
          </a:p>
          <a:p>
            <a:r>
              <a:rPr lang="en-US" dirty="0">
                <a:latin typeface="Century Gothic" panose="020B0502020202020204" pitchFamily="34" charset="0"/>
              </a:rPr>
              <a:t>Protocols for the Surveillance and Management of Mpox at the ports of entry</a:t>
            </a:r>
          </a:p>
          <a:p>
            <a:endParaRPr lang="en-US" dirty="0">
              <a:latin typeface="Century Gothic" panose="020B0502020202020204" pitchFamily="34" charset="0"/>
            </a:endParaRPr>
          </a:p>
          <a:p>
            <a:r>
              <a:rPr lang="en-US" dirty="0">
                <a:latin typeface="Century Gothic" panose="020B0502020202020204" pitchFamily="34" charset="0"/>
              </a:rPr>
              <a:t>Q&amp;A </a:t>
            </a:r>
          </a:p>
          <a:p>
            <a:pPr marL="0" indent="0">
              <a:buNone/>
            </a:pPr>
            <a:endParaRPr lang="en-US" dirty="0"/>
          </a:p>
        </p:txBody>
      </p:sp>
    </p:spTree>
    <p:extLst>
      <p:ext uri="{BB962C8B-B14F-4D97-AF65-F5344CB8AC3E}">
        <p14:creationId xmlns:p14="http://schemas.microsoft.com/office/powerpoint/2010/main" val="2262738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0295-3B4E-C0DA-DD00-56A9F0F6A1F6}"/>
              </a:ext>
            </a:extLst>
          </p:cNvPr>
          <p:cNvSpPr>
            <a:spLocks noGrp="1"/>
          </p:cNvSpPr>
          <p:nvPr>
            <p:ph type="title"/>
          </p:nvPr>
        </p:nvSpPr>
        <p:spPr>
          <a:ln w="38100">
            <a:solidFill>
              <a:srgbClr val="0070C0"/>
            </a:solidFill>
          </a:ln>
        </p:spPr>
        <p:txBody>
          <a:bodyPr/>
          <a:lstStyle/>
          <a:p>
            <a:r>
              <a:rPr lang="en-US" dirty="0">
                <a:latin typeface="Century Gothic" panose="020B0502020202020204" pitchFamily="34" charset="0"/>
              </a:rPr>
              <a:t>Prodromal period</a:t>
            </a:r>
          </a:p>
        </p:txBody>
      </p:sp>
      <p:sp>
        <p:nvSpPr>
          <p:cNvPr id="3" name="Content Placeholder 2">
            <a:extLst>
              <a:ext uri="{FF2B5EF4-FFF2-40B4-BE49-F238E27FC236}">
                <a16:creationId xmlns:a16="http://schemas.microsoft.com/office/drawing/2014/main" id="{2D618E23-44C6-F65B-7C0F-CB797E4DFFBF}"/>
              </a:ext>
            </a:extLst>
          </p:cNvPr>
          <p:cNvSpPr>
            <a:spLocks noGrp="1"/>
          </p:cNvSpPr>
          <p:nvPr>
            <p:ph idx="1"/>
          </p:nvPr>
        </p:nvSpPr>
        <p:spPr>
          <a:xfrm>
            <a:off x="838200" y="1782079"/>
            <a:ext cx="10515600" cy="4667140"/>
          </a:xfrm>
        </p:spPr>
        <p:txBody>
          <a:bodyPr>
            <a:noAutofit/>
          </a:bodyPr>
          <a:lstStyle/>
          <a:p>
            <a:r>
              <a:rPr lang="en-US" b="1" dirty="0">
                <a:latin typeface="Calibri" panose="020F0502020204030204" pitchFamily="34" charset="0"/>
                <a:ea typeface="Calibri" panose="020F0502020204030204" pitchFamily="34" charset="0"/>
                <a:cs typeface="Calibri" panose="020F0502020204030204" pitchFamily="34" charset="0"/>
              </a:rPr>
              <a:t>Lasts between 1–5 days  &amp; characterized by </a:t>
            </a:r>
          </a:p>
          <a:p>
            <a:pPr lvl="1"/>
            <a:r>
              <a:rPr lang="en-US" sz="2800" dirty="0">
                <a:latin typeface="Calibri" panose="020F0502020204030204" pitchFamily="34" charset="0"/>
                <a:ea typeface="Calibri" panose="020F0502020204030204" pitchFamily="34" charset="0"/>
                <a:cs typeface="Calibri" panose="020F0502020204030204" pitchFamily="34" charset="0"/>
              </a:rPr>
              <a:t>Fever</a:t>
            </a:r>
          </a:p>
          <a:p>
            <a:pPr lvl="1"/>
            <a:r>
              <a:rPr lang="en-US" sz="2800" dirty="0">
                <a:latin typeface="Calibri" panose="020F0502020204030204" pitchFamily="34" charset="0"/>
                <a:ea typeface="Calibri" panose="020F0502020204030204" pitchFamily="34" charset="0"/>
                <a:cs typeface="Calibri" panose="020F0502020204030204" pitchFamily="34" charset="0"/>
              </a:rPr>
              <a:t>intense headache, back pain, muscle aches</a:t>
            </a:r>
          </a:p>
          <a:p>
            <a:pPr lvl="1"/>
            <a:r>
              <a:rPr lang="en-US" sz="2800" dirty="0">
                <a:latin typeface="Calibri" panose="020F0502020204030204" pitchFamily="34" charset="0"/>
                <a:ea typeface="Calibri" panose="020F0502020204030204" pitchFamily="34" charset="0"/>
                <a:cs typeface="Calibri" panose="020F0502020204030204" pitchFamily="34" charset="0"/>
              </a:rPr>
              <a:t>Intense lack of energy</a:t>
            </a:r>
          </a:p>
          <a:p>
            <a:pPr lvl="1"/>
            <a:r>
              <a:rPr lang="en-US" sz="2800" dirty="0">
                <a:latin typeface="Calibri" panose="020F0502020204030204" pitchFamily="34" charset="0"/>
                <a:ea typeface="Calibri" panose="020F0502020204030204" pitchFamily="34" charset="0"/>
                <a:cs typeface="Calibri" panose="020F0502020204030204" pitchFamily="34" charset="0"/>
              </a:rPr>
              <a:t>sore throat and cough(sometimes)</a:t>
            </a:r>
          </a:p>
          <a:p>
            <a:pPr lvl="1"/>
            <a:r>
              <a:rPr lang="en-US" sz="2800" dirty="0">
                <a:latin typeface="Calibri" panose="020F0502020204030204" pitchFamily="34" charset="0"/>
                <a:ea typeface="Calibri" panose="020F0502020204030204" pitchFamily="34" charset="0"/>
                <a:cs typeface="Calibri" panose="020F0502020204030204" pitchFamily="34" charset="0"/>
              </a:rPr>
              <a:t>Lymph nodes* </a:t>
            </a:r>
            <a:r>
              <a:rPr lang="en-US" i="1" dirty="0">
                <a:latin typeface="Calibri" panose="020F0502020204030204" pitchFamily="34" charset="0"/>
                <a:ea typeface="Calibri" panose="020F0502020204030204" pitchFamily="34" charset="0"/>
                <a:cs typeface="Calibri" panose="020F0502020204030204" pitchFamily="34" charset="0"/>
              </a:rPr>
              <a:t>generalized  or  localized </a:t>
            </a:r>
            <a:r>
              <a:rPr lang="en-US" sz="2400" dirty="0">
                <a:latin typeface="Calibri" panose="020F0502020204030204" pitchFamily="34" charset="0"/>
                <a:ea typeface="Calibri" panose="020F0502020204030204" pitchFamily="34" charset="0"/>
                <a:cs typeface="Calibri" panose="020F0502020204030204" pitchFamily="34" charset="0"/>
              </a:rPr>
              <a:t>(e.g., neck {submandibular &amp; cervical}, axillary, inguinal)</a:t>
            </a:r>
          </a:p>
          <a:p>
            <a:pPr lvl="1"/>
            <a:endParaRPr lang="en-US" dirty="0">
              <a:latin typeface="Calibri" panose="020F0502020204030204" pitchFamily="34" charset="0"/>
              <a:ea typeface="Calibri" panose="020F0502020204030204" pitchFamily="34" charset="0"/>
              <a:cs typeface="Calibri" panose="020F0502020204030204" pitchFamily="34" charset="0"/>
            </a:endParaRPr>
          </a:p>
          <a:p>
            <a:pPr marL="914400" lvl="2"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914400" lvl="2"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914400" lvl="2" indent="0">
              <a:buNone/>
            </a:pPr>
            <a:r>
              <a:rPr lang="en-US" dirty="0">
                <a:latin typeface="Calibri" panose="020F0502020204030204" pitchFamily="34" charset="0"/>
                <a:ea typeface="Calibri" panose="020F0502020204030204" pitchFamily="34" charset="0"/>
                <a:cs typeface="Calibri" panose="020F0502020204030204" pitchFamily="34" charset="0"/>
              </a:rPr>
              <a:t>*</a:t>
            </a:r>
            <a:r>
              <a:rPr lang="en-US" sz="1800" dirty="0">
                <a:latin typeface="Calibri" panose="020F0502020204030204" pitchFamily="34" charset="0"/>
                <a:ea typeface="Calibri" panose="020F0502020204030204" pitchFamily="34" charset="0"/>
                <a:cs typeface="Calibri" panose="020F0502020204030204" pitchFamily="34" charset="0"/>
              </a:rPr>
              <a:t>Distinctive feature from other diseases like chickenpox, measles, smallpox)</a:t>
            </a:r>
          </a:p>
          <a:p>
            <a:r>
              <a:rPr lang="en-US" dirty="0">
                <a:solidFill>
                  <a:schemeClr val="bg1"/>
                </a:solidFill>
                <a:latin typeface="Arial" panose="020B0604020202020204" pitchFamily="34" charset="0"/>
                <a:cs typeface="Arial" panose="020B0604020202020204" pitchFamily="34" charset="0"/>
              </a:rPr>
              <a:t>May be contagious during this period.</a:t>
            </a:r>
          </a:p>
        </p:txBody>
      </p:sp>
    </p:spTree>
    <p:extLst>
      <p:ext uri="{BB962C8B-B14F-4D97-AF65-F5344CB8AC3E}">
        <p14:creationId xmlns:p14="http://schemas.microsoft.com/office/powerpoint/2010/main" val="1289102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0295-3B4E-C0DA-DD00-56A9F0F6A1F6}"/>
              </a:ext>
            </a:extLst>
          </p:cNvPr>
          <p:cNvSpPr>
            <a:spLocks noGrp="1"/>
          </p:cNvSpPr>
          <p:nvPr>
            <p:ph type="title"/>
          </p:nvPr>
        </p:nvSpPr>
        <p:spPr/>
        <p:txBody>
          <a:bodyPr/>
          <a:lstStyle/>
          <a:p>
            <a:r>
              <a:rPr lang="en-US" b="1" dirty="0"/>
              <a:t>Skin</a:t>
            </a:r>
            <a:r>
              <a:rPr lang="en-US" b="1" dirty="0">
                <a:solidFill>
                  <a:schemeClr val="bg1"/>
                </a:solidFill>
              </a:rPr>
              <a:t> </a:t>
            </a:r>
            <a:r>
              <a:rPr lang="en-US" sz="3600" b="1" dirty="0">
                <a:latin typeface="Century Gothic" panose="020B0502020202020204" pitchFamily="34" charset="0"/>
              </a:rPr>
              <a:t>eruption phase: </a:t>
            </a:r>
            <a:r>
              <a:rPr lang="en-US" sz="3600" dirty="0">
                <a:latin typeface="Century Gothic" panose="020B0502020202020204" pitchFamily="34" charset="0"/>
              </a:rPr>
              <a:t>signs and symptoms</a:t>
            </a:r>
            <a:endParaRPr lang="en-US" sz="3600"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2D618E23-44C6-F65B-7C0F-CB797E4DFFBF}"/>
              </a:ext>
            </a:extLst>
          </p:cNvPr>
          <p:cNvSpPr>
            <a:spLocks noGrp="1"/>
          </p:cNvSpPr>
          <p:nvPr>
            <p:ph idx="1"/>
          </p:nvPr>
        </p:nvSpPr>
        <p:spPr>
          <a:xfrm>
            <a:off x="717755" y="1612489"/>
            <a:ext cx="10515600" cy="4880386"/>
          </a:xfrm>
        </p:spPr>
        <p:txBody>
          <a:bodyPr>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Typically occurs 1 to 3 days after fever subsides</a:t>
            </a:r>
          </a:p>
          <a:p>
            <a:r>
              <a:rPr lang="en-US" sz="2000" dirty="0">
                <a:latin typeface="Calibri" panose="020F0502020204030204" pitchFamily="34" charset="0"/>
                <a:ea typeface="Calibri" panose="020F0502020204030204" pitchFamily="34" charset="0"/>
                <a:cs typeface="Calibri" panose="020F0502020204030204" pitchFamily="34" charset="0"/>
              </a:rPr>
              <a:t>The lesions range in size from 0.5 to 1 cm in diameter and from a few to several thousand in number</a:t>
            </a:r>
          </a:p>
          <a:p>
            <a:r>
              <a:rPr lang="en-US" sz="2000" b="1" dirty="0">
                <a:latin typeface="Calibri" panose="020F0502020204030204" pitchFamily="34" charset="0"/>
                <a:ea typeface="Calibri" panose="020F0502020204030204" pitchFamily="34" charset="0"/>
                <a:cs typeface="Calibri" panose="020F0502020204030204" pitchFamily="34" charset="0"/>
              </a:rPr>
              <a:t>Contagious</a:t>
            </a:r>
            <a:r>
              <a:rPr lang="en-US" sz="2000" dirty="0">
                <a:latin typeface="Calibri" panose="020F0502020204030204" pitchFamily="34" charset="0"/>
                <a:ea typeface="Calibri" panose="020F0502020204030204" pitchFamily="34" charset="0"/>
                <a:cs typeface="Calibri" panose="020F0502020204030204" pitchFamily="34" charset="0"/>
              </a:rPr>
              <a:t> from the onset of the enanthem /exanthem through the scab stage (Up to complete healing)of the lesions &amp; new skin</a:t>
            </a:r>
          </a:p>
          <a:p>
            <a:r>
              <a:rPr lang="en-US" sz="2000" dirty="0">
                <a:latin typeface="Calibri" panose="020F0502020204030204" pitchFamily="34" charset="0"/>
                <a:ea typeface="Calibri" panose="020F0502020204030204" pitchFamily="34" charset="0"/>
                <a:cs typeface="Calibri" panose="020F0502020204030204" pitchFamily="34" charset="0"/>
              </a:rPr>
              <a:t>The rash generally, starts in face</a:t>
            </a:r>
          </a:p>
          <a:p>
            <a:pPr lvl="1"/>
            <a:r>
              <a:rPr lang="en-US" sz="2000" dirty="0">
                <a:latin typeface="Calibri" panose="020F0502020204030204" pitchFamily="34" charset="0"/>
                <a:ea typeface="Calibri" panose="020F0502020204030204" pitchFamily="34" charset="0"/>
                <a:cs typeface="Calibri" panose="020F0502020204030204" pitchFamily="34" charset="0"/>
              </a:rPr>
              <a:t>Affects the </a:t>
            </a:r>
            <a:r>
              <a:rPr lang="en-US" sz="2000" b="1" dirty="0">
                <a:latin typeface="Calibri" panose="020F0502020204030204" pitchFamily="34" charset="0"/>
                <a:ea typeface="Calibri" panose="020F0502020204030204" pitchFamily="34" charset="0"/>
                <a:cs typeface="Calibri" panose="020F0502020204030204" pitchFamily="34" charset="0"/>
              </a:rPr>
              <a:t>face (95% of cases</a:t>
            </a:r>
            <a:r>
              <a:rPr lang="en-US" sz="2000" dirty="0">
                <a:latin typeface="Calibri" panose="020F0502020204030204" pitchFamily="34" charset="0"/>
                <a:ea typeface="Calibri" panose="020F0502020204030204" pitchFamily="34" charset="0"/>
                <a:cs typeface="Calibri" panose="020F0502020204030204" pitchFamily="34" charset="0"/>
              </a:rPr>
              <a:t>)</a:t>
            </a:r>
          </a:p>
          <a:p>
            <a:pPr lvl="1"/>
            <a:r>
              <a:rPr lang="en-US" sz="2000" b="1" dirty="0">
                <a:latin typeface="Calibri" panose="020F0502020204030204" pitchFamily="34" charset="0"/>
                <a:ea typeface="Calibri" panose="020F0502020204030204" pitchFamily="34" charset="0"/>
                <a:cs typeface="Calibri" panose="020F0502020204030204" pitchFamily="34" charset="0"/>
              </a:rPr>
              <a:t>Palms </a:t>
            </a:r>
            <a:r>
              <a:rPr lang="en-US" sz="2000" dirty="0">
                <a:latin typeface="Calibri" panose="020F0502020204030204" pitchFamily="34" charset="0"/>
                <a:ea typeface="Calibri" panose="020F0502020204030204" pitchFamily="34" charset="0"/>
                <a:cs typeface="Calibri" panose="020F0502020204030204" pitchFamily="34" charset="0"/>
              </a:rPr>
              <a:t>of the hands and</a:t>
            </a:r>
            <a:r>
              <a:rPr lang="en-US" sz="2000" b="1" dirty="0">
                <a:latin typeface="Calibri" panose="020F0502020204030204" pitchFamily="34" charset="0"/>
                <a:ea typeface="Calibri" panose="020F0502020204030204" pitchFamily="34" charset="0"/>
                <a:cs typeface="Calibri" panose="020F0502020204030204" pitchFamily="34" charset="0"/>
              </a:rPr>
              <a:t> soles </a:t>
            </a:r>
            <a:r>
              <a:rPr lang="en-US" sz="2000" dirty="0">
                <a:latin typeface="Calibri" panose="020F0502020204030204" pitchFamily="34" charset="0"/>
                <a:ea typeface="Calibri" panose="020F0502020204030204" pitchFamily="34" charset="0"/>
                <a:cs typeface="Calibri" panose="020F0502020204030204" pitchFamily="34" charset="0"/>
              </a:rPr>
              <a:t>of the feet (in </a:t>
            </a:r>
            <a:r>
              <a:rPr lang="en-US" sz="2000" b="1" dirty="0">
                <a:latin typeface="Calibri" panose="020F0502020204030204" pitchFamily="34" charset="0"/>
                <a:ea typeface="Calibri" panose="020F0502020204030204" pitchFamily="34" charset="0"/>
                <a:cs typeface="Calibri" panose="020F0502020204030204" pitchFamily="34" charset="0"/>
              </a:rPr>
              <a:t>75% of cases</a:t>
            </a:r>
            <a:r>
              <a:rPr lang="en-US" sz="2000" dirty="0">
                <a:latin typeface="Calibri" panose="020F0502020204030204" pitchFamily="34" charset="0"/>
                <a:ea typeface="Calibri" panose="020F0502020204030204" pitchFamily="34" charset="0"/>
                <a:cs typeface="Calibri" panose="020F0502020204030204" pitchFamily="34" charset="0"/>
              </a:rPr>
              <a:t>). </a:t>
            </a:r>
          </a:p>
          <a:p>
            <a:pPr lvl="1"/>
            <a:r>
              <a:rPr lang="en-US" sz="2000" dirty="0">
                <a:latin typeface="Calibri" panose="020F0502020204030204" pitchFamily="34" charset="0"/>
                <a:ea typeface="Calibri" panose="020F0502020204030204" pitchFamily="34" charset="0"/>
                <a:cs typeface="Calibri" panose="020F0502020204030204" pitchFamily="34" charset="0"/>
              </a:rPr>
              <a:t>Also affected</a:t>
            </a:r>
          </a:p>
          <a:p>
            <a:pPr lvl="2"/>
            <a:r>
              <a:rPr lang="en-US" b="1" dirty="0">
                <a:latin typeface="Calibri" panose="020F0502020204030204" pitchFamily="34" charset="0"/>
                <a:ea typeface="Calibri" panose="020F0502020204030204" pitchFamily="34" charset="0"/>
                <a:cs typeface="Calibri" panose="020F0502020204030204" pitchFamily="34" charset="0"/>
              </a:rPr>
              <a:t>Oral mucous </a:t>
            </a:r>
            <a:r>
              <a:rPr lang="en-US" dirty="0">
                <a:latin typeface="Calibri" panose="020F0502020204030204" pitchFamily="34" charset="0"/>
                <a:ea typeface="Calibri" panose="020F0502020204030204" pitchFamily="34" charset="0"/>
                <a:cs typeface="Calibri" panose="020F0502020204030204" pitchFamily="34" charset="0"/>
              </a:rPr>
              <a:t>membranes (</a:t>
            </a:r>
            <a:r>
              <a:rPr lang="en-US" b="1" dirty="0">
                <a:latin typeface="Calibri" panose="020F0502020204030204" pitchFamily="34" charset="0"/>
                <a:ea typeface="Calibri" panose="020F0502020204030204" pitchFamily="34" charset="0"/>
                <a:cs typeface="Calibri" panose="020F0502020204030204" pitchFamily="34" charset="0"/>
              </a:rPr>
              <a:t>70% of cases</a:t>
            </a:r>
            <a:r>
              <a:rPr lang="en-US" dirty="0">
                <a:latin typeface="Calibri" panose="020F0502020204030204" pitchFamily="34" charset="0"/>
                <a:ea typeface="Calibri" panose="020F0502020204030204" pitchFamily="34" charset="0"/>
                <a:cs typeface="Calibri" panose="020F0502020204030204" pitchFamily="34" charset="0"/>
              </a:rPr>
              <a:t>), </a:t>
            </a:r>
          </a:p>
          <a:p>
            <a:pPr lvl="2"/>
            <a:r>
              <a:rPr lang="en-US" b="1" dirty="0">
                <a:latin typeface="Calibri" panose="020F0502020204030204" pitchFamily="34" charset="0"/>
                <a:ea typeface="Calibri" panose="020F0502020204030204" pitchFamily="34" charset="0"/>
                <a:cs typeface="Calibri" panose="020F0502020204030204" pitchFamily="34" charset="0"/>
              </a:rPr>
              <a:t>Genitalia (30%), </a:t>
            </a:r>
            <a:r>
              <a:rPr lang="en-US" dirty="0">
                <a:latin typeface="Calibri" panose="020F0502020204030204" pitchFamily="34" charset="0"/>
                <a:ea typeface="Calibri" panose="020F0502020204030204" pitchFamily="34" charset="0"/>
                <a:cs typeface="Calibri" panose="020F0502020204030204" pitchFamily="34" charset="0"/>
              </a:rPr>
              <a:t>particularly seen in the outbreaks in European and North American countries</a:t>
            </a:r>
          </a:p>
          <a:p>
            <a:pPr lvl="2"/>
            <a:r>
              <a:rPr lang="en-US" b="1" dirty="0">
                <a:latin typeface="Calibri" panose="020F0502020204030204" pitchFamily="34" charset="0"/>
                <a:ea typeface="Calibri" panose="020F0502020204030204" pitchFamily="34" charset="0"/>
                <a:cs typeface="Calibri" panose="020F0502020204030204" pitchFamily="34" charset="0"/>
              </a:rPr>
              <a:t>Conjunctivae (20%), </a:t>
            </a:r>
            <a:r>
              <a:rPr lang="en-US" dirty="0">
                <a:latin typeface="Calibri" panose="020F0502020204030204" pitchFamily="34" charset="0"/>
                <a:ea typeface="Calibri" panose="020F0502020204030204" pitchFamily="34" charset="0"/>
                <a:cs typeface="Calibri" panose="020F0502020204030204" pitchFamily="34" charset="0"/>
              </a:rPr>
              <a:t>as well as the cornea.</a:t>
            </a:r>
          </a:p>
          <a:p>
            <a:r>
              <a:rPr lang="en-US" sz="2000" dirty="0">
                <a:latin typeface="Calibri" panose="020F0502020204030204" pitchFamily="34" charset="0"/>
                <a:ea typeface="Calibri" panose="020F0502020204030204" pitchFamily="34" charset="0"/>
                <a:cs typeface="Calibri" panose="020F0502020204030204" pitchFamily="34" charset="0"/>
              </a:rPr>
              <a:t>The rash tends to be more concentrated on the face and extremities rather than on the trunk</a:t>
            </a:r>
          </a:p>
          <a:p>
            <a:endParaRPr lang="en-US" dirty="0">
              <a:solidFill>
                <a:schemeClr val="bg1"/>
              </a:solidFill>
              <a:latin typeface="Century Gothic" panose="020B0502020202020204" pitchFamily="34" charset="0"/>
            </a:endParaRPr>
          </a:p>
        </p:txBody>
      </p:sp>
      <p:sp>
        <p:nvSpPr>
          <p:cNvPr id="4" name="Title 1">
            <a:extLst>
              <a:ext uri="{FF2B5EF4-FFF2-40B4-BE49-F238E27FC236}">
                <a16:creationId xmlns:a16="http://schemas.microsoft.com/office/drawing/2014/main" id="{6D918168-FC98-4635-10F3-44B044039310}"/>
              </a:ext>
            </a:extLst>
          </p:cNvPr>
          <p:cNvSpPr txBox="1">
            <a:spLocks/>
          </p:cNvSpPr>
          <p:nvPr/>
        </p:nvSpPr>
        <p:spPr>
          <a:xfrm>
            <a:off x="652616" y="365125"/>
            <a:ext cx="10821629" cy="1167302"/>
          </a:xfrm>
          <a:prstGeom prst="rect">
            <a:avLst/>
          </a:prstGeom>
          <a:ln w="38100">
            <a:solidFill>
              <a:srgbClr val="0070C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459902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1C63-BCCE-4DC8-CF77-BA69571CEECC}"/>
              </a:ext>
            </a:extLst>
          </p:cNvPr>
          <p:cNvSpPr>
            <a:spLocks noGrp="1"/>
          </p:cNvSpPr>
          <p:nvPr>
            <p:ph type="title"/>
          </p:nvPr>
        </p:nvSpPr>
        <p:spPr/>
        <p:txBody>
          <a:bodyPr>
            <a:normAutofit/>
          </a:bodyPr>
          <a:lstStyle/>
          <a:p>
            <a:r>
              <a:rPr lang="en-US" sz="3200" b="1" dirty="0">
                <a:latin typeface="Century Gothic" panose="020B0502020202020204" pitchFamily="34" charset="0"/>
              </a:rPr>
              <a:t>Rash evolves sequentially through stages</a:t>
            </a:r>
          </a:p>
        </p:txBody>
      </p:sp>
      <p:pic>
        <p:nvPicPr>
          <p:cNvPr id="1026" name="Picture 2">
            <a:extLst>
              <a:ext uri="{FF2B5EF4-FFF2-40B4-BE49-F238E27FC236}">
                <a16:creationId xmlns:a16="http://schemas.microsoft.com/office/drawing/2014/main" id="{F3E8C0B4-9888-EFED-5CF1-CC80C5BD63A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425953" y="1277289"/>
            <a:ext cx="8328533" cy="498936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17EBFE8-6ACD-29ED-BF7D-6338E2288D65}"/>
              </a:ext>
            </a:extLst>
          </p:cNvPr>
          <p:cNvSpPr>
            <a:spLocks noGrp="1"/>
          </p:cNvSpPr>
          <p:nvPr>
            <p:ph sz="half" idx="2"/>
          </p:nvPr>
        </p:nvSpPr>
        <p:spPr/>
        <p:txBody>
          <a:bodyPr/>
          <a:lstStyle/>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4" name="Footer Placeholder 3">
            <a:extLst>
              <a:ext uri="{FF2B5EF4-FFF2-40B4-BE49-F238E27FC236}">
                <a16:creationId xmlns:a16="http://schemas.microsoft.com/office/drawing/2014/main" id="{517833D6-5DDC-40B7-9FDF-0152B11E97C1}"/>
              </a:ext>
            </a:extLst>
          </p:cNvPr>
          <p:cNvSpPr>
            <a:spLocks noGrp="1"/>
          </p:cNvSpPr>
          <p:nvPr>
            <p:ph type="ftr" sz="quarter" idx="11"/>
          </p:nvPr>
        </p:nvSpPr>
        <p:spPr/>
        <p:txBody>
          <a:bodyPr/>
          <a:lstStyle/>
          <a:p>
            <a:r>
              <a:rPr lang="en-US"/>
              <a:t>https://assets.publishing.service.gov.uk/government/uploads/system/uploads/image_data/file/79698/monkeypox_individual_lesions_v3_960x640.jpg</a:t>
            </a:r>
          </a:p>
        </p:txBody>
      </p:sp>
      <p:sp>
        <p:nvSpPr>
          <p:cNvPr id="9" name="TextBox 8">
            <a:extLst>
              <a:ext uri="{FF2B5EF4-FFF2-40B4-BE49-F238E27FC236}">
                <a16:creationId xmlns:a16="http://schemas.microsoft.com/office/drawing/2014/main" id="{FBF88290-5D24-5F53-ABE2-0BCF7AD8E5C2}"/>
              </a:ext>
            </a:extLst>
          </p:cNvPr>
          <p:cNvSpPr txBox="1"/>
          <p:nvPr/>
        </p:nvSpPr>
        <p:spPr>
          <a:xfrm>
            <a:off x="258405" y="1690688"/>
            <a:ext cx="3031550" cy="4555093"/>
          </a:xfrm>
          <a:prstGeom prst="rect">
            <a:avLst/>
          </a:prstGeom>
          <a:noFill/>
        </p:spPr>
        <p:txBody>
          <a:bodyPr wrap="square">
            <a:spAutoFit/>
          </a:bodyPr>
          <a:lstStyle/>
          <a:p>
            <a:pPr marL="457200"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First lesions appear on tongue and mouth - </a:t>
            </a:r>
            <a:r>
              <a:rPr lang="en-US" b="1" dirty="0">
                <a:latin typeface="Calibri" panose="020F0502020204030204" pitchFamily="34" charset="0"/>
                <a:ea typeface="Calibri" panose="020F0502020204030204" pitchFamily="34" charset="0"/>
                <a:cs typeface="Calibri" panose="020F0502020204030204" pitchFamily="34" charset="0"/>
              </a:rPr>
              <a:t>enanthem</a:t>
            </a:r>
          </a:p>
          <a:p>
            <a:pPr marL="457200" indent="-457200">
              <a:buFont typeface="Arial" panose="020B0604020202020204" pitchFamily="34" charset="0"/>
              <a:buChar char="•"/>
            </a:pPr>
            <a:endParaRPr lang="en-US" b="1"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Pustular rash</a:t>
            </a:r>
          </a:p>
          <a:p>
            <a:pPr marL="914400" lvl="1"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Lasts 5 to 7 days</a:t>
            </a:r>
          </a:p>
          <a:p>
            <a:pPr marL="914400" lvl="1"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Often painful until the healing phase when they become itchy (crusts)</a:t>
            </a:r>
          </a:p>
          <a:p>
            <a:pPr marL="457200" indent="-457200">
              <a:buFont typeface="Arial" panose="020B0604020202020204" pitchFamily="34" charset="0"/>
              <a:buChar char="•"/>
            </a:pPr>
            <a:endParaRPr lang="en-US" b="1"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Scabs last about 7 days</a:t>
            </a:r>
          </a:p>
          <a:p>
            <a:pPr marL="457200" indent="-45720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800" dirty="0">
              <a:latin typeface="Century Gothic" panose="020B0502020202020204" pitchFamily="34" charset="0"/>
            </a:endParaRPr>
          </a:p>
          <a:p>
            <a:pPr marL="457200" indent="-457200">
              <a:buFont typeface="Arial" panose="020B0604020202020204" pitchFamily="34" charset="0"/>
              <a:buChar char="•"/>
            </a:pPr>
            <a:endParaRPr lang="en-US" sz="2800" dirty="0">
              <a:solidFill>
                <a:schemeClr val="bg1">
                  <a:lumMod val="95000"/>
                </a:schemeClr>
              </a:solidFill>
              <a:latin typeface="Abadi" panose="020B0604020104020204" pitchFamily="34" charset="0"/>
            </a:endParaRPr>
          </a:p>
        </p:txBody>
      </p:sp>
    </p:spTree>
    <p:extLst>
      <p:ext uri="{BB962C8B-B14F-4D97-AF65-F5344CB8AC3E}">
        <p14:creationId xmlns:p14="http://schemas.microsoft.com/office/powerpoint/2010/main" val="292361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901C52C-EB0C-2406-E1B1-0DD39CE2E1D8}"/>
              </a:ext>
            </a:extLst>
          </p:cNvPr>
          <p:cNvPicPr>
            <a:picLocks noGrp="1" noChangeAspect="1"/>
          </p:cNvPicPr>
          <p:nvPr>
            <p:ph sz="half" idx="4294967295"/>
          </p:nvPr>
        </p:nvPicPr>
        <p:blipFill>
          <a:blip r:embed="rId2"/>
          <a:stretch>
            <a:fillRect/>
          </a:stretch>
        </p:blipFill>
        <p:spPr>
          <a:xfrm>
            <a:off x="0" y="804863"/>
            <a:ext cx="11093450" cy="5324475"/>
          </a:xfrm>
          <a:prstGeom prst="rect">
            <a:avLst/>
          </a:prstGeom>
        </p:spPr>
      </p:pic>
      <p:sp>
        <p:nvSpPr>
          <p:cNvPr id="7" name="TextBox 6">
            <a:extLst>
              <a:ext uri="{FF2B5EF4-FFF2-40B4-BE49-F238E27FC236}">
                <a16:creationId xmlns:a16="http://schemas.microsoft.com/office/drawing/2014/main" id="{3D91025B-5A8D-2BBB-76B4-E6D847A76743}"/>
              </a:ext>
            </a:extLst>
          </p:cNvPr>
          <p:cNvSpPr txBox="1"/>
          <p:nvPr/>
        </p:nvSpPr>
        <p:spPr>
          <a:xfrm>
            <a:off x="383568" y="127277"/>
            <a:ext cx="10921428" cy="677108"/>
          </a:xfrm>
          <a:prstGeom prst="rect">
            <a:avLst/>
          </a:prstGeom>
          <a:noFill/>
        </p:spPr>
        <p:txBody>
          <a:bodyPr wrap="square" rtlCol="0">
            <a:spAutoFit/>
          </a:bodyPr>
          <a:lstStyle/>
          <a:p>
            <a:pPr algn="ctr"/>
            <a:r>
              <a:rPr lang="en-US" sz="3800" dirty="0">
                <a:solidFill>
                  <a:schemeClr val="bg1"/>
                </a:solidFill>
                <a:latin typeface="Arial" panose="020B0604020202020204" pitchFamily="34" charset="0"/>
                <a:cs typeface="Arial" panose="020B0604020202020204" pitchFamily="34" charset="0"/>
              </a:rPr>
              <a:t>Number of lesions: Few to several thousands</a:t>
            </a:r>
          </a:p>
        </p:txBody>
      </p:sp>
    </p:spTree>
    <p:extLst>
      <p:ext uri="{BB962C8B-B14F-4D97-AF65-F5344CB8AC3E}">
        <p14:creationId xmlns:p14="http://schemas.microsoft.com/office/powerpoint/2010/main" val="1303092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0295-3B4E-C0DA-DD00-56A9F0F6A1F6}"/>
              </a:ext>
            </a:extLst>
          </p:cNvPr>
          <p:cNvSpPr>
            <a:spLocks noGrp="1"/>
          </p:cNvSpPr>
          <p:nvPr>
            <p:ph type="title"/>
          </p:nvPr>
        </p:nvSpPr>
        <p:spPr>
          <a:xfrm>
            <a:off x="838201" y="407656"/>
            <a:ext cx="10515600" cy="952946"/>
          </a:xfrm>
        </p:spPr>
        <p:txBody>
          <a:bodyPr>
            <a:normAutofit/>
          </a:bodyPr>
          <a:lstStyle/>
          <a:p>
            <a:r>
              <a:rPr lang="en-US" sz="3600" dirty="0">
                <a:latin typeface="Century Gothic" panose="020B0502020202020204" pitchFamily="34" charset="0"/>
              </a:rPr>
              <a:t>Prognosis</a:t>
            </a:r>
          </a:p>
        </p:txBody>
      </p:sp>
      <p:sp>
        <p:nvSpPr>
          <p:cNvPr id="3" name="Content Placeholder 2">
            <a:extLst>
              <a:ext uri="{FF2B5EF4-FFF2-40B4-BE49-F238E27FC236}">
                <a16:creationId xmlns:a16="http://schemas.microsoft.com/office/drawing/2014/main" id="{2D618E23-44C6-F65B-7C0F-CB797E4DFFBF}"/>
              </a:ext>
            </a:extLst>
          </p:cNvPr>
          <p:cNvSpPr>
            <a:spLocks noGrp="1"/>
          </p:cNvSpPr>
          <p:nvPr>
            <p:ph idx="1"/>
          </p:nvPr>
        </p:nvSpPr>
        <p:spPr>
          <a:xfrm>
            <a:off x="838200" y="1403131"/>
            <a:ext cx="10515600" cy="4773832"/>
          </a:xfrm>
        </p:spPr>
        <p:txBody>
          <a:bodyPr>
            <a:normAutofit lnSpcReduction="10000"/>
          </a:bodyPr>
          <a:lstStyle/>
          <a:p>
            <a:pPr marL="0" indent="0">
              <a:buNone/>
            </a:pPr>
            <a:endParaRPr lang="en-US" dirty="0"/>
          </a:p>
          <a:p>
            <a:pPr marL="0" indent="0">
              <a:buNone/>
            </a:pPr>
            <a:r>
              <a:rPr lang="en-US" dirty="0"/>
              <a:t>Usually, a </a:t>
            </a:r>
            <a:r>
              <a:rPr lang="en-US" b="1" dirty="0"/>
              <a:t>self-limiting disease </a:t>
            </a:r>
            <a:r>
              <a:rPr lang="en-US" dirty="0"/>
              <a:t>without specific treatment </a:t>
            </a:r>
          </a:p>
          <a:p>
            <a:pPr marL="0" indent="0">
              <a:buNone/>
            </a:pPr>
            <a:r>
              <a:rPr lang="en-US" dirty="0"/>
              <a:t> with symptoms lasting 2 to 4 weeks</a:t>
            </a:r>
          </a:p>
          <a:p>
            <a:pPr marL="0" indent="0">
              <a:buNone/>
            </a:pPr>
            <a:endParaRPr lang="en-US" dirty="0"/>
          </a:p>
          <a:p>
            <a:r>
              <a:rPr lang="en-US" dirty="0"/>
              <a:t>Severity of illness dependent on: </a:t>
            </a:r>
          </a:p>
          <a:p>
            <a:pPr lvl="1"/>
            <a:r>
              <a:rPr lang="en-US" sz="2800" b="1" dirty="0"/>
              <a:t>Initial health </a:t>
            </a:r>
            <a:r>
              <a:rPr lang="en-US" sz="2800" dirty="0"/>
              <a:t>of the individual </a:t>
            </a:r>
          </a:p>
          <a:p>
            <a:pPr lvl="1"/>
            <a:r>
              <a:rPr lang="en-US" sz="2800" b="1" dirty="0"/>
              <a:t>Route of exposure </a:t>
            </a:r>
            <a:r>
              <a:rPr lang="en-US" sz="2800" dirty="0"/>
              <a:t>(sexual vs. fomite)</a:t>
            </a:r>
          </a:p>
          <a:p>
            <a:pPr lvl="1"/>
            <a:r>
              <a:rPr lang="en-US" sz="2800" b="1" dirty="0"/>
              <a:t>Strain </a:t>
            </a:r>
            <a:r>
              <a:rPr lang="en-US" sz="2800" dirty="0"/>
              <a:t>of the infecting virus </a:t>
            </a:r>
          </a:p>
          <a:p>
            <a:pPr lvl="2"/>
            <a:r>
              <a:rPr lang="en-US" sz="2400" b="1" dirty="0"/>
              <a:t>West African  </a:t>
            </a:r>
            <a:r>
              <a:rPr lang="en-US" sz="2400" dirty="0"/>
              <a:t>(associated with milder disease, fewer deaths, and limited human-to-human transmission </a:t>
            </a:r>
            <a:r>
              <a:rPr lang="en-US" sz="2400" b="1" dirty="0"/>
              <a:t>) vs. </a:t>
            </a:r>
          </a:p>
          <a:p>
            <a:pPr lvl="2"/>
            <a:r>
              <a:rPr lang="en-US" sz="2400" b="1" dirty="0"/>
              <a:t>Central African </a:t>
            </a:r>
            <a:r>
              <a:rPr lang="en-US" sz="2400" dirty="0"/>
              <a:t>clade-more infectious, more serious</a:t>
            </a:r>
          </a:p>
        </p:txBody>
      </p:sp>
      <p:sp>
        <p:nvSpPr>
          <p:cNvPr id="4" name="Title 1">
            <a:extLst>
              <a:ext uri="{FF2B5EF4-FFF2-40B4-BE49-F238E27FC236}">
                <a16:creationId xmlns:a16="http://schemas.microsoft.com/office/drawing/2014/main" id="{AC5C1BB3-E6F8-1013-CB1A-7B9B4E17516B}"/>
              </a:ext>
            </a:extLst>
          </p:cNvPr>
          <p:cNvSpPr txBox="1">
            <a:spLocks/>
          </p:cNvSpPr>
          <p:nvPr/>
        </p:nvSpPr>
        <p:spPr>
          <a:xfrm>
            <a:off x="838200" y="365126"/>
            <a:ext cx="10515600" cy="995476"/>
          </a:xfrm>
          <a:prstGeom prst="rect">
            <a:avLst/>
          </a:prstGeom>
          <a:ln w="38100">
            <a:solidFill>
              <a:srgbClr val="0070C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122120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0295-3B4E-C0DA-DD00-56A9F0F6A1F6}"/>
              </a:ext>
            </a:extLst>
          </p:cNvPr>
          <p:cNvSpPr>
            <a:spLocks noGrp="1"/>
          </p:cNvSpPr>
          <p:nvPr>
            <p:ph type="title"/>
          </p:nvPr>
        </p:nvSpPr>
        <p:spPr>
          <a:xfrm>
            <a:off x="348006" y="940364"/>
            <a:ext cx="4714188" cy="1325563"/>
          </a:xfrm>
          <a:ln w="38100">
            <a:solidFill>
              <a:srgbClr val="0070C0"/>
            </a:solidFill>
          </a:ln>
        </p:spPr>
        <p:txBody>
          <a:bodyPr>
            <a:normAutofit/>
          </a:bodyPr>
          <a:lstStyle/>
          <a:p>
            <a:r>
              <a:rPr lang="en-US" sz="3200" dirty="0">
                <a:latin typeface="Century Gothic" panose="020B0502020202020204" pitchFamily="34" charset="0"/>
              </a:rPr>
              <a:t>Higher risk for Severe disease</a:t>
            </a:r>
          </a:p>
        </p:txBody>
      </p:sp>
      <p:sp>
        <p:nvSpPr>
          <p:cNvPr id="3" name="Content Placeholder 2">
            <a:extLst>
              <a:ext uri="{FF2B5EF4-FFF2-40B4-BE49-F238E27FC236}">
                <a16:creationId xmlns:a16="http://schemas.microsoft.com/office/drawing/2014/main" id="{2D618E23-44C6-F65B-7C0F-CB797E4DFFBF}"/>
              </a:ext>
            </a:extLst>
          </p:cNvPr>
          <p:cNvSpPr>
            <a:spLocks noGrp="1"/>
          </p:cNvSpPr>
          <p:nvPr>
            <p:ph sz="half" idx="1"/>
          </p:nvPr>
        </p:nvSpPr>
        <p:spPr>
          <a:xfrm>
            <a:off x="114300" y="2463890"/>
            <a:ext cx="5181600" cy="4702887"/>
          </a:xfrm>
        </p:spPr>
        <p:txBody>
          <a:bodyPr>
            <a:normAutofit fontScale="92500" lnSpcReduction="20000"/>
          </a:bodyPr>
          <a:lstStyle/>
          <a:p>
            <a:pPr lvl="1"/>
            <a:r>
              <a:rPr lang="en-US" sz="2800" dirty="0"/>
              <a:t>Children</a:t>
            </a:r>
          </a:p>
          <a:p>
            <a:pPr lvl="1"/>
            <a:endParaRPr lang="en-US" sz="2800" dirty="0"/>
          </a:p>
          <a:p>
            <a:pPr lvl="1"/>
            <a:r>
              <a:rPr lang="en-US" sz="2800" dirty="0"/>
              <a:t>Pregnant  women</a:t>
            </a:r>
          </a:p>
          <a:p>
            <a:pPr lvl="1"/>
            <a:endParaRPr lang="en-US" sz="2800" dirty="0"/>
          </a:p>
          <a:p>
            <a:pPr lvl="1"/>
            <a:r>
              <a:rPr lang="en-US" sz="2800" dirty="0"/>
              <a:t>Immunosuppressed (from other conditions) </a:t>
            </a:r>
          </a:p>
          <a:p>
            <a:pPr lvl="1"/>
            <a:endParaRPr lang="en-US" sz="2800" dirty="0"/>
          </a:p>
          <a:p>
            <a:pPr lvl="1"/>
            <a:r>
              <a:rPr lang="en-US" sz="2800" dirty="0"/>
              <a:t>Case Fatality 1-10%</a:t>
            </a:r>
          </a:p>
        </p:txBody>
      </p:sp>
      <p:sp>
        <p:nvSpPr>
          <p:cNvPr id="4" name="Content Placeholder 3">
            <a:extLst>
              <a:ext uri="{FF2B5EF4-FFF2-40B4-BE49-F238E27FC236}">
                <a16:creationId xmlns:a16="http://schemas.microsoft.com/office/drawing/2014/main" id="{4B306597-CA54-DBD9-9D8D-4679B5743A84}"/>
              </a:ext>
            </a:extLst>
          </p:cNvPr>
          <p:cNvSpPr>
            <a:spLocks noGrp="1"/>
          </p:cNvSpPr>
          <p:nvPr>
            <p:ph sz="half" idx="2"/>
          </p:nvPr>
        </p:nvSpPr>
        <p:spPr>
          <a:xfrm>
            <a:off x="6172200" y="1316421"/>
            <a:ext cx="5181600" cy="4860542"/>
          </a:xfrm>
          <a:ln w="38100">
            <a:solidFill>
              <a:srgbClr val="0070C0"/>
            </a:solidFill>
          </a:ln>
        </p:spPr>
        <p:txBody>
          <a:bodyPr>
            <a:normAutofit fontScale="92500" lnSpcReduction="20000"/>
          </a:bodyPr>
          <a:lstStyle/>
          <a:p>
            <a:pPr marL="0" indent="0">
              <a:buNone/>
            </a:pPr>
            <a:r>
              <a:rPr lang="en-US" b="1" dirty="0"/>
              <a:t>Complications</a:t>
            </a:r>
            <a:r>
              <a:rPr lang="en-US" dirty="0"/>
              <a:t>:</a:t>
            </a:r>
          </a:p>
          <a:p>
            <a:pPr>
              <a:buFont typeface="Wingdings" panose="05000000000000000000" pitchFamily="2" charset="2"/>
              <a:buChar char="Ø"/>
            </a:pPr>
            <a:r>
              <a:rPr lang="en-US" dirty="0">
                <a:solidFill>
                  <a:schemeClr val="bg1"/>
                </a:solidFill>
              </a:rPr>
              <a:t>Secondary infections</a:t>
            </a:r>
          </a:p>
          <a:p>
            <a:r>
              <a:rPr lang="en-US" dirty="0"/>
              <a:t>Oral ulcers are common and may affect a patient’s ability to eat and drink leading to dehydration and malnutrition. </a:t>
            </a:r>
          </a:p>
          <a:p>
            <a:r>
              <a:rPr lang="en-US" dirty="0"/>
              <a:t>Skin lesions(abscess or exfoliation)</a:t>
            </a:r>
          </a:p>
          <a:p>
            <a:r>
              <a:rPr lang="en-US" dirty="0"/>
              <a:t>Retro pharyngeal abscess</a:t>
            </a:r>
          </a:p>
          <a:p>
            <a:r>
              <a:rPr lang="en-US" dirty="0"/>
              <a:t> Bronchopneumonia </a:t>
            </a:r>
          </a:p>
          <a:p>
            <a:r>
              <a:rPr lang="en-US" dirty="0"/>
              <a:t>Corneal ulcerations</a:t>
            </a:r>
          </a:p>
          <a:p>
            <a:r>
              <a:rPr lang="en-US" dirty="0"/>
              <a:t>Sepsis and sepsis shock</a:t>
            </a:r>
          </a:p>
          <a:p>
            <a:r>
              <a:rPr lang="en-US" dirty="0"/>
              <a:t>Encephalitis</a:t>
            </a:r>
          </a:p>
          <a:p>
            <a:endParaRPr lang="en-US" dirty="0"/>
          </a:p>
          <a:p>
            <a:endParaRPr lang="en-US" dirty="0"/>
          </a:p>
        </p:txBody>
      </p:sp>
    </p:spTree>
    <p:extLst>
      <p:ext uri="{BB962C8B-B14F-4D97-AF65-F5344CB8AC3E}">
        <p14:creationId xmlns:p14="http://schemas.microsoft.com/office/powerpoint/2010/main" val="244408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0AB8-9C97-3418-1395-F515DE357731}"/>
              </a:ext>
            </a:extLst>
          </p:cNvPr>
          <p:cNvSpPr>
            <a:spLocks noGrp="1"/>
          </p:cNvSpPr>
          <p:nvPr>
            <p:ph type="title"/>
          </p:nvPr>
        </p:nvSpPr>
        <p:spPr/>
        <p:txBody>
          <a:bodyPr/>
          <a:lstStyle/>
          <a:p>
            <a:r>
              <a:rPr kumimoji="0" lang="en-US" sz="38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Arial" panose="020B0604020202020204" pitchFamily="34" charset="0"/>
              </a:rPr>
              <a:t>Vaccination - </a:t>
            </a: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j-ea"/>
                <a:cs typeface="+mj-cs"/>
              </a:rPr>
              <a:t>two mpox vaccines have been approved by the WHO-listed national regulatory authorities </a:t>
            </a:r>
            <a:endParaRPr lang="en-US" dirty="0"/>
          </a:p>
        </p:txBody>
      </p:sp>
      <p:sp>
        <p:nvSpPr>
          <p:cNvPr id="3" name="Content Placeholder 2">
            <a:extLst>
              <a:ext uri="{FF2B5EF4-FFF2-40B4-BE49-F238E27FC236}">
                <a16:creationId xmlns:a16="http://schemas.microsoft.com/office/drawing/2014/main" id="{49642DDD-2B15-04C7-D7A9-B12D70714F72}"/>
              </a:ext>
            </a:extLst>
          </p:cNvPr>
          <p:cNvSpPr>
            <a:spLocks noGrp="1"/>
          </p:cNvSpPr>
          <p:nvPr>
            <p:ph idx="1"/>
          </p:nvPr>
        </p:nvSpPr>
        <p:spPr>
          <a:xfrm>
            <a:off x="838200" y="1536569"/>
            <a:ext cx="10515600" cy="4640394"/>
          </a:xfrm>
        </p:spPr>
        <p:txBody>
          <a:bodyPr>
            <a:normAutofit fontScale="92500" lnSpcReduction="20000"/>
          </a:bodyPr>
          <a:lstStyle/>
          <a:p>
            <a:r>
              <a:rPr lang="en-US" sz="2400" dirty="0">
                <a:latin typeface="Century Gothic" panose="020B0502020202020204" pitchFamily="34" charset="0"/>
              </a:rPr>
              <a:t>JYNNEOS or </a:t>
            </a:r>
            <a:r>
              <a:rPr lang="en-US" sz="2400" dirty="0" err="1">
                <a:latin typeface="Century Gothic" panose="020B0502020202020204" pitchFamily="34" charset="0"/>
              </a:rPr>
              <a:t>Imvamune</a:t>
            </a:r>
            <a:r>
              <a:rPr lang="en-US" sz="2400" dirty="0">
                <a:latin typeface="Century Gothic" panose="020B0502020202020204" pitchFamily="34" charset="0"/>
              </a:rPr>
              <a:t> or </a:t>
            </a:r>
            <a:r>
              <a:rPr lang="en-US" sz="2400" dirty="0" err="1">
                <a:latin typeface="Century Gothic" panose="020B0502020202020204" pitchFamily="34" charset="0"/>
              </a:rPr>
              <a:t>Imvanex</a:t>
            </a:r>
            <a:r>
              <a:rPr lang="en-US" sz="2400" dirty="0">
                <a:latin typeface="Century Gothic" panose="020B0502020202020204" pitchFamily="34" charset="0"/>
              </a:rPr>
              <a:t> has been approved for vaccination against Mpox</a:t>
            </a:r>
          </a:p>
          <a:p>
            <a:endParaRPr lang="en-US" sz="2400" dirty="0">
              <a:latin typeface="Century Gothic" panose="020B0502020202020204" pitchFamily="34" charset="0"/>
            </a:endParaRPr>
          </a:p>
          <a:p>
            <a:endParaRPr lang="en-US" sz="2400" dirty="0">
              <a:latin typeface="Century Gothic" panose="020B0502020202020204" pitchFamily="34" charset="0"/>
            </a:endParaRPr>
          </a:p>
          <a:p>
            <a:endParaRPr lang="en-US" sz="2400" dirty="0">
              <a:latin typeface="Century Gothic" panose="020B0502020202020204" pitchFamily="34" charset="0"/>
            </a:endParaRPr>
          </a:p>
          <a:p>
            <a:endParaRPr lang="en-US" sz="2400" dirty="0">
              <a:latin typeface="Century Gothic" panose="020B0502020202020204" pitchFamily="34" charset="0"/>
            </a:endParaRPr>
          </a:p>
          <a:p>
            <a:endParaRPr lang="en-US" sz="2400" dirty="0">
              <a:latin typeface="Century Gothic" panose="020B0502020202020204" pitchFamily="34" charset="0"/>
            </a:endParaRPr>
          </a:p>
          <a:p>
            <a:r>
              <a:rPr lang="en-US" sz="2400" dirty="0">
                <a:latin typeface="Century Gothic" panose="020B0502020202020204" pitchFamily="34" charset="0"/>
              </a:rPr>
              <a:t>Live attenuated vaccine administered intradermally</a:t>
            </a:r>
          </a:p>
          <a:p>
            <a:r>
              <a:rPr lang="en-US" sz="2400" dirty="0">
                <a:latin typeface="Century Gothic" panose="020B0502020202020204" pitchFamily="34" charset="0"/>
              </a:rPr>
              <a:t>Smallpox vaccination is 85% effective against the disease</a:t>
            </a:r>
          </a:p>
          <a:p>
            <a:r>
              <a:rPr lang="en-US" sz="2400" dirty="0">
                <a:latin typeface="Century Gothic" panose="020B0502020202020204" pitchFamily="34" charset="0"/>
              </a:rPr>
              <a:t>Mass vaccination is not recommended at this time</a:t>
            </a:r>
          </a:p>
          <a:p>
            <a:r>
              <a:rPr lang="en-US" sz="2400" dirty="0">
                <a:latin typeface="Century Gothic" panose="020B0502020202020204" pitchFamily="34" charset="0"/>
              </a:rPr>
              <a:t>Vaccination is recommended for:</a:t>
            </a:r>
          </a:p>
          <a:p>
            <a:pPr lvl="1"/>
            <a:r>
              <a:rPr lang="en-US" sz="1600" dirty="0">
                <a:latin typeface="Century Gothic" panose="020B0502020202020204" pitchFamily="34" charset="0"/>
              </a:rPr>
              <a:t>Post exposure prophylaxis for close contacts</a:t>
            </a:r>
          </a:p>
          <a:p>
            <a:pPr lvl="1"/>
            <a:r>
              <a:rPr lang="en-US" sz="1600" dirty="0">
                <a:latin typeface="Century Gothic" panose="020B0502020202020204" pitchFamily="34" charset="0"/>
              </a:rPr>
              <a:t>Persons travelling to the affected African regions</a:t>
            </a:r>
          </a:p>
          <a:p>
            <a:endParaRPr lang="en-US" dirty="0"/>
          </a:p>
        </p:txBody>
      </p:sp>
      <p:pic>
        <p:nvPicPr>
          <p:cNvPr id="5" name="Picture 4">
            <a:extLst>
              <a:ext uri="{FF2B5EF4-FFF2-40B4-BE49-F238E27FC236}">
                <a16:creationId xmlns:a16="http://schemas.microsoft.com/office/drawing/2014/main" id="{1027A3FF-78EA-0011-388E-E88DDD29DD13}"/>
              </a:ext>
            </a:extLst>
          </p:cNvPr>
          <p:cNvPicPr>
            <a:picLocks noChangeAspect="1"/>
          </p:cNvPicPr>
          <p:nvPr/>
        </p:nvPicPr>
        <p:blipFill>
          <a:blip r:embed="rId2"/>
          <a:stretch>
            <a:fillRect/>
          </a:stretch>
        </p:blipFill>
        <p:spPr>
          <a:xfrm>
            <a:off x="1526356" y="2222370"/>
            <a:ext cx="6684390" cy="1460862"/>
          </a:xfrm>
          <a:prstGeom prst="rect">
            <a:avLst/>
          </a:prstGeom>
        </p:spPr>
      </p:pic>
    </p:spTree>
    <p:extLst>
      <p:ext uri="{BB962C8B-B14F-4D97-AF65-F5344CB8AC3E}">
        <p14:creationId xmlns:p14="http://schemas.microsoft.com/office/powerpoint/2010/main" val="1135991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C40A9F-9DD9-ABD4-38ED-F0C024440358}"/>
              </a:ext>
            </a:extLst>
          </p:cNvPr>
          <p:cNvSpPr>
            <a:spLocks noGrp="1"/>
          </p:cNvSpPr>
          <p:nvPr>
            <p:ph type="title"/>
          </p:nvPr>
        </p:nvSpPr>
        <p:spPr/>
        <p:txBody>
          <a:bodyPr/>
          <a:lstStyle/>
          <a:p>
            <a:r>
              <a:rPr lang="en-US" dirty="0"/>
              <a:t/>
            </a:r>
            <a:br>
              <a:rPr lang="en-US" dirty="0"/>
            </a:br>
            <a:endParaRPr lang="en-US" dirty="0"/>
          </a:p>
        </p:txBody>
      </p:sp>
      <p:sp>
        <p:nvSpPr>
          <p:cNvPr id="2" name="Title 1">
            <a:extLst>
              <a:ext uri="{FF2B5EF4-FFF2-40B4-BE49-F238E27FC236}">
                <a16:creationId xmlns:a16="http://schemas.microsoft.com/office/drawing/2014/main" id="{7DB55465-E36A-8C34-4ED9-0574E93489E8}"/>
              </a:ext>
            </a:extLst>
          </p:cNvPr>
          <p:cNvSpPr txBox="1">
            <a:spLocks/>
          </p:cNvSpPr>
          <p:nvPr/>
        </p:nvSpPr>
        <p:spPr>
          <a:xfrm>
            <a:off x="854163" y="3136106"/>
            <a:ext cx="10515600" cy="1325563"/>
          </a:xfrm>
          <a:prstGeom prst="rect">
            <a:avLst/>
          </a:prstGeom>
          <a:ln w="38100">
            <a:solidFill>
              <a:srgbClr val="0070C0"/>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3800" dirty="0"/>
              <a:t> </a:t>
            </a:r>
          </a:p>
        </p:txBody>
      </p:sp>
      <p:sp>
        <p:nvSpPr>
          <p:cNvPr id="6" name="TextBox 5">
            <a:extLst>
              <a:ext uri="{FF2B5EF4-FFF2-40B4-BE49-F238E27FC236}">
                <a16:creationId xmlns:a16="http://schemas.microsoft.com/office/drawing/2014/main" id="{90A8CBE7-D4F1-19C0-93E9-36DA3C46C433}"/>
              </a:ext>
            </a:extLst>
          </p:cNvPr>
          <p:cNvSpPr txBox="1"/>
          <p:nvPr/>
        </p:nvSpPr>
        <p:spPr>
          <a:xfrm>
            <a:off x="1243837" y="3429000"/>
            <a:ext cx="10094000" cy="646331"/>
          </a:xfrm>
          <a:prstGeom prst="rect">
            <a:avLst/>
          </a:prstGeom>
          <a:noFill/>
        </p:spPr>
        <p:txBody>
          <a:bodyPr wrap="square">
            <a:spAutoFit/>
          </a:bodyPr>
          <a:lstStyle/>
          <a:p>
            <a:r>
              <a:rPr lang="en-US" sz="3600" dirty="0"/>
              <a:t>Surveillance, Case Investigation and Contact tracing </a:t>
            </a:r>
            <a:endParaRPr lang="LID4096" sz="3600" dirty="0"/>
          </a:p>
        </p:txBody>
      </p:sp>
    </p:spTree>
    <p:extLst>
      <p:ext uri="{BB962C8B-B14F-4D97-AF65-F5344CB8AC3E}">
        <p14:creationId xmlns:p14="http://schemas.microsoft.com/office/powerpoint/2010/main" val="1304646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C20C-BC17-491D-F5F0-AD0E90517643}"/>
              </a:ext>
            </a:extLst>
          </p:cNvPr>
          <p:cNvSpPr>
            <a:spLocks noGrp="1"/>
          </p:cNvSpPr>
          <p:nvPr>
            <p:ph type="title"/>
          </p:nvPr>
        </p:nvSpPr>
        <p:spPr>
          <a:ln w="38100">
            <a:solidFill>
              <a:srgbClr val="0070C0"/>
            </a:solidFill>
          </a:ln>
        </p:spPr>
        <p:txBody>
          <a:bodyPr>
            <a:normAutofit/>
          </a:bodyPr>
          <a:lstStyle/>
          <a:p>
            <a:r>
              <a:rPr lang="en-US" sz="2800" b="1" dirty="0">
                <a:latin typeface="Century Gothic" panose="020B0502020202020204" pitchFamily="34" charset="0"/>
              </a:rPr>
              <a:t>Case Detection-</a:t>
            </a:r>
            <a:r>
              <a:rPr lang="en-US" sz="2800" dirty="0">
                <a:latin typeface="Century Gothic" panose="020B0502020202020204" pitchFamily="34" charset="0"/>
              </a:rPr>
              <a:t/>
            </a:r>
            <a:br>
              <a:rPr lang="en-US" sz="2800" dirty="0">
                <a:latin typeface="Century Gothic" panose="020B0502020202020204" pitchFamily="34" charset="0"/>
              </a:rPr>
            </a:br>
            <a:r>
              <a:rPr lang="en-US" sz="2800" dirty="0">
                <a:latin typeface="Century Gothic" panose="020B0502020202020204" pitchFamily="34" charset="0"/>
              </a:rPr>
              <a:t>Case Definitions - ensures early case identification </a:t>
            </a:r>
            <a:br>
              <a:rPr lang="en-US" sz="2800" dirty="0">
                <a:latin typeface="Century Gothic" panose="020B0502020202020204" pitchFamily="34" charset="0"/>
              </a:rPr>
            </a:br>
            <a:r>
              <a:rPr lang="en-US" sz="2800" dirty="0">
                <a:latin typeface="Century Gothic" panose="020B0502020202020204" pitchFamily="34" charset="0"/>
              </a:rPr>
              <a:t>Suspected Case</a:t>
            </a:r>
          </a:p>
        </p:txBody>
      </p:sp>
      <p:sp>
        <p:nvSpPr>
          <p:cNvPr id="3" name="Content Placeholder 2">
            <a:extLst>
              <a:ext uri="{FF2B5EF4-FFF2-40B4-BE49-F238E27FC236}">
                <a16:creationId xmlns:a16="http://schemas.microsoft.com/office/drawing/2014/main" id="{9A2AA887-762A-62DA-AA5C-D0B76EBEC23F}"/>
              </a:ext>
            </a:extLst>
          </p:cNvPr>
          <p:cNvSpPr>
            <a:spLocks noGrp="1"/>
          </p:cNvSpPr>
          <p:nvPr>
            <p:ph idx="1"/>
          </p:nvPr>
        </p:nvSpPr>
        <p:spPr/>
        <p:txBody>
          <a:bodyPr/>
          <a:lstStyle/>
          <a:p>
            <a:pPr marL="0" indent="0">
              <a:buNone/>
            </a:pPr>
            <a:r>
              <a:rPr lang="en-US" dirty="0">
                <a:latin typeface="Century Gothic" panose="020B0502020202020204" pitchFamily="34" charset="0"/>
              </a:rPr>
              <a:t>A person who is a contact of a probable or confirmed </a:t>
            </a:r>
            <a:r>
              <a:rPr lang="en-US" dirty="0" err="1">
                <a:latin typeface="Century Gothic" panose="020B0502020202020204" pitchFamily="34" charset="0"/>
              </a:rPr>
              <a:t>mpox</a:t>
            </a:r>
            <a:r>
              <a:rPr lang="en-US" dirty="0">
                <a:latin typeface="Century Gothic" panose="020B0502020202020204" pitchFamily="34" charset="0"/>
              </a:rPr>
              <a:t> case in the 21 days before the onset of signs or symptoms, and who presents with any of the following: </a:t>
            </a:r>
          </a:p>
          <a:p>
            <a:r>
              <a:rPr lang="en-US" dirty="0">
                <a:latin typeface="Century Gothic" panose="020B0502020202020204" pitchFamily="34" charset="0"/>
              </a:rPr>
              <a:t>acute onset of fever (&gt;38.5°C), </a:t>
            </a:r>
          </a:p>
          <a:p>
            <a:r>
              <a:rPr lang="en-US" dirty="0">
                <a:latin typeface="Century Gothic" panose="020B0502020202020204" pitchFamily="34" charset="0"/>
              </a:rPr>
              <a:t>headache, </a:t>
            </a:r>
          </a:p>
          <a:p>
            <a:r>
              <a:rPr lang="en-US" dirty="0">
                <a:latin typeface="Century Gothic" panose="020B0502020202020204" pitchFamily="34" charset="0"/>
              </a:rPr>
              <a:t>myalgia (muscle pain/body aches), </a:t>
            </a:r>
          </a:p>
          <a:p>
            <a:r>
              <a:rPr lang="en-US" dirty="0">
                <a:latin typeface="Century Gothic" panose="020B0502020202020204" pitchFamily="34" charset="0"/>
              </a:rPr>
              <a:t>back pain, </a:t>
            </a:r>
          </a:p>
          <a:p>
            <a:r>
              <a:rPr lang="en-US" dirty="0">
                <a:latin typeface="Century Gothic" panose="020B0502020202020204" pitchFamily="34" charset="0"/>
              </a:rPr>
              <a:t>profound weakness, </a:t>
            </a:r>
          </a:p>
          <a:p>
            <a:pPr marL="0" indent="0">
              <a:buNone/>
            </a:pPr>
            <a:r>
              <a:rPr lang="en-US" dirty="0">
                <a:latin typeface="Century Gothic" panose="020B0502020202020204" pitchFamily="34" charset="0"/>
              </a:rPr>
              <a:t>fatigue. </a:t>
            </a:r>
          </a:p>
          <a:p>
            <a:endParaRPr lang="en-US" dirty="0"/>
          </a:p>
          <a:p>
            <a:endParaRPr lang="en-US" dirty="0"/>
          </a:p>
        </p:txBody>
      </p:sp>
    </p:spTree>
    <p:extLst>
      <p:ext uri="{BB962C8B-B14F-4D97-AF65-F5344CB8AC3E}">
        <p14:creationId xmlns:p14="http://schemas.microsoft.com/office/powerpoint/2010/main" val="2199336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1B25-EAD6-B7E2-6B89-62981FB6490D}"/>
              </a:ext>
            </a:extLst>
          </p:cNvPr>
          <p:cNvSpPr>
            <a:spLocks noGrp="1"/>
          </p:cNvSpPr>
          <p:nvPr>
            <p:ph type="title"/>
          </p:nvPr>
        </p:nvSpPr>
        <p:spPr>
          <a:xfrm>
            <a:off x="1073870" y="655768"/>
            <a:ext cx="10515600" cy="879213"/>
          </a:xfrm>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lang="en-US" sz="3100" dirty="0">
                <a:solidFill>
                  <a:prstClr val="black"/>
                </a:solidFill>
                <a:latin typeface="Century Gothic" panose="020B0502020202020204" pitchFamily="34" charset="0"/>
                <a:ea typeface="+mn-ea"/>
                <a:cs typeface="+mn-cs"/>
              </a:rPr>
              <a:t>Management of a suspected case</a:t>
            </a:r>
            <a:r>
              <a:rPr kumimoji="0" lang="en-US" sz="3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LID4096" sz="36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LID4096" sz="36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3800" dirty="0">
              <a:latin typeface="Century Gothic" panose="020B0502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32AC350-84CA-B4EE-0895-A278042F8E1B}"/>
              </a:ext>
            </a:extLst>
          </p:cNvPr>
          <p:cNvSpPr>
            <a:spLocks noGrp="1"/>
          </p:cNvSpPr>
          <p:nvPr>
            <p:ph idx="1"/>
          </p:nvPr>
        </p:nvSpPr>
        <p:spPr>
          <a:xfrm>
            <a:off x="734505" y="1435480"/>
            <a:ext cx="10515600" cy="5422519"/>
          </a:xfrm>
        </p:spPr>
        <p:txBody>
          <a:bodyPr>
            <a:normAutofit fontScale="70000" lnSpcReduction="20000"/>
          </a:bodyPr>
          <a:lstStyle/>
          <a:p>
            <a:pPr>
              <a:lnSpc>
                <a:spcPct val="107000"/>
              </a:lnSpc>
              <a:spcBef>
                <a:spcPts val="0"/>
              </a:spcBef>
              <a:spcAft>
                <a:spcPts val="800"/>
              </a:spcAft>
            </a:pPr>
            <a:r>
              <a:rPr lang="en-US" sz="2600" b="1" kern="0" dirty="0">
                <a:effectLst/>
                <a:latin typeface="Century Gothic" panose="020B0502020202020204" pitchFamily="34" charset="0"/>
                <a:ea typeface="Times New Roman" panose="02020603050405020304" pitchFamily="18" charset="0"/>
                <a:cs typeface="Times New Roman" panose="02020603050405020304" pitchFamily="18" charset="0"/>
              </a:rPr>
              <a:t>Immediate isolation </a:t>
            </a:r>
            <a:r>
              <a:rPr lang="en-US" sz="2600" kern="0" dirty="0">
                <a:effectLst/>
                <a:latin typeface="Century Gothic" panose="020B0502020202020204" pitchFamily="34" charset="0"/>
                <a:ea typeface="Times New Roman" panose="02020603050405020304" pitchFamily="18" charset="0"/>
                <a:cs typeface="Times New Roman" panose="02020603050405020304" pitchFamily="18" charset="0"/>
              </a:rPr>
              <a:t>If a guest reports symptoms or is suspected of having mpox. Isolation in designated areas.</a:t>
            </a:r>
          </a:p>
          <a:p>
            <a:pPr>
              <a:lnSpc>
                <a:spcPct val="107000"/>
              </a:lnSpc>
              <a:spcBef>
                <a:spcPts val="0"/>
              </a:spcBef>
              <a:spcAft>
                <a:spcPts val="800"/>
              </a:spcAft>
            </a:pPr>
            <a:endParaRPr lang="en-US" sz="2600" kern="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Bef>
                <a:spcPts val="0"/>
              </a:spcBef>
              <a:spcAft>
                <a:spcPts val="800"/>
              </a:spcAft>
            </a:pPr>
            <a:r>
              <a:rPr lang="en-US" sz="2600" b="1" kern="0" dirty="0">
                <a:effectLst/>
                <a:latin typeface="Century Gothic" panose="020B0502020202020204" pitchFamily="34" charset="0"/>
                <a:ea typeface="Times New Roman" panose="02020603050405020304" pitchFamily="18" charset="0"/>
                <a:cs typeface="Times New Roman" panose="02020603050405020304" pitchFamily="18" charset="0"/>
              </a:rPr>
              <a:t>Do not allow </a:t>
            </a:r>
            <a:r>
              <a:rPr lang="en-US" sz="2600" kern="0" dirty="0">
                <a:effectLst/>
                <a:latin typeface="Century Gothic" panose="020B0502020202020204" pitchFamily="34" charset="0"/>
                <a:ea typeface="Times New Roman" panose="02020603050405020304" pitchFamily="18" charset="0"/>
                <a:cs typeface="Times New Roman" panose="02020603050405020304" pitchFamily="18" charset="0"/>
              </a:rPr>
              <a:t>them to </a:t>
            </a:r>
            <a:r>
              <a:rPr lang="en-US" sz="2600" b="1" kern="0" dirty="0">
                <a:effectLst/>
                <a:latin typeface="Century Gothic" panose="020B0502020202020204" pitchFamily="34" charset="0"/>
                <a:ea typeface="Times New Roman" panose="02020603050405020304" pitchFamily="18" charset="0"/>
                <a:cs typeface="Times New Roman" panose="02020603050405020304" pitchFamily="18" charset="0"/>
              </a:rPr>
              <a:t>use shared facilities </a:t>
            </a:r>
            <a:r>
              <a:rPr lang="en-US" sz="2600" kern="0" dirty="0">
                <a:effectLst/>
                <a:latin typeface="Century Gothic" panose="020B0502020202020204" pitchFamily="34" charset="0"/>
                <a:ea typeface="Times New Roman" panose="02020603050405020304" pitchFamily="18" charset="0"/>
                <a:cs typeface="Times New Roman" panose="02020603050405020304" pitchFamily="18" charset="0"/>
              </a:rPr>
              <a:t>or interact with other guests or staff.</a:t>
            </a:r>
          </a:p>
          <a:p>
            <a:pPr>
              <a:lnSpc>
                <a:spcPct val="107000"/>
              </a:lnSpc>
              <a:spcBef>
                <a:spcPts val="0"/>
              </a:spcBef>
              <a:spcAft>
                <a:spcPts val="800"/>
              </a:spcAft>
            </a:pPr>
            <a:endParaRPr lang="en-US" sz="2600" kern="0" dirty="0">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Bef>
                <a:spcPts val="0"/>
              </a:spcBef>
              <a:spcAft>
                <a:spcPts val="800"/>
              </a:spcAft>
            </a:pPr>
            <a:r>
              <a:rPr lang="en-US" sz="2600" b="1" kern="0" dirty="0">
                <a:effectLst/>
                <a:latin typeface="Century Gothic" panose="020B0502020202020204" pitchFamily="34" charset="0"/>
                <a:ea typeface="Times New Roman" panose="02020603050405020304" pitchFamily="18" charset="0"/>
                <a:cs typeface="Times New Roman" panose="02020603050405020304" pitchFamily="18" charset="0"/>
              </a:rPr>
              <a:t>Medical Assistance</a:t>
            </a:r>
            <a:r>
              <a:rPr lang="en-US" sz="2600" kern="0" dirty="0">
                <a:effectLst/>
                <a:latin typeface="Century Gothic" panose="020B0502020202020204" pitchFamily="34" charset="0"/>
                <a:ea typeface="Times New Roman" panose="02020603050405020304" pitchFamily="18" charset="0"/>
                <a:cs typeface="Times New Roman" panose="02020603050405020304" pitchFamily="18" charset="0"/>
              </a:rPr>
              <a:t>: Contact the </a:t>
            </a:r>
            <a:r>
              <a:rPr lang="en-US" sz="2600" kern="0" dirty="0">
                <a:latin typeface="Century Gothic" panose="020B0502020202020204" pitchFamily="34" charset="0"/>
                <a:ea typeface="Times New Roman" panose="02020603050405020304" pitchFamily="18" charset="0"/>
                <a:cs typeface="Times New Roman" panose="02020603050405020304" pitchFamily="18" charset="0"/>
              </a:rPr>
              <a:t>designated doctor on call to assess and test the affected individual.</a:t>
            </a:r>
          </a:p>
          <a:p>
            <a:pPr>
              <a:lnSpc>
                <a:spcPct val="107000"/>
              </a:lnSpc>
              <a:spcBef>
                <a:spcPts val="0"/>
              </a:spcBef>
              <a:spcAft>
                <a:spcPts val="800"/>
              </a:spcAft>
            </a:pPr>
            <a:endParaRPr lang="en-US" sz="2600" kern="0" dirty="0">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Bef>
                <a:spcPts val="0"/>
              </a:spcBef>
              <a:spcAft>
                <a:spcPts val="800"/>
              </a:spcAft>
            </a:pPr>
            <a:r>
              <a:rPr lang="en-US" sz="2600" kern="0" dirty="0">
                <a:latin typeface="Century Gothic" panose="020B0502020202020204" pitchFamily="34" charset="0"/>
                <a:ea typeface="Times New Roman" panose="02020603050405020304" pitchFamily="18" charset="0"/>
                <a:cs typeface="Times New Roman" panose="02020603050405020304" pitchFamily="18" charset="0"/>
              </a:rPr>
              <a:t>Registration on the </a:t>
            </a:r>
            <a:r>
              <a:rPr lang="en-US" sz="2600" b="1" kern="0" dirty="0" err="1">
                <a:latin typeface="Century Gothic" panose="020B0502020202020204" pitchFamily="34" charset="0"/>
                <a:ea typeface="Times New Roman" panose="02020603050405020304" pitchFamily="18" charset="0"/>
                <a:cs typeface="Times New Roman" panose="02020603050405020304" pitchFamily="18" charset="0"/>
              </a:rPr>
              <a:t>THiS</a:t>
            </a:r>
            <a:endParaRPr lang="en-US" sz="2600" b="1" kern="0" dirty="0">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Bef>
                <a:spcPts val="0"/>
              </a:spcBef>
              <a:spcAft>
                <a:spcPts val="800"/>
              </a:spcAft>
            </a:pPr>
            <a:endParaRPr lang="en-US" sz="2600" b="1" kern="0" dirty="0">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Bef>
                <a:spcPts val="0"/>
              </a:spcBef>
              <a:spcAft>
                <a:spcPts val="800"/>
              </a:spcAft>
            </a:pPr>
            <a:r>
              <a:rPr lang="en-US" sz="2600" b="1" kern="0" dirty="0">
                <a:effectLst/>
                <a:latin typeface="Century Gothic" panose="020B0502020202020204" pitchFamily="34" charset="0"/>
                <a:ea typeface="Times New Roman" panose="02020603050405020304" pitchFamily="18" charset="0"/>
                <a:cs typeface="Times New Roman" panose="02020603050405020304" pitchFamily="18" charset="0"/>
              </a:rPr>
              <a:t>Contact </a:t>
            </a:r>
            <a:r>
              <a:rPr lang="en-US" sz="2600" kern="0" dirty="0">
                <a:effectLst/>
                <a:latin typeface="Century Gothic" panose="020B0502020202020204" pitchFamily="34" charset="0"/>
                <a:ea typeface="Times New Roman" panose="02020603050405020304" pitchFamily="18" charset="0"/>
                <a:cs typeface="Times New Roman" panose="02020603050405020304" pitchFamily="18" charset="0"/>
              </a:rPr>
              <a:t>the Epidemiology Unit </a:t>
            </a:r>
            <a:r>
              <a:rPr lang="en-US" sz="2600" b="1" kern="0" dirty="0">
                <a:effectLst/>
                <a:latin typeface="Century Gothic" panose="020B0502020202020204" pitchFamily="34" charset="0"/>
                <a:ea typeface="Times New Roman" panose="02020603050405020304" pitchFamily="18" charset="0"/>
                <a:cs typeface="Times New Roman" panose="02020603050405020304" pitchFamily="18" charset="0"/>
              </a:rPr>
              <a:t>within 24 hours </a:t>
            </a:r>
            <a:r>
              <a:rPr lang="en-US" sz="2600" kern="0" dirty="0">
                <a:effectLst/>
                <a:latin typeface="Century Gothic" panose="020B0502020202020204" pitchFamily="34" charset="0"/>
                <a:ea typeface="Times New Roman" panose="02020603050405020304" pitchFamily="18" charset="0"/>
                <a:cs typeface="Times New Roman" panose="02020603050405020304" pitchFamily="18" charset="0"/>
              </a:rPr>
              <a:t>of case detection to facilitate case investigation</a:t>
            </a:r>
          </a:p>
          <a:p>
            <a:pPr marL="1371600" lvl="3" indent="0">
              <a:lnSpc>
                <a:spcPct val="107000"/>
              </a:lnSpc>
              <a:spcBef>
                <a:spcPts val="0"/>
              </a:spcBef>
              <a:spcAft>
                <a:spcPts val="800"/>
              </a:spcAft>
              <a:buSzPts val="1000"/>
              <a:buNone/>
              <a:tabLst>
                <a:tab pos="457200" algn="l"/>
              </a:tabLst>
            </a:pPr>
            <a:r>
              <a:rPr lang="en-US" sz="2000" kern="0" dirty="0">
                <a:latin typeface="Century Gothic" panose="020B0502020202020204" pitchFamily="34" charset="0"/>
                <a:ea typeface="Times New Roman" panose="02020603050405020304" pitchFamily="18" charset="0"/>
                <a:cs typeface="Times New Roman" panose="02020603050405020304" pitchFamily="18" charset="0"/>
              </a:rPr>
              <a:t>Medical Surveillance Officers</a:t>
            </a:r>
          </a:p>
          <a:p>
            <a:pPr lvl="3">
              <a:lnSpc>
                <a:spcPct val="107000"/>
              </a:lnSpc>
              <a:spcBef>
                <a:spcPts val="0"/>
              </a:spcBef>
              <a:spcAft>
                <a:spcPts val="800"/>
              </a:spcAft>
              <a:buSzPts val="1000"/>
              <a:tabLst>
                <a:tab pos="457200" algn="l"/>
              </a:tabLst>
            </a:pPr>
            <a:r>
              <a:rPr lang="en-US" sz="2000" kern="0" dirty="0">
                <a:effectLst/>
                <a:latin typeface="Century Gothic" panose="020B0502020202020204" pitchFamily="34" charset="0"/>
                <a:ea typeface="Times New Roman" panose="02020603050405020304" pitchFamily="18" charset="0"/>
                <a:cs typeface="Times New Roman" panose="02020603050405020304" pitchFamily="18" charset="0"/>
              </a:rPr>
              <a:t>Dr Dana Gomez 285 7522</a:t>
            </a:r>
          </a:p>
          <a:p>
            <a:pPr lvl="3">
              <a:lnSpc>
                <a:spcPct val="107000"/>
              </a:lnSpc>
              <a:spcBef>
                <a:spcPts val="0"/>
              </a:spcBef>
              <a:spcAft>
                <a:spcPts val="800"/>
              </a:spcAft>
              <a:buSzPts val="1000"/>
              <a:tabLst>
                <a:tab pos="457200" algn="l"/>
              </a:tabLst>
            </a:pPr>
            <a:r>
              <a:rPr lang="en-US" sz="2000" kern="0" dirty="0">
                <a:effectLst/>
                <a:latin typeface="Century Gothic" panose="020B0502020202020204" pitchFamily="34" charset="0"/>
                <a:ea typeface="Times New Roman" panose="02020603050405020304" pitchFamily="18" charset="0"/>
                <a:cs typeface="Times New Roman" panose="02020603050405020304" pitchFamily="18" charset="0"/>
              </a:rPr>
              <a:t>Dr Harini Vemula 285 3041</a:t>
            </a:r>
            <a:endParaRPr lang="en-US" sz="2600" kern="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solidFill>
                  <a:schemeClr val="bg1"/>
                </a:solidFill>
                <a:latin typeface="Arial" panose="020B0604020202020204" pitchFamily="34" charset="0"/>
                <a:cs typeface="Arial" panose="020B0604020202020204" pitchFamily="34" charset="0"/>
              </a:rPr>
              <a:t>m</a:t>
            </a:r>
          </a:p>
        </p:txBody>
      </p:sp>
      <p:sp>
        <p:nvSpPr>
          <p:cNvPr id="4" name="Title 1">
            <a:extLst>
              <a:ext uri="{FF2B5EF4-FFF2-40B4-BE49-F238E27FC236}">
                <a16:creationId xmlns:a16="http://schemas.microsoft.com/office/drawing/2014/main" id="{526D59CD-B9C9-F229-CEDC-7B2900D1C8E4}"/>
              </a:ext>
            </a:extLst>
          </p:cNvPr>
          <p:cNvSpPr txBox="1">
            <a:spLocks/>
          </p:cNvSpPr>
          <p:nvPr/>
        </p:nvSpPr>
        <p:spPr>
          <a:xfrm>
            <a:off x="831850" y="413287"/>
            <a:ext cx="10515600" cy="831051"/>
          </a:xfrm>
          <a:prstGeom prst="rect">
            <a:avLst/>
          </a:prstGeom>
          <a:ln w="38100">
            <a:solidFill>
              <a:srgbClr val="0070C0"/>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3800" dirty="0"/>
              <a:t> </a:t>
            </a:r>
          </a:p>
        </p:txBody>
      </p:sp>
    </p:spTree>
    <p:extLst>
      <p:ext uri="{BB962C8B-B14F-4D97-AF65-F5344CB8AC3E}">
        <p14:creationId xmlns:p14="http://schemas.microsoft.com/office/powerpoint/2010/main" val="3394288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C33289-6660-665E-2CCF-893068C7A6BD}"/>
              </a:ext>
            </a:extLst>
          </p:cNvPr>
          <p:cNvSpPr>
            <a:spLocks noGrp="1"/>
          </p:cNvSpPr>
          <p:nvPr>
            <p:ph type="title"/>
          </p:nvPr>
        </p:nvSpPr>
        <p:spPr>
          <a:xfrm>
            <a:off x="705079" y="2096238"/>
            <a:ext cx="10781841" cy="2042130"/>
          </a:xfrm>
          <a:ln w="28575">
            <a:solidFill>
              <a:srgbClr val="0070C0"/>
            </a:solidFill>
          </a:ln>
        </p:spPr>
        <p:txBody>
          <a:bodyPr>
            <a:normAutofit fontScale="90000"/>
          </a:bodyPr>
          <a:lstStyle/>
          <a:p>
            <a:r>
              <a:rPr lang="fr-FR" dirty="0">
                <a:latin typeface="Century Gothic" panose="020B0502020202020204" pitchFamily="34" charset="0"/>
              </a:rPr>
              <a:t/>
            </a:r>
            <a:br>
              <a:rPr lang="fr-FR" dirty="0">
                <a:latin typeface="Century Gothic" panose="020B0502020202020204" pitchFamily="34" charset="0"/>
              </a:rPr>
            </a:br>
            <a:r>
              <a:rPr lang="fr-FR" dirty="0">
                <a:latin typeface="Century Gothic" panose="020B0502020202020204" pitchFamily="34" charset="0"/>
              </a:rPr>
              <a:t>Situation Update</a:t>
            </a:r>
            <a:r>
              <a:rPr lang="fr-FR" dirty="0"/>
              <a:t/>
            </a:r>
            <a:br>
              <a:rPr lang="fr-FR" dirty="0"/>
            </a:br>
            <a:endParaRPr lang="en-US" dirty="0"/>
          </a:p>
        </p:txBody>
      </p:sp>
      <p:sp>
        <p:nvSpPr>
          <p:cNvPr id="5" name="Text Placeholder 4">
            <a:extLst>
              <a:ext uri="{FF2B5EF4-FFF2-40B4-BE49-F238E27FC236}">
                <a16:creationId xmlns:a16="http://schemas.microsoft.com/office/drawing/2014/main" id="{1A85CD3F-24B2-C16E-DB16-4F5F2CCD15EC}"/>
              </a:ext>
            </a:extLst>
          </p:cNvPr>
          <p:cNvSpPr>
            <a:spLocks noGrp="1"/>
          </p:cNvSpPr>
          <p:nvPr>
            <p:ph type="body" idx="1"/>
          </p:nvPr>
        </p:nvSpPr>
        <p:spPr/>
        <p:txBody>
          <a:bodyPr/>
          <a:lstStyle/>
          <a:p>
            <a:pPr algn="r"/>
            <a:r>
              <a:rPr lang="fr-FR" dirty="0">
                <a:solidFill>
                  <a:schemeClr val="tx1"/>
                </a:solidFill>
              </a:rPr>
              <a:t>Dr. Dana </a:t>
            </a:r>
            <a:r>
              <a:rPr lang="fr-FR" dirty="0" err="1">
                <a:solidFill>
                  <a:schemeClr val="tx1"/>
                </a:solidFill>
              </a:rPr>
              <a:t>DaCosta</a:t>
            </a:r>
            <a:r>
              <a:rPr lang="fr-FR" dirty="0">
                <a:solidFill>
                  <a:schemeClr val="tx1"/>
                </a:solidFill>
              </a:rPr>
              <a:t> Gomez, </a:t>
            </a:r>
            <a:r>
              <a:rPr lang="fr-FR" dirty="0" err="1">
                <a:solidFill>
                  <a:schemeClr val="tx1"/>
                </a:solidFill>
              </a:rPr>
              <a:t>Medical</a:t>
            </a:r>
            <a:r>
              <a:rPr lang="fr-FR" dirty="0">
                <a:solidFill>
                  <a:schemeClr val="tx1"/>
                </a:solidFill>
              </a:rPr>
              <a:t> Surveillance </a:t>
            </a:r>
            <a:r>
              <a:rPr lang="fr-FR" dirty="0" err="1">
                <a:solidFill>
                  <a:schemeClr val="tx1"/>
                </a:solidFill>
              </a:rPr>
              <a:t>Officer</a:t>
            </a:r>
            <a:endParaRPr lang="en-US" dirty="0">
              <a:solidFill>
                <a:schemeClr val="tx1"/>
              </a:solidFill>
            </a:endParaRPr>
          </a:p>
        </p:txBody>
      </p:sp>
    </p:spTree>
    <p:extLst>
      <p:ext uri="{BB962C8B-B14F-4D97-AF65-F5344CB8AC3E}">
        <p14:creationId xmlns:p14="http://schemas.microsoft.com/office/powerpoint/2010/main" val="1896323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01EA5-0C70-E2B7-4E3E-27F88537DCE8}"/>
              </a:ext>
            </a:extLst>
          </p:cNvPr>
          <p:cNvSpPr>
            <a:spLocks noGrp="1"/>
          </p:cNvSpPr>
          <p:nvPr>
            <p:ph type="title"/>
          </p:nvPr>
        </p:nvSpPr>
        <p:spPr>
          <a:ln w="38100">
            <a:solidFill>
              <a:srgbClr val="0070C0"/>
            </a:solidFill>
          </a:ln>
        </p:spPr>
        <p:txBody>
          <a:bodyPr>
            <a:normAutofit/>
          </a:bodyPr>
          <a:lstStyle/>
          <a:p>
            <a:r>
              <a:rPr lang="en-US" sz="2400" dirty="0">
                <a:latin typeface="Century Gothic" panose="020B0502020202020204" pitchFamily="34" charset="0"/>
              </a:rPr>
              <a:t>Reporting – completion of a case reporting form for every suspected case of Mpox for submission to the Epidemiology Unit of the MOHWEA</a:t>
            </a:r>
          </a:p>
        </p:txBody>
      </p:sp>
      <p:pic>
        <p:nvPicPr>
          <p:cNvPr id="5" name="Content Placeholder 4">
            <a:extLst>
              <a:ext uri="{FF2B5EF4-FFF2-40B4-BE49-F238E27FC236}">
                <a16:creationId xmlns:a16="http://schemas.microsoft.com/office/drawing/2014/main" id="{24B850FB-E1EF-D88F-96CC-C2F37912EFFD}"/>
              </a:ext>
            </a:extLst>
          </p:cNvPr>
          <p:cNvPicPr>
            <a:picLocks noGrp="1" noChangeAspect="1"/>
          </p:cNvPicPr>
          <p:nvPr>
            <p:ph idx="1"/>
          </p:nvPr>
        </p:nvPicPr>
        <p:blipFill>
          <a:blip r:embed="rId2"/>
          <a:stretch>
            <a:fillRect/>
          </a:stretch>
        </p:blipFill>
        <p:spPr>
          <a:xfrm>
            <a:off x="2074647" y="1825625"/>
            <a:ext cx="8626613" cy="4667250"/>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35029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721528-A55F-0DC8-5AC6-0D61BFBE1D7C}"/>
              </a:ext>
            </a:extLst>
          </p:cNvPr>
          <p:cNvSpPr txBox="1"/>
          <p:nvPr/>
        </p:nvSpPr>
        <p:spPr>
          <a:xfrm>
            <a:off x="169682" y="1197204"/>
            <a:ext cx="2488677" cy="2585323"/>
          </a:xfrm>
          <a:prstGeom prst="rect">
            <a:avLst/>
          </a:prstGeom>
          <a:noFill/>
          <a:ln w="28575">
            <a:solidFill>
              <a:srgbClr val="0070C0"/>
            </a:solidFill>
          </a:ln>
        </p:spPr>
        <p:txBody>
          <a:bodyPr wrap="square" rtlCol="0">
            <a:spAutoFit/>
          </a:bodyPr>
          <a:lstStyle/>
          <a:p>
            <a:r>
              <a:rPr lang="en-US" dirty="0"/>
              <a:t>Completion of the Laboratory requisition form</a:t>
            </a:r>
          </a:p>
          <a:p>
            <a:endParaRPr lang="en-US" dirty="0"/>
          </a:p>
          <a:p>
            <a:r>
              <a:rPr lang="en-US" dirty="0"/>
              <a:t>In country capacity  testing for Mpox at the Ezra Long Lab at OKEU</a:t>
            </a:r>
          </a:p>
          <a:p>
            <a:endParaRPr lang="en-US" dirty="0"/>
          </a:p>
          <a:p>
            <a:endParaRPr lang="en-US" dirty="0"/>
          </a:p>
        </p:txBody>
      </p:sp>
      <p:pic>
        <p:nvPicPr>
          <p:cNvPr id="2" name="Picture 1">
            <a:extLst>
              <a:ext uri="{FF2B5EF4-FFF2-40B4-BE49-F238E27FC236}">
                <a16:creationId xmlns:a16="http://schemas.microsoft.com/office/drawing/2014/main" id="{E60AF5F4-CADA-CF21-50C9-A950693265A5}"/>
              </a:ext>
            </a:extLst>
          </p:cNvPr>
          <p:cNvPicPr>
            <a:picLocks noChangeAspect="1"/>
          </p:cNvPicPr>
          <p:nvPr/>
        </p:nvPicPr>
        <p:blipFill>
          <a:blip r:embed="rId2"/>
          <a:stretch>
            <a:fillRect/>
          </a:stretch>
        </p:blipFill>
        <p:spPr>
          <a:xfrm>
            <a:off x="4784092" y="160762"/>
            <a:ext cx="5397988" cy="6697238"/>
          </a:xfrm>
          <a:prstGeom prst="rect">
            <a:avLst/>
          </a:prstGeom>
        </p:spPr>
      </p:pic>
      <p:sp>
        <p:nvSpPr>
          <p:cNvPr id="5" name="Oval 4">
            <a:extLst>
              <a:ext uri="{FF2B5EF4-FFF2-40B4-BE49-F238E27FC236}">
                <a16:creationId xmlns:a16="http://schemas.microsoft.com/office/drawing/2014/main" id="{9A88D7DD-CB08-68A5-E6B3-2A817FA667B7}"/>
              </a:ext>
            </a:extLst>
          </p:cNvPr>
          <p:cNvSpPr/>
          <p:nvPr/>
        </p:nvSpPr>
        <p:spPr>
          <a:xfrm>
            <a:off x="5835192" y="5109328"/>
            <a:ext cx="744717" cy="14140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740375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1B25-EAD6-B7E2-6B89-62981FB6490D}"/>
              </a:ext>
            </a:extLst>
          </p:cNvPr>
          <p:cNvSpPr>
            <a:spLocks noGrp="1"/>
          </p:cNvSpPr>
          <p:nvPr>
            <p:ph type="title"/>
          </p:nvPr>
        </p:nvSpPr>
        <p:spPr>
          <a:xfrm>
            <a:off x="1073870" y="655768"/>
            <a:ext cx="10515600" cy="879213"/>
          </a:xfrm>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lang="en-US" sz="3100" b="1" dirty="0">
                <a:solidFill>
                  <a:prstClr val="black"/>
                </a:solidFill>
                <a:latin typeface="Century Gothic" panose="020B0502020202020204" pitchFamily="34" charset="0"/>
                <a:ea typeface="+mn-ea"/>
                <a:cs typeface="+mn-cs"/>
              </a:rPr>
              <a:t>Management of a confirmed case</a:t>
            </a:r>
            <a:r>
              <a:rPr kumimoji="0" lang="en-US" sz="3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LID4096" sz="36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LID4096" sz="36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3800" dirty="0">
              <a:latin typeface="Century Gothic" panose="020B0502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32AC350-84CA-B4EE-0895-A278042F8E1B}"/>
              </a:ext>
            </a:extLst>
          </p:cNvPr>
          <p:cNvSpPr>
            <a:spLocks noGrp="1"/>
          </p:cNvSpPr>
          <p:nvPr>
            <p:ph idx="1"/>
          </p:nvPr>
        </p:nvSpPr>
        <p:spPr>
          <a:xfrm>
            <a:off x="734505" y="1435480"/>
            <a:ext cx="10515600" cy="5422519"/>
          </a:xfrm>
        </p:spPr>
        <p:txBody>
          <a:bodyPr>
            <a:normAutofit fontScale="85000" lnSpcReduction="20000"/>
          </a:bodyPr>
          <a:lstStyle/>
          <a:p>
            <a:pPr>
              <a:lnSpc>
                <a:spcPct val="107000"/>
              </a:lnSpc>
              <a:spcBef>
                <a:spcPts val="0"/>
              </a:spcBef>
              <a:spcAft>
                <a:spcPts val="800"/>
              </a:spcAft>
            </a:pPr>
            <a:r>
              <a:rPr lang="en-US" sz="2600" kern="0" dirty="0">
                <a:latin typeface="Century Gothic" panose="020B0502020202020204" pitchFamily="34" charset="0"/>
                <a:ea typeface="Times New Roman" panose="02020603050405020304" pitchFamily="18" charset="0"/>
                <a:cs typeface="Times New Roman" panose="02020603050405020304" pitchFamily="18" charset="0"/>
              </a:rPr>
              <a:t>The Epidemiology Unit will inform the designated person at the facility of the positive test result upon receipt of results</a:t>
            </a:r>
          </a:p>
          <a:p>
            <a:pPr>
              <a:lnSpc>
                <a:spcPct val="107000"/>
              </a:lnSpc>
              <a:spcBef>
                <a:spcPts val="0"/>
              </a:spcBef>
              <a:spcAft>
                <a:spcPts val="800"/>
              </a:spcAft>
            </a:pPr>
            <a:endParaRPr lang="en-US" sz="2600" kern="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Bef>
                <a:spcPts val="0"/>
              </a:spcBef>
              <a:spcAft>
                <a:spcPts val="800"/>
              </a:spcAft>
            </a:pPr>
            <a:r>
              <a:rPr lang="en-US" sz="2600" kern="0" dirty="0">
                <a:effectLst/>
                <a:latin typeface="Century Gothic" panose="020B0502020202020204" pitchFamily="34" charset="0"/>
                <a:ea typeface="Times New Roman" panose="02020603050405020304" pitchFamily="18" charset="0"/>
                <a:cs typeface="Times New Roman" panose="02020603050405020304" pitchFamily="18" charset="0"/>
              </a:rPr>
              <a:t>Continued Isolation of the case in the designated room</a:t>
            </a:r>
          </a:p>
          <a:p>
            <a:pPr>
              <a:lnSpc>
                <a:spcPct val="107000"/>
              </a:lnSpc>
              <a:spcBef>
                <a:spcPts val="0"/>
              </a:spcBef>
              <a:spcAft>
                <a:spcPts val="800"/>
              </a:spcAft>
            </a:pPr>
            <a:endParaRPr lang="en-US" sz="2600" kern="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Bef>
                <a:spcPts val="0"/>
              </a:spcBef>
              <a:spcAft>
                <a:spcPts val="800"/>
              </a:spcAft>
            </a:pPr>
            <a:r>
              <a:rPr lang="en-US" sz="2600" kern="0" dirty="0">
                <a:effectLst/>
                <a:latin typeface="Century Gothic" panose="020B0502020202020204" pitchFamily="34" charset="0"/>
                <a:ea typeface="Times New Roman" panose="02020603050405020304" pitchFamily="18" charset="0"/>
                <a:cs typeface="Times New Roman" panose="02020603050405020304" pitchFamily="18" charset="0"/>
              </a:rPr>
              <a:t>Use of appropriate PPE by the persons attending to the isolated confirmed case to include contact and respiratory precautions </a:t>
            </a:r>
          </a:p>
          <a:p>
            <a:pPr>
              <a:lnSpc>
                <a:spcPct val="107000"/>
              </a:lnSpc>
              <a:spcBef>
                <a:spcPts val="0"/>
              </a:spcBef>
              <a:spcAft>
                <a:spcPts val="800"/>
              </a:spcAft>
            </a:pPr>
            <a:endParaRPr lang="en-US" sz="2600" kern="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Bef>
                <a:spcPts val="0"/>
              </a:spcBef>
              <a:spcAft>
                <a:spcPts val="800"/>
              </a:spcAft>
            </a:pPr>
            <a:r>
              <a:rPr lang="en-US" sz="2600" kern="0" dirty="0">
                <a:effectLst/>
                <a:latin typeface="Century Gothic" panose="020B0502020202020204" pitchFamily="34" charset="0"/>
                <a:ea typeface="Times New Roman" panose="02020603050405020304" pitchFamily="18" charset="0"/>
                <a:cs typeface="Times New Roman" panose="02020603050405020304" pitchFamily="18" charset="0"/>
              </a:rPr>
              <a:t>Isolation is for a period of 2 to 4 weeks until the lesions have scabbed over </a:t>
            </a:r>
          </a:p>
          <a:p>
            <a:pPr>
              <a:lnSpc>
                <a:spcPct val="107000"/>
              </a:lnSpc>
              <a:spcBef>
                <a:spcPts val="0"/>
              </a:spcBef>
              <a:spcAft>
                <a:spcPts val="800"/>
              </a:spcAft>
            </a:pPr>
            <a:endParaRPr lang="en-US" sz="2600" kern="0" dirty="0">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Bef>
                <a:spcPts val="0"/>
              </a:spcBef>
              <a:spcAft>
                <a:spcPts val="800"/>
              </a:spcAft>
            </a:pPr>
            <a:endParaRPr lang="en-US" sz="2600" kern="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Bef>
                <a:spcPts val="0"/>
              </a:spcBef>
              <a:spcAft>
                <a:spcPts val="800"/>
              </a:spcAft>
            </a:pPr>
            <a:endParaRPr lang="en-US" sz="2600" kern="0" dirty="0">
              <a:latin typeface="Century Gothic" panose="020B0502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solidFill>
                  <a:schemeClr val="bg1"/>
                </a:solidFill>
                <a:latin typeface="Arial" panose="020B0604020202020204" pitchFamily="34" charset="0"/>
                <a:cs typeface="Arial" panose="020B0604020202020204" pitchFamily="34" charset="0"/>
              </a:rPr>
              <a:t>m</a:t>
            </a:r>
          </a:p>
        </p:txBody>
      </p:sp>
      <p:sp>
        <p:nvSpPr>
          <p:cNvPr id="4" name="Title 1">
            <a:extLst>
              <a:ext uri="{FF2B5EF4-FFF2-40B4-BE49-F238E27FC236}">
                <a16:creationId xmlns:a16="http://schemas.microsoft.com/office/drawing/2014/main" id="{526D59CD-B9C9-F229-CEDC-7B2900D1C8E4}"/>
              </a:ext>
            </a:extLst>
          </p:cNvPr>
          <p:cNvSpPr txBox="1">
            <a:spLocks/>
          </p:cNvSpPr>
          <p:nvPr/>
        </p:nvSpPr>
        <p:spPr>
          <a:xfrm>
            <a:off x="831850" y="413287"/>
            <a:ext cx="10515600" cy="831051"/>
          </a:xfrm>
          <a:prstGeom prst="rect">
            <a:avLst/>
          </a:prstGeom>
          <a:ln w="38100">
            <a:solidFill>
              <a:srgbClr val="0070C0"/>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3800" dirty="0"/>
              <a:t> </a:t>
            </a:r>
          </a:p>
        </p:txBody>
      </p:sp>
    </p:spTree>
    <p:extLst>
      <p:ext uri="{BB962C8B-B14F-4D97-AF65-F5344CB8AC3E}">
        <p14:creationId xmlns:p14="http://schemas.microsoft.com/office/powerpoint/2010/main" val="225707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1B25-EAD6-B7E2-6B89-62981FB6490D}"/>
              </a:ext>
            </a:extLst>
          </p:cNvPr>
          <p:cNvSpPr>
            <a:spLocks noGrp="1"/>
          </p:cNvSpPr>
          <p:nvPr>
            <p:ph type="title"/>
          </p:nvPr>
        </p:nvSpPr>
        <p:spPr>
          <a:xfrm>
            <a:off x="1073870" y="655768"/>
            <a:ext cx="10515600" cy="879213"/>
          </a:xfrm>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lang="en-US" sz="3100" b="1" dirty="0">
                <a:solidFill>
                  <a:prstClr val="black"/>
                </a:solidFill>
                <a:latin typeface="Century Gothic" panose="020B0502020202020204" pitchFamily="34" charset="0"/>
                <a:ea typeface="+mn-ea"/>
                <a:cs typeface="+mn-cs"/>
              </a:rPr>
              <a:t>Management of the Contacts</a:t>
            </a:r>
            <a:r>
              <a:rPr kumimoji="0" lang="LID4096" sz="36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LID4096" sz="36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3800" dirty="0">
              <a:latin typeface="Century Gothic" panose="020B0502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32AC350-84CA-B4EE-0895-A278042F8E1B}"/>
              </a:ext>
            </a:extLst>
          </p:cNvPr>
          <p:cNvSpPr>
            <a:spLocks noGrp="1"/>
          </p:cNvSpPr>
          <p:nvPr>
            <p:ph idx="1"/>
          </p:nvPr>
        </p:nvSpPr>
        <p:spPr>
          <a:xfrm>
            <a:off x="734505" y="1435480"/>
            <a:ext cx="10515600" cy="5422519"/>
          </a:xfrm>
        </p:spPr>
        <p:txBody>
          <a:bodyPr>
            <a:normAutofit fontScale="70000" lnSpcReduction="20000"/>
          </a:bodyPr>
          <a:lstStyle/>
          <a:p>
            <a:pPr lvl="1">
              <a:lnSpc>
                <a:spcPct val="107000"/>
              </a:lnSpc>
              <a:spcBef>
                <a:spcPts val="0"/>
              </a:spcBef>
              <a:spcAft>
                <a:spcPts val="800"/>
              </a:spcAft>
              <a:buSzPts val="1000"/>
              <a:tabLst>
                <a:tab pos="457200" algn="l"/>
              </a:tabLst>
            </a:pPr>
            <a:r>
              <a:rPr lang="en-US" kern="0" dirty="0">
                <a:latin typeface="Century Gothic" panose="020B0502020202020204" pitchFamily="34" charset="0"/>
                <a:ea typeface="Times New Roman" panose="02020603050405020304" pitchFamily="18" charset="0"/>
                <a:cs typeface="Times New Roman" panose="02020603050405020304" pitchFamily="18" charset="0"/>
              </a:rPr>
              <a:t>Identify contacts of the confirmed case</a:t>
            </a:r>
          </a:p>
          <a:p>
            <a:pPr lvl="1">
              <a:lnSpc>
                <a:spcPct val="107000"/>
              </a:lnSpc>
              <a:spcBef>
                <a:spcPts val="0"/>
              </a:spcBef>
              <a:spcAft>
                <a:spcPts val="800"/>
              </a:spcAft>
              <a:buSzPts val="1000"/>
              <a:tabLst>
                <a:tab pos="457200" algn="l"/>
              </a:tabLst>
            </a:pPr>
            <a:endParaRPr lang="en-US" sz="2400" kern="0" dirty="0">
              <a:latin typeface="Century Gothic" panose="020B0502020202020204" pitchFamily="34" charset="0"/>
              <a:ea typeface="Times New Roman" panose="02020603050405020304" pitchFamily="18" charset="0"/>
              <a:cs typeface="Times New Roman" panose="02020603050405020304" pitchFamily="18" charset="0"/>
            </a:endParaRPr>
          </a:p>
          <a:p>
            <a:pPr lvl="1">
              <a:lnSpc>
                <a:spcPct val="107000"/>
              </a:lnSpc>
              <a:spcBef>
                <a:spcPts val="0"/>
              </a:spcBef>
              <a:spcAft>
                <a:spcPts val="800"/>
              </a:spcAft>
              <a:buSzPts val="1000"/>
              <a:tabLst>
                <a:tab pos="457200" algn="l"/>
              </a:tabLst>
            </a:pPr>
            <a:r>
              <a:rPr lang="en-US" sz="2400" kern="0" dirty="0">
                <a:latin typeface="Century Gothic" panose="020B0502020202020204" pitchFamily="34" charset="0"/>
                <a:ea typeface="Times New Roman" panose="02020603050405020304" pitchFamily="18" charset="0"/>
                <a:cs typeface="Times New Roman" panose="02020603050405020304" pitchFamily="18" charset="0"/>
              </a:rPr>
              <a:t>Contacts are </a:t>
            </a:r>
            <a:r>
              <a:rPr lang="en-US" sz="2400" dirty="0">
                <a:latin typeface="Century Gothic" panose="020B0502020202020204" pitchFamily="34" charset="0"/>
              </a:rPr>
              <a:t>monitored for a period of 21 days from the last contact with the probable or confirmed case or their contaminated materials</a:t>
            </a:r>
          </a:p>
          <a:p>
            <a:pPr lvl="1">
              <a:lnSpc>
                <a:spcPct val="107000"/>
              </a:lnSpc>
              <a:spcBef>
                <a:spcPts val="0"/>
              </a:spcBef>
              <a:spcAft>
                <a:spcPts val="800"/>
              </a:spcAft>
              <a:buSzPts val="1000"/>
              <a:tabLst>
                <a:tab pos="457200" algn="l"/>
              </a:tabLst>
            </a:pPr>
            <a:endParaRPr lang="en-US" sz="2400" dirty="0">
              <a:latin typeface="Century Gothic" panose="020B0502020202020204" pitchFamily="34" charset="0"/>
            </a:endParaRPr>
          </a:p>
          <a:p>
            <a:pPr lvl="1">
              <a:lnSpc>
                <a:spcPct val="107000"/>
              </a:lnSpc>
              <a:spcBef>
                <a:spcPts val="0"/>
              </a:spcBef>
              <a:spcAft>
                <a:spcPts val="800"/>
              </a:spcAft>
              <a:buSzPts val="1000"/>
              <a:tabLst>
                <a:tab pos="457200" algn="l"/>
              </a:tabLst>
            </a:pPr>
            <a:r>
              <a:rPr lang="en-US" sz="2400" b="1" dirty="0">
                <a:latin typeface="Century Gothic" panose="020B0502020202020204" pitchFamily="34" charset="0"/>
              </a:rPr>
              <a:t>No quarantine </a:t>
            </a:r>
            <a:r>
              <a:rPr lang="en-US" sz="2400" dirty="0">
                <a:latin typeface="Century Gothic" panose="020B0502020202020204" pitchFamily="34" charset="0"/>
              </a:rPr>
              <a:t>is necessary, persons can continue routine daily activities.</a:t>
            </a:r>
          </a:p>
          <a:p>
            <a:pPr lvl="1">
              <a:lnSpc>
                <a:spcPct val="107000"/>
              </a:lnSpc>
              <a:spcBef>
                <a:spcPts val="0"/>
              </a:spcBef>
              <a:spcAft>
                <a:spcPts val="800"/>
              </a:spcAft>
              <a:buSzPts val="1000"/>
              <a:tabLst>
                <a:tab pos="457200" algn="l"/>
              </a:tabLst>
            </a:pPr>
            <a:endParaRPr lang="en-US" sz="2400" dirty="0">
              <a:latin typeface="Century Gothic" panose="020B0502020202020204" pitchFamily="34" charset="0"/>
            </a:endParaRPr>
          </a:p>
          <a:p>
            <a:pPr lvl="1">
              <a:lnSpc>
                <a:spcPct val="107000"/>
              </a:lnSpc>
              <a:spcBef>
                <a:spcPts val="0"/>
              </a:spcBef>
              <a:spcAft>
                <a:spcPts val="800"/>
              </a:spcAft>
              <a:buSzPts val="1000"/>
              <a:tabLst>
                <a:tab pos="457200" algn="l"/>
              </a:tabLst>
            </a:pPr>
            <a:r>
              <a:rPr lang="en-US" sz="2400" dirty="0">
                <a:latin typeface="Century Gothic" panose="020B0502020202020204" pitchFamily="34" charset="0"/>
              </a:rPr>
              <a:t>Monitor for signs and symptoms of concern including headache, fever, chills, sore throat, myalgia, malaise, fatigue, rash, and lymphadenopathy.</a:t>
            </a:r>
          </a:p>
          <a:p>
            <a:pPr lvl="1">
              <a:lnSpc>
                <a:spcPct val="107000"/>
              </a:lnSpc>
              <a:spcBef>
                <a:spcPts val="0"/>
              </a:spcBef>
              <a:spcAft>
                <a:spcPts val="800"/>
              </a:spcAft>
              <a:buSzPts val="1000"/>
              <a:tabLst>
                <a:tab pos="457200" algn="l"/>
              </a:tabLst>
            </a:pPr>
            <a:endParaRPr lang="en-US" sz="2400" dirty="0">
              <a:latin typeface="Century Gothic" panose="020B0502020202020204" pitchFamily="34" charset="0"/>
            </a:endParaRPr>
          </a:p>
          <a:p>
            <a:pPr lvl="1">
              <a:lnSpc>
                <a:spcPct val="107000"/>
              </a:lnSpc>
              <a:spcBef>
                <a:spcPts val="0"/>
              </a:spcBef>
              <a:spcAft>
                <a:spcPts val="800"/>
              </a:spcAft>
              <a:buSzPts val="1000"/>
              <a:tabLst>
                <a:tab pos="457200" algn="l"/>
              </a:tabLst>
            </a:pPr>
            <a:r>
              <a:rPr lang="en-US" sz="2400" dirty="0">
                <a:latin typeface="Century Gothic" panose="020B0502020202020204" pitchFamily="34" charset="0"/>
              </a:rPr>
              <a:t>During the 21-day monitoring period, contacts should regularly practice hand hygiene and respiratory etiquette. </a:t>
            </a:r>
          </a:p>
          <a:p>
            <a:pPr lvl="1">
              <a:lnSpc>
                <a:spcPct val="107000"/>
              </a:lnSpc>
              <a:spcBef>
                <a:spcPts val="0"/>
              </a:spcBef>
              <a:spcAft>
                <a:spcPts val="800"/>
              </a:spcAft>
              <a:buSzPts val="1000"/>
              <a:tabLst>
                <a:tab pos="457200" algn="l"/>
              </a:tabLst>
            </a:pPr>
            <a:endParaRPr lang="en-US" sz="2400" dirty="0">
              <a:latin typeface="Century Gothic" panose="020B0502020202020204" pitchFamily="34" charset="0"/>
            </a:endParaRPr>
          </a:p>
          <a:p>
            <a:pPr lvl="1">
              <a:lnSpc>
                <a:spcPct val="107000"/>
              </a:lnSpc>
              <a:spcBef>
                <a:spcPts val="0"/>
              </a:spcBef>
              <a:spcAft>
                <a:spcPts val="800"/>
              </a:spcAft>
              <a:buSzPts val="1000"/>
              <a:tabLst>
                <a:tab pos="457200" algn="l"/>
              </a:tabLst>
            </a:pPr>
            <a:r>
              <a:rPr lang="en-US" sz="2400" dirty="0" err="1">
                <a:latin typeface="Century Gothic" panose="020B0502020202020204" pitchFamily="34" charset="0"/>
              </a:rPr>
              <a:t>Vacconation</a:t>
            </a:r>
            <a:r>
              <a:rPr lang="en-US" sz="2400" dirty="0">
                <a:latin typeface="Century Gothic" panose="020B0502020202020204" pitchFamily="34" charset="0"/>
              </a:rPr>
              <a:t> is only recommended for very close contacts</a:t>
            </a:r>
          </a:p>
          <a:p>
            <a:pPr marL="457200" lvl="1" indent="0">
              <a:lnSpc>
                <a:spcPct val="107000"/>
              </a:lnSpc>
              <a:spcBef>
                <a:spcPts val="0"/>
              </a:spcBef>
              <a:spcAft>
                <a:spcPts val="800"/>
              </a:spcAft>
              <a:buSzPts val="1000"/>
              <a:buNone/>
              <a:tabLst>
                <a:tab pos="457200" algn="l"/>
              </a:tabLst>
            </a:pPr>
            <a:endParaRPr lang="en-US" sz="2600" kern="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solidFill>
                  <a:schemeClr val="bg1"/>
                </a:solidFill>
                <a:latin typeface="Arial" panose="020B0604020202020204" pitchFamily="34" charset="0"/>
                <a:cs typeface="Arial" panose="020B0604020202020204" pitchFamily="34" charset="0"/>
              </a:rPr>
              <a:t>m</a:t>
            </a:r>
          </a:p>
        </p:txBody>
      </p:sp>
      <p:sp>
        <p:nvSpPr>
          <p:cNvPr id="4" name="Title 1">
            <a:extLst>
              <a:ext uri="{FF2B5EF4-FFF2-40B4-BE49-F238E27FC236}">
                <a16:creationId xmlns:a16="http://schemas.microsoft.com/office/drawing/2014/main" id="{526D59CD-B9C9-F229-CEDC-7B2900D1C8E4}"/>
              </a:ext>
            </a:extLst>
          </p:cNvPr>
          <p:cNvSpPr txBox="1">
            <a:spLocks/>
          </p:cNvSpPr>
          <p:nvPr/>
        </p:nvSpPr>
        <p:spPr>
          <a:xfrm>
            <a:off x="831850" y="413287"/>
            <a:ext cx="10515600" cy="831051"/>
          </a:xfrm>
          <a:prstGeom prst="rect">
            <a:avLst/>
          </a:prstGeom>
          <a:ln w="38100">
            <a:solidFill>
              <a:srgbClr val="0070C0"/>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3800" dirty="0"/>
              <a:t> </a:t>
            </a:r>
          </a:p>
        </p:txBody>
      </p:sp>
    </p:spTree>
    <p:extLst>
      <p:ext uri="{BB962C8B-B14F-4D97-AF65-F5344CB8AC3E}">
        <p14:creationId xmlns:p14="http://schemas.microsoft.com/office/powerpoint/2010/main" val="3615286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C40A9F-9DD9-ABD4-38ED-F0C024440358}"/>
              </a:ext>
            </a:extLst>
          </p:cNvPr>
          <p:cNvSpPr>
            <a:spLocks noGrp="1"/>
          </p:cNvSpPr>
          <p:nvPr>
            <p:ph type="title"/>
          </p:nvPr>
        </p:nvSpPr>
        <p:spPr/>
        <p:txBody>
          <a:bodyPr/>
          <a:lstStyle/>
          <a:p>
            <a:r>
              <a:rPr lang="en-US" dirty="0"/>
              <a:t/>
            </a:r>
            <a:br>
              <a:rPr lang="en-US" dirty="0"/>
            </a:br>
            <a:endParaRPr lang="en-US" dirty="0"/>
          </a:p>
        </p:txBody>
      </p:sp>
      <p:sp>
        <p:nvSpPr>
          <p:cNvPr id="2" name="Title 1">
            <a:extLst>
              <a:ext uri="{FF2B5EF4-FFF2-40B4-BE49-F238E27FC236}">
                <a16:creationId xmlns:a16="http://schemas.microsoft.com/office/drawing/2014/main" id="{7DB55465-E36A-8C34-4ED9-0574E93489E8}"/>
              </a:ext>
            </a:extLst>
          </p:cNvPr>
          <p:cNvSpPr txBox="1">
            <a:spLocks/>
          </p:cNvSpPr>
          <p:nvPr/>
        </p:nvSpPr>
        <p:spPr>
          <a:xfrm>
            <a:off x="854163" y="3136106"/>
            <a:ext cx="10515600" cy="1325563"/>
          </a:xfrm>
          <a:prstGeom prst="rect">
            <a:avLst/>
          </a:prstGeom>
          <a:ln w="38100">
            <a:solidFill>
              <a:srgbClr val="0070C0"/>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3800" dirty="0"/>
              <a:t> </a:t>
            </a:r>
          </a:p>
        </p:txBody>
      </p:sp>
      <p:sp>
        <p:nvSpPr>
          <p:cNvPr id="6" name="TextBox 5">
            <a:extLst>
              <a:ext uri="{FF2B5EF4-FFF2-40B4-BE49-F238E27FC236}">
                <a16:creationId xmlns:a16="http://schemas.microsoft.com/office/drawing/2014/main" id="{90A8CBE7-D4F1-19C0-93E9-36DA3C46C433}"/>
              </a:ext>
            </a:extLst>
          </p:cNvPr>
          <p:cNvSpPr txBox="1"/>
          <p:nvPr/>
        </p:nvSpPr>
        <p:spPr>
          <a:xfrm>
            <a:off x="1392530" y="3414232"/>
            <a:ext cx="9608549" cy="646331"/>
          </a:xfrm>
          <a:prstGeom prst="rect">
            <a:avLst/>
          </a:prstGeom>
          <a:noFill/>
        </p:spPr>
        <p:txBody>
          <a:bodyPr wrap="square">
            <a:spAutoFit/>
          </a:bodyPr>
          <a:lstStyle/>
          <a:p>
            <a:r>
              <a:rPr lang="en-US" sz="3600" dirty="0"/>
              <a:t>Recommendations for the Accommodation Sector </a:t>
            </a:r>
            <a:endParaRPr lang="LID4096" sz="3600" dirty="0"/>
          </a:p>
        </p:txBody>
      </p:sp>
    </p:spTree>
    <p:extLst>
      <p:ext uri="{BB962C8B-B14F-4D97-AF65-F5344CB8AC3E}">
        <p14:creationId xmlns:p14="http://schemas.microsoft.com/office/powerpoint/2010/main" val="3189711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1B25-EAD6-B7E2-6B89-62981FB6490D}"/>
              </a:ext>
            </a:extLst>
          </p:cNvPr>
          <p:cNvSpPr>
            <a:spLocks noGrp="1"/>
          </p:cNvSpPr>
          <p:nvPr>
            <p:ph type="title"/>
          </p:nvPr>
        </p:nvSpPr>
        <p:spPr>
          <a:xfrm>
            <a:off x="1073870" y="655768"/>
            <a:ext cx="10515600" cy="879213"/>
          </a:xfrm>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kumimoji="0" lang="en-US" sz="3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Recommendations for the Accommodation Sector </a:t>
            </a:r>
            <a:r>
              <a:rPr kumimoji="0" lang="LID4096" sz="36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LID4096" sz="36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3800" dirty="0">
              <a:latin typeface="Century Gothic" panose="020B0502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32AC350-84CA-B4EE-0895-A278042F8E1B}"/>
              </a:ext>
            </a:extLst>
          </p:cNvPr>
          <p:cNvSpPr>
            <a:spLocks noGrp="1"/>
          </p:cNvSpPr>
          <p:nvPr>
            <p:ph idx="1"/>
          </p:nvPr>
        </p:nvSpPr>
        <p:spPr>
          <a:xfrm>
            <a:off x="734505" y="1435480"/>
            <a:ext cx="10515600" cy="4766751"/>
          </a:xfrm>
        </p:spPr>
        <p:txBody>
          <a:bodyPr>
            <a:normAutofit fontScale="92500" lnSpcReduction="10000"/>
          </a:bodyPr>
          <a:lstStyle/>
          <a:p>
            <a:pPr marL="0" marR="0" indent="0">
              <a:lnSpc>
                <a:spcPct val="107000"/>
              </a:lnSpc>
              <a:spcBef>
                <a:spcPts val="0"/>
              </a:spcBef>
              <a:spcAft>
                <a:spcPts val="800"/>
              </a:spcAft>
              <a:buNone/>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800" b="1" kern="0" dirty="0">
                <a:effectLst/>
                <a:latin typeface="Century Gothic" panose="020B0502020202020204" pitchFamily="34" charset="0"/>
                <a:ea typeface="Times New Roman" panose="02020603050405020304" pitchFamily="18" charset="0"/>
                <a:cs typeface="Times New Roman" panose="02020603050405020304" pitchFamily="18" charset="0"/>
              </a:rPr>
              <a:t>Sensitization of Staff Members on Monkeypox</a:t>
            </a: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kern="0" dirty="0">
                <a:effectLst/>
                <a:latin typeface="Century Gothic" panose="020B0502020202020204" pitchFamily="34" charset="0"/>
                <a:ea typeface="Times New Roman" panose="02020603050405020304" pitchFamily="18" charset="0"/>
                <a:cs typeface="Times New Roman" panose="02020603050405020304" pitchFamily="18" charset="0"/>
              </a:rPr>
              <a:t>Training sessions for all staff </a:t>
            </a:r>
            <a:r>
              <a:rPr lang="en-US" sz="1800" kern="0" dirty="0">
                <a:effectLst/>
                <a:latin typeface="Century Gothic" panose="020B0502020202020204" pitchFamily="34" charset="0"/>
                <a:ea typeface="Times New Roman" panose="02020603050405020304" pitchFamily="18" charset="0"/>
                <a:cs typeface="Times New Roman" panose="02020603050405020304" pitchFamily="18" charset="0"/>
              </a:rPr>
              <a:t>members on monkeypox, focusing on recognizing symptoms, transmission routes, and preventive measures.</a:t>
            </a:r>
            <a:endParaRPr lang="en-US"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kern="0" dirty="0">
                <a:effectLst/>
                <a:latin typeface="Century Gothic" panose="020B0502020202020204" pitchFamily="34" charset="0"/>
                <a:ea typeface="Times New Roman" panose="02020603050405020304" pitchFamily="18" charset="0"/>
                <a:cs typeface="Times New Roman" panose="02020603050405020304" pitchFamily="18" charset="0"/>
              </a:rPr>
              <a:t>Regular Updates:</a:t>
            </a:r>
            <a:r>
              <a:rPr lang="en-US" sz="1800" kern="0" dirty="0">
                <a:effectLst/>
                <a:latin typeface="Century Gothic" panose="020B0502020202020204" pitchFamily="34" charset="0"/>
                <a:ea typeface="Times New Roman" panose="02020603050405020304" pitchFamily="18" charset="0"/>
                <a:cs typeface="Times New Roman" panose="02020603050405020304" pitchFamily="18" charset="0"/>
              </a:rPr>
              <a:t> Keep staff informed of the latest public health guidelines and protocols related to monkeypox, including any changes in local or national health regulations.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1800" kern="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1800" b="1" kern="0" dirty="0">
                <a:effectLst/>
                <a:latin typeface="Century Gothic" panose="020B0502020202020204" pitchFamily="34" charset="0"/>
                <a:ea typeface="Times New Roman" panose="02020603050405020304" pitchFamily="18" charset="0"/>
                <a:cs typeface="Times New Roman" panose="02020603050405020304" pitchFamily="18" charset="0"/>
              </a:rPr>
              <a:t>2. Chain of Communication Ensure an established Internal Reporting Mechanism for Management</a:t>
            </a: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kern="0" dirty="0">
                <a:latin typeface="Century Gothic" panose="020B0502020202020204" pitchFamily="34" charset="0"/>
                <a:ea typeface="Times New Roman" panose="02020603050405020304" pitchFamily="18" charset="0"/>
                <a:cs typeface="Times New Roman" panose="02020603050405020304" pitchFamily="18" charset="0"/>
              </a:rPr>
              <a:t>Ensure an established internal reporting mechanism </a:t>
            </a:r>
            <a:r>
              <a:rPr lang="en-US" sz="1800" kern="0" dirty="0">
                <a:effectLst/>
                <a:latin typeface="Century Gothic" panose="020B0502020202020204" pitchFamily="34" charset="0"/>
                <a:ea typeface="Times New Roman" panose="02020603050405020304" pitchFamily="18" charset="0"/>
                <a:cs typeface="Times New Roman" panose="02020603050405020304" pitchFamily="18" charset="0"/>
              </a:rPr>
              <a:t>within the management team for reporting suspected cases to </a:t>
            </a:r>
            <a:r>
              <a:rPr lang="en-US" sz="1800" kern="0" dirty="0">
                <a:latin typeface="Century Gothic" panose="020B0502020202020204" pitchFamily="34" charset="0"/>
                <a:ea typeface="Times New Roman" panose="02020603050405020304" pitchFamily="18" charset="0"/>
                <a:cs typeface="Times New Roman" panose="02020603050405020304" pitchFamily="18" charset="0"/>
              </a:rPr>
              <a:t>e</a:t>
            </a:r>
            <a:r>
              <a:rPr lang="en-US" sz="1800" kern="0" dirty="0">
                <a:effectLst/>
                <a:latin typeface="Century Gothic" panose="020B0502020202020204" pitchFamily="34" charset="0"/>
                <a:ea typeface="Times New Roman" panose="02020603050405020304" pitchFamily="18" charset="0"/>
                <a:cs typeface="Times New Roman" panose="02020603050405020304" pitchFamily="18" charset="0"/>
              </a:rPr>
              <a:t>nsure that all reports are handled promptly and discreetly.</a:t>
            </a: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kern="0" dirty="0">
                <a:effectLst/>
                <a:latin typeface="Century Gothic" panose="020B0502020202020204" pitchFamily="34" charset="0"/>
                <a:ea typeface="Times New Roman" panose="02020603050405020304" pitchFamily="18" charset="0"/>
                <a:cs typeface="Times New Roman" panose="02020603050405020304" pitchFamily="18" charset="0"/>
              </a:rPr>
              <a:t>Identify a focal point for reporting of suspected cases to the MOHWEA</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kern="100" dirty="0">
                <a:latin typeface="Century Gothic" panose="020B0502020202020204" pitchFamily="34" charset="0"/>
                <a:ea typeface="Calibri" panose="020F0502020204030204" pitchFamily="34" charset="0"/>
                <a:cs typeface="Times New Roman" panose="02020603050405020304" pitchFamily="18" charset="0"/>
              </a:rPr>
              <a:t>Encourage guest self reporting if they experiencing any symptoms suggestive of Mpox to </a:t>
            </a:r>
            <a:r>
              <a:rPr lang="en-US" sz="1600" kern="100" dirty="0" err="1">
                <a:latin typeface="Century Gothic" panose="020B0502020202020204" pitchFamily="34" charset="0"/>
                <a:ea typeface="Calibri" panose="020F0502020204030204" pitchFamily="34" charset="0"/>
                <a:cs typeface="Times New Roman" panose="02020603050405020304" pitchFamily="18" charset="0"/>
              </a:rPr>
              <a:t>managment</a:t>
            </a:r>
            <a:r>
              <a:rPr lang="en-US" sz="1600" kern="100" dirty="0">
                <a:latin typeface="Century Gothic" panose="020B0502020202020204" pitchFamily="34" charset="0"/>
                <a:ea typeface="Calibri" panose="020F0502020204030204" pitchFamily="34" charset="0"/>
                <a:cs typeface="Times New Roman" panose="02020603050405020304" pitchFamily="18" charset="0"/>
              </a:rPr>
              <a:t>. </a:t>
            </a:r>
            <a:r>
              <a:rPr lang="en-US" sz="1800" kern="0" dirty="0">
                <a:effectLst/>
                <a:latin typeface="Century Gothic" panose="020B0502020202020204" pitchFamily="34" charset="0"/>
                <a:ea typeface="Times New Roman" panose="02020603050405020304" pitchFamily="18" charset="0"/>
              </a:rPr>
              <a:t>Ensure that guests can report symptoms confidentially and without stigma, </a:t>
            </a: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solidFill>
                  <a:schemeClr val="bg1"/>
                </a:solidFill>
                <a:latin typeface="Arial" panose="020B0604020202020204" pitchFamily="34" charset="0"/>
                <a:cs typeface="Arial" panose="020B0604020202020204" pitchFamily="34" charset="0"/>
              </a:rPr>
              <a:t>m</a:t>
            </a:r>
          </a:p>
        </p:txBody>
      </p:sp>
      <p:sp>
        <p:nvSpPr>
          <p:cNvPr id="4" name="Title 1">
            <a:extLst>
              <a:ext uri="{FF2B5EF4-FFF2-40B4-BE49-F238E27FC236}">
                <a16:creationId xmlns:a16="http://schemas.microsoft.com/office/drawing/2014/main" id="{526D59CD-B9C9-F229-CEDC-7B2900D1C8E4}"/>
              </a:ext>
            </a:extLst>
          </p:cNvPr>
          <p:cNvSpPr txBox="1">
            <a:spLocks/>
          </p:cNvSpPr>
          <p:nvPr/>
        </p:nvSpPr>
        <p:spPr>
          <a:xfrm>
            <a:off x="831850" y="413287"/>
            <a:ext cx="10515600" cy="831051"/>
          </a:xfrm>
          <a:prstGeom prst="rect">
            <a:avLst/>
          </a:prstGeom>
          <a:ln w="38100">
            <a:solidFill>
              <a:srgbClr val="0070C0"/>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3800" dirty="0"/>
              <a:t> </a:t>
            </a:r>
          </a:p>
        </p:txBody>
      </p:sp>
    </p:spTree>
    <p:extLst>
      <p:ext uri="{BB962C8B-B14F-4D97-AF65-F5344CB8AC3E}">
        <p14:creationId xmlns:p14="http://schemas.microsoft.com/office/powerpoint/2010/main" val="2894521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1B25-EAD6-B7E2-6B89-62981FB6490D}"/>
              </a:ext>
            </a:extLst>
          </p:cNvPr>
          <p:cNvSpPr>
            <a:spLocks noGrp="1"/>
          </p:cNvSpPr>
          <p:nvPr>
            <p:ph type="title"/>
          </p:nvPr>
        </p:nvSpPr>
        <p:spPr>
          <a:xfrm>
            <a:off x="1073870" y="655768"/>
            <a:ext cx="10515600" cy="879213"/>
          </a:xfrm>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kumimoji="0" lang="en-US" sz="3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Recommendations for the Accommodation Sector </a:t>
            </a:r>
            <a:r>
              <a:rPr kumimoji="0" lang="LID4096" sz="36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LID4096" sz="36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3800" dirty="0">
              <a:latin typeface="Century Gothic" panose="020B0502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32AC350-84CA-B4EE-0895-A278042F8E1B}"/>
              </a:ext>
            </a:extLst>
          </p:cNvPr>
          <p:cNvSpPr>
            <a:spLocks noGrp="1"/>
          </p:cNvSpPr>
          <p:nvPr>
            <p:ph idx="1"/>
          </p:nvPr>
        </p:nvSpPr>
        <p:spPr>
          <a:xfrm>
            <a:off x="734505" y="1435480"/>
            <a:ext cx="10515600" cy="5422519"/>
          </a:xfrm>
        </p:spPr>
        <p:txBody>
          <a:bodyPr>
            <a:normAutofit fontScale="92500" lnSpcReduction="10000"/>
          </a:bodyPr>
          <a:lstStyle/>
          <a:p>
            <a:pPr marL="0" marR="0" indent="0">
              <a:lnSpc>
                <a:spcPct val="107000"/>
              </a:lnSpc>
              <a:spcBef>
                <a:spcPts val="0"/>
              </a:spcBef>
              <a:spcAft>
                <a:spcPts val="800"/>
              </a:spcAft>
              <a:buNone/>
            </a:pPr>
            <a:r>
              <a:rPr lang="en-US" sz="1800" b="1" kern="0" dirty="0">
                <a:latin typeface="Times New Roman" panose="02020603050405020304" pitchFamily="18" charset="0"/>
                <a:ea typeface="Times New Roman" panose="02020603050405020304" pitchFamily="18" charset="0"/>
                <a:cs typeface="Times New Roman" panose="02020603050405020304" pitchFamily="18" charset="0"/>
              </a:rPr>
              <a:t>3</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kern="0" dirty="0">
                <a:effectLst/>
                <a:latin typeface="Century Gothic" panose="020B0502020202020204" pitchFamily="34" charset="0"/>
                <a:ea typeface="Times New Roman" panose="02020603050405020304" pitchFamily="18" charset="0"/>
                <a:cs typeface="Times New Roman" panose="02020603050405020304" pitchFamily="18" charset="0"/>
              </a:rPr>
              <a:t>Infection Prevention and Control</a:t>
            </a:r>
            <a:endParaRPr lang="en-US" sz="25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spcAft>
                <a:spcPts val="800"/>
              </a:spcAft>
              <a:buSzPts val="1000"/>
              <a:buNone/>
              <a:tabLst>
                <a:tab pos="457200" algn="l"/>
              </a:tabLst>
            </a:pPr>
            <a:r>
              <a:rPr lang="en-US" sz="2600" b="1" kern="0" dirty="0">
                <a:effectLst/>
                <a:latin typeface="Century Gothic" panose="020B0502020202020204" pitchFamily="34" charset="0"/>
                <a:ea typeface="Times New Roman" panose="02020603050405020304" pitchFamily="18" charset="0"/>
                <a:cs typeface="Times New Roman" panose="02020603050405020304" pitchFamily="18" charset="0"/>
              </a:rPr>
              <a:t>Isolation of a suspected guest</a:t>
            </a:r>
          </a:p>
          <a:p>
            <a:pPr lvl="1">
              <a:lnSpc>
                <a:spcPct val="107000"/>
              </a:lnSpc>
              <a:spcBef>
                <a:spcPts val="0"/>
              </a:spcBef>
              <a:spcAft>
                <a:spcPts val="800"/>
              </a:spcAft>
              <a:buSzPts val="1000"/>
              <a:tabLst>
                <a:tab pos="457200" algn="l"/>
              </a:tabLst>
            </a:pPr>
            <a:r>
              <a:rPr lang="en-US" sz="2600" kern="0" dirty="0">
                <a:latin typeface="Century Gothic" panose="020B0502020202020204" pitchFamily="34" charset="0"/>
                <a:ea typeface="Times New Roman" panose="02020603050405020304" pitchFamily="18" charset="0"/>
                <a:cs typeface="Times New Roman" panose="02020603050405020304" pitchFamily="18" charset="0"/>
              </a:rPr>
              <a:t>Identify and designate Isolation Rooms: </a:t>
            </a:r>
          </a:p>
          <a:p>
            <a:pPr lvl="2">
              <a:lnSpc>
                <a:spcPct val="107000"/>
              </a:lnSpc>
              <a:spcBef>
                <a:spcPts val="0"/>
              </a:spcBef>
              <a:spcAft>
                <a:spcPts val="800"/>
              </a:spcAft>
              <a:buSzPts val="1000"/>
              <a:tabLst>
                <a:tab pos="457200" algn="l"/>
              </a:tabLst>
            </a:pPr>
            <a:r>
              <a:rPr lang="en-US" sz="2200" kern="0" dirty="0">
                <a:latin typeface="Century Gothic" panose="020B0502020202020204" pitchFamily="34" charset="0"/>
                <a:ea typeface="Times New Roman" panose="02020603050405020304" pitchFamily="18" charset="0"/>
                <a:cs typeface="Times New Roman" panose="02020603050405020304" pitchFamily="18" charset="0"/>
              </a:rPr>
              <a:t>If possible, have specific rooms designated for isolation that are well-ventilated and located away from high-traffic areas</a:t>
            </a:r>
          </a:p>
          <a:p>
            <a:pPr lvl="1">
              <a:lnSpc>
                <a:spcPct val="107000"/>
              </a:lnSpc>
              <a:spcBef>
                <a:spcPts val="0"/>
              </a:spcBef>
              <a:spcAft>
                <a:spcPts val="800"/>
              </a:spcAft>
              <a:buSzPts val="1000"/>
              <a:tabLst>
                <a:tab pos="457200" algn="l"/>
              </a:tabLst>
            </a:pPr>
            <a:endParaRPr lang="en-US" sz="2600" kern="0" dirty="0">
              <a:latin typeface="Century Gothic" panose="020B0502020202020204" pitchFamily="34" charset="0"/>
              <a:ea typeface="Times New Roman" panose="02020603050405020304" pitchFamily="18" charset="0"/>
              <a:cs typeface="Times New Roman" panose="02020603050405020304" pitchFamily="18" charset="0"/>
            </a:endParaRPr>
          </a:p>
          <a:p>
            <a:pPr lvl="1">
              <a:lnSpc>
                <a:spcPct val="107000"/>
              </a:lnSpc>
              <a:spcBef>
                <a:spcPts val="0"/>
              </a:spcBef>
              <a:spcAft>
                <a:spcPts val="800"/>
              </a:spcAft>
              <a:buSzPts val="1000"/>
              <a:tabLst>
                <a:tab pos="457200" algn="l"/>
              </a:tabLst>
            </a:pPr>
            <a:r>
              <a:rPr lang="en-US" sz="2600" kern="0" dirty="0">
                <a:effectLst/>
                <a:latin typeface="Century Gothic" panose="020B0502020202020204" pitchFamily="34" charset="0"/>
                <a:ea typeface="Times New Roman" panose="02020603050405020304" pitchFamily="18" charset="0"/>
                <a:cs typeface="Times New Roman" panose="02020603050405020304" pitchFamily="18" charset="0"/>
              </a:rPr>
              <a:t>Immediate isolation If a guest reports symptoms or is suspected of having mpox. </a:t>
            </a:r>
          </a:p>
          <a:p>
            <a:pPr lvl="1">
              <a:lnSpc>
                <a:spcPct val="107000"/>
              </a:lnSpc>
              <a:spcBef>
                <a:spcPts val="0"/>
              </a:spcBef>
              <a:spcAft>
                <a:spcPts val="800"/>
              </a:spcAft>
              <a:buSzPts val="1000"/>
              <a:tabLst>
                <a:tab pos="457200" algn="l"/>
              </a:tabLst>
            </a:pPr>
            <a:endParaRPr lang="en-US" sz="2600" kern="0" dirty="0">
              <a:effectLst/>
              <a:latin typeface="Century Gothic" panose="020B0502020202020204" pitchFamily="34" charset="0"/>
              <a:ea typeface="Times New Roman" panose="02020603050405020304" pitchFamily="18" charset="0"/>
              <a:cs typeface="Times New Roman" panose="02020603050405020304" pitchFamily="18" charset="0"/>
            </a:endParaRPr>
          </a:p>
          <a:p>
            <a:pPr lvl="1">
              <a:lnSpc>
                <a:spcPct val="107000"/>
              </a:lnSpc>
              <a:spcBef>
                <a:spcPts val="0"/>
              </a:spcBef>
              <a:spcAft>
                <a:spcPts val="800"/>
              </a:spcAft>
              <a:buSzPts val="1000"/>
              <a:tabLst>
                <a:tab pos="457200" algn="l"/>
              </a:tabLst>
            </a:pPr>
            <a:r>
              <a:rPr lang="en-US" sz="2600" kern="0" dirty="0">
                <a:effectLst/>
                <a:latin typeface="Century Gothic" panose="020B0502020202020204" pitchFamily="34" charset="0"/>
                <a:ea typeface="Times New Roman" panose="02020603050405020304" pitchFamily="18" charset="0"/>
                <a:cs typeface="Times New Roman" panose="02020603050405020304" pitchFamily="18" charset="0"/>
              </a:rPr>
              <a:t>Medical Assistance: Ensure that your facility has a doctor on call</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solidFill>
                  <a:schemeClr val="bg1"/>
                </a:solidFill>
                <a:latin typeface="Arial" panose="020B0604020202020204" pitchFamily="34" charset="0"/>
                <a:cs typeface="Arial" panose="020B0604020202020204" pitchFamily="34" charset="0"/>
              </a:rPr>
              <a:t>m</a:t>
            </a:r>
          </a:p>
        </p:txBody>
      </p:sp>
      <p:sp>
        <p:nvSpPr>
          <p:cNvPr id="4" name="Title 1">
            <a:extLst>
              <a:ext uri="{FF2B5EF4-FFF2-40B4-BE49-F238E27FC236}">
                <a16:creationId xmlns:a16="http://schemas.microsoft.com/office/drawing/2014/main" id="{526D59CD-B9C9-F229-CEDC-7B2900D1C8E4}"/>
              </a:ext>
            </a:extLst>
          </p:cNvPr>
          <p:cNvSpPr txBox="1">
            <a:spLocks/>
          </p:cNvSpPr>
          <p:nvPr/>
        </p:nvSpPr>
        <p:spPr>
          <a:xfrm>
            <a:off x="831850" y="413287"/>
            <a:ext cx="10515600" cy="831051"/>
          </a:xfrm>
          <a:prstGeom prst="rect">
            <a:avLst/>
          </a:prstGeom>
          <a:ln w="38100">
            <a:solidFill>
              <a:srgbClr val="0070C0"/>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3800" dirty="0"/>
              <a:t> </a:t>
            </a:r>
          </a:p>
        </p:txBody>
      </p:sp>
    </p:spTree>
    <p:extLst>
      <p:ext uri="{BB962C8B-B14F-4D97-AF65-F5344CB8AC3E}">
        <p14:creationId xmlns:p14="http://schemas.microsoft.com/office/powerpoint/2010/main" val="3322880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1B25-EAD6-B7E2-6B89-62981FB6490D}"/>
              </a:ext>
            </a:extLst>
          </p:cNvPr>
          <p:cNvSpPr>
            <a:spLocks noGrp="1"/>
          </p:cNvSpPr>
          <p:nvPr>
            <p:ph type="title"/>
          </p:nvPr>
        </p:nvSpPr>
        <p:spPr>
          <a:xfrm>
            <a:off x="1073870" y="655768"/>
            <a:ext cx="10515600" cy="879213"/>
          </a:xfrm>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kumimoji="0" lang="en-US" sz="3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Recommendations for the Accommodation Sector </a:t>
            </a:r>
            <a:r>
              <a:rPr kumimoji="0" lang="LID4096" sz="36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LID4096" sz="36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3800" dirty="0">
              <a:latin typeface="Century Gothic" panose="020B0502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32AC350-84CA-B4EE-0895-A278042F8E1B}"/>
              </a:ext>
            </a:extLst>
          </p:cNvPr>
          <p:cNvSpPr>
            <a:spLocks noGrp="1"/>
          </p:cNvSpPr>
          <p:nvPr>
            <p:ph idx="1"/>
          </p:nvPr>
        </p:nvSpPr>
        <p:spPr>
          <a:xfrm>
            <a:off x="734505" y="1435480"/>
            <a:ext cx="10515600" cy="5422519"/>
          </a:xfrm>
        </p:spPr>
        <p:txBody>
          <a:bodyPr>
            <a:normAutofit fontScale="92500" lnSpcReduction="10000"/>
          </a:bodyPr>
          <a:lstStyle/>
          <a:p>
            <a:pPr marL="0" marR="0" indent="0">
              <a:lnSpc>
                <a:spcPct val="107000"/>
              </a:lnSpc>
              <a:spcBef>
                <a:spcPts val="0"/>
              </a:spcBef>
              <a:spcAft>
                <a:spcPts val="800"/>
              </a:spcAft>
              <a:buNone/>
            </a:pPr>
            <a:r>
              <a:rPr lang="en-US" sz="1800" b="1" kern="0" dirty="0">
                <a:latin typeface="Times New Roman" panose="02020603050405020304" pitchFamily="18" charset="0"/>
                <a:ea typeface="Times New Roman" panose="02020603050405020304" pitchFamily="18" charset="0"/>
                <a:cs typeface="Times New Roman" panose="02020603050405020304" pitchFamily="18" charset="0"/>
              </a:rPr>
              <a:t>3</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kern="0" dirty="0">
                <a:effectLst/>
                <a:latin typeface="Century Gothic" panose="020B0502020202020204" pitchFamily="34" charset="0"/>
                <a:ea typeface="Times New Roman" panose="02020603050405020304" pitchFamily="18" charset="0"/>
                <a:cs typeface="Times New Roman" panose="02020603050405020304" pitchFamily="18" charset="0"/>
              </a:rPr>
              <a:t>Infection Prevention and Control</a:t>
            </a:r>
            <a:endParaRPr lang="en-US" sz="25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buSzPts val="1000"/>
              <a:tabLst>
                <a:tab pos="457200" algn="l"/>
              </a:tabLst>
            </a:pPr>
            <a:r>
              <a:rPr lang="en-US" sz="2400" b="1" kern="0" dirty="0">
                <a:latin typeface="Century Gothic" panose="020B0502020202020204" pitchFamily="34" charset="0"/>
                <a:ea typeface="Times New Roman" panose="02020603050405020304" pitchFamily="18" charset="0"/>
                <a:cs typeface="Times New Roman" panose="02020603050405020304" pitchFamily="18" charset="0"/>
              </a:rPr>
              <a:t>Contacts of a suspected case</a:t>
            </a:r>
          </a:p>
          <a:p>
            <a:pPr lvl="1">
              <a:lnSpc>
                <a:spcPct val="107000"/>
              </a:lnSpc>
              <a:spcBef>
                <a:spcPts val="0"/>
              </a:spcBef>
              <a:spcAft>
                <a:spcPts val="800"/>
              </a:spcAft>
              <a:buSzPts val="1000"/>
              <a:tabLst>
                <a:tab pos="457200" algn="l"/>
              </a:tabLst>
            </a:pPr>
            <a:r>
              <a:rPr lang="en-US" sz="2400" kern="0" dirty="0">
                <a:latin typeface="Century Gothic" panose="020B0502020202020204" pitchFamily="34" charset="0"/>
                <a:ea typeface="Times New Roman" panose="02020603050405020304" pitchFamily="18" charset="0"/>
                <a:cs typeface="Times New Roman" panose="02020603050405020304" pitchFamily="18" charset="0"/>
              </a:rPr>
              <a:t>Contacts are </a:t>
            </a:r>
            <a:r>
              <a:rPr lang="en-US" sz="2400" dirty="0">
                <a:latin typeface="Century Gothic" panose="020B0502020202020204" pitchFamily="34" charset="0"/>
              </a:rPr>
              <a:t>monitored for a period of 21 days from the last contact with the probable or confirmed case or their contaminated materials</a:t>
            </a:r>
          </a:p>
          <a:p>
            <a:pPr lvl="1">
              <a:lnSpc>
                <a:spcPct val="107000"/>
              </a:lnSpc>
              <a:spcBef>
                <a:spcPts val="0"/>
              </a:spcBef>
              <a:spcAft>
                <a:spcPts val="800"/>
              </a:spcAft>
              <a:buSzPts val="1000"/>
              <a:tabLst>
                <a:tab pos="457200" algn="l"/>
              </a:tabLst>
            </a:pPr>
            <a:endParaRPr lang="en-US" sz="2400" dirty="0">
              <a:latin typeface="Century Gothic" panose="020B0502020202020204" pitchFamily="34" charset="0"/>
            </a:endParaRPr>
          </a:p>
          <a:p>
            <a:pPr lvl="1">
              <a:lnSpc>
                <a:spcPct val="107000"/>
              </a:lnSpc>
              <a:spcBef>
                <a:spcPts val="0"/>
              </a:spcBef>
              <a:spcAft>
                <a:spcPts val="800"/>
              </a:spcAft>
              <a:buSzPts val="1000"/>
              <a:tabLst>
                <a:tab pos="457200" algn="l"/>
              </a:tabLst>
            </a:pPr>
            <a:r>
              <a:rPr lang="en-US" sz="2400" b="1" dirty="0">
                <a:latin typeface="Century Gothic" panose="020B0502020202020204" pitchFamily="34" charset="0"/>
              </a:rPr>
              <a:t>No quarantine </a:t>
            </a:r>
            <a:r>
              <a:rPr lang="en-US" sz="2400" dirty="0">
                <a:latin typeface="Century Gothic" panose="020B0502020202020204" pitchFamily="34" charset="0"/>
              </a:rPr>
              <a:t>is necessary, persons can continue routine daily activities such as going to work and attending school.</a:t>
            </a:r>
          </a:p>
          <a:p>
            <a:pPr lvl="1">
              <a:lnSpc>
                <a:spcPct val="107000"/>
              </a:lnSpc>
              <a:spcBef>
                <a:spcPts val="0"/>
              </a:spcBef>
              <a:spcAft>
                <a:spcPts val="800"/>
              </a:spcAft>
              <a:buSzPts val="1000"/>
              <a:tabLst>
                <a:tab pos="457200" algn="l"/>
              </a:tabLst>
            </a:pPr>
            <a:endParaRPr lang="en-US" sz="2400" dirty="0">
              <a:latin typeface="Century Gothic" panose="020B0502020202020204" pitchFamily="34" charset="0"/>
            </a:endParaRPr>
          </a:p>
          <a:p>
            <a:pPr lvl="1">
              <a:lnSpc>
                <a:spcPct val="107000"/>
              </a:lnSpc>
              <a:spcBef>
                <a:spcPts val="0"/>
              </a:spcBef>
              <a:spcAft>
                <a:spcPts val="800"/>
              </a:spcAft>
              <a:buSzPts val="1000"/>
              <a:tabLst>
                <a:tab pos="457200" algn="l"/>
              </a:tabLst>
            </a:pPr>
            <a:r>
              <a:rPr lang="en-US" sz="2400" dirty="0">
                <a:latin typeface="Century Gothic" panose="020B0502020202020204" pitchFamily="34" charset="0"/>
              </a:rPr>
              <a:t>Vaccine recommendations for very close contacts or persons travelling to affected areas. </a:t>
            </a:r>
          </a:p>
          <a:p>
            <a:pPr marL="457200" lvl="1" indent="0">
              <a:lnSpc>
                <a:spcPct val="107000"/>
              </a:lnSpc>
              <a:spcBef>
                <a:spcPts val="0"/>
              </a:spcBef>
              <a:spcAft>
                <a:spcPts val="800"/>
              </a:spcAft>
              <a:buSzPts val="1000"/>
              <a:buNone/>
              <a:tabLst>
                <a:tab pos="457200" algn="l"/>
              </a:tabLst>
            </a:pPr>
            <a:endParaRPr lang="en-US" sz="2600" kern="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solidFill>
                  <a:schemeClr val="bg1"/>
                </a:solidFill>
                <a:latin typeface="Arial" panose="020B0604020202020204" pitchFamily="34" charset="0"/>
                <a:cs typeface="Arial" panose="020B0604020202020204" pitchFamily="34" charset="0"/>
              </a:rPr>
              <a:t>m</a:t>
            </a:r>
          </a:p>
        </p:txBody>
      </p:sp>
      <p:sp>
        <p:nvSpPr>
          <p:cNvPr id="4" name="Title 1">
            <a:extLst>
              <a:ext uri="{FF2B5EF4-FFF2-40B4-BE49-F238E27FC236}">
                <a16:creationId xmlns:a16="http://schemas.microsoft.com/office/drawing/2014/main" id="{526D59CD-B9C9-F229-CEDC-7B2900D1C8E4}"/>
              </a:ext>
            </a:extLst>
          </p:cNvPr>
          <p:cNvSpPr txBox="1">
            <a:spLocks/>
          </p:cNvSpPr>
          <p:nvPr/>
        </p:nvSpPr>
        <p:spPr>
          <a:xfrm>
            <a:off x="831850" y="413287"/>
            <a:ext cx="10515600" cy="831051"/>
          </a:xfrm>
          <a:prstGeom prst="rect">
            <a:avLst/>
          </a:prstGeom>
          <a:ln w="38100">
            <a:solidFill>
              <a:srgbClr val="0070C0"/>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3800" dirty="0"/>
              <a:t> </a:t>
            </a:r>
          </a:p>
        </p:txBody>
      </p:sp>
    </p:spTree>
    <p:extLst>
      <p:ext uri="{BB962C8B-B14F-4D97-AF65-F5344CB8AC3E}">
        <p14:creationId xmlns:p14="http://schemas.microsoft.com/office/powerpoint/2010/main" val="797012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1B25-EAD6-B7E2-6B89-62981FB6490D}"/>
              </a:ext>
            </a:extLst>
          </p:cNvPr>
          <p:cNvSpPr>
            <a:spLocks noGrp="1"/>
          </p:cNvSpPr>
          <p:nvPr>
            <p:ph type="title"/>
          </p:nvPr>
        </p:nvSpPr>
        <p:spPr>
          <a:xfrm>
            <a:off x="1073870" y="655768"/>
            <a:ext cx="10515600" cy="879213"/>
          </a:xfrm>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kumimoji="0" lang="en-US" sz="3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Recommendations for the Accommodation Sector </a:t>
            </a:r>
            <a:r>
              <a:rPr kumimoji="0" lang="LID4096" sz="36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LID4096" sz="36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3800" dirty="0">
              <a:latin typeface="Century Gothic" panose="020B0502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32AC350-84CA-B4EE-0895-A278042F8E1B}"/>
              </a:ext>
            </a:extLst>
          </p:cNvPr>
          <p:cNvSpPr>
            <a:spLocks noGrp="1"/>
          </p:cNvSpPr>
          <p:nvPr>
            <p:ph idx="1"/>
          </p:nvPr>
        </p:nvSpPr>
        <p:spPr>
          <a:xfrm>
            <a:off x="734505" y="1435480"/>
            <a:ext cx="10515600" cy="5422519"/>
          </a:xfrm>
        </p:spPr>
        <p:txBody>
          <a:bodyPr>
            <a:normAutofit fontScale="85000" lnSpcReduction="10000"/>
          </a:bodyPr>
          <a:lstStyle/>
          <a:p>
            <a:pPr marL="0" marR="0" indent="0">
              <a:lnSpc>
                <a:spcPct val="107000"/>
              </a:lnSpc>
              <a:spcBef>
                <a:spcPts val="0"/>
              </a:spcBef>
              <a:spcAft>
                <a:spcPts val="800"/>
              </a:spcAft>
              <a:buNone/>
            </a:pPr>
            <a:r>
              <a:rPr lang="en-US" sz="1800" b="1" kern="0" dirty="0">
                <a:latin typeface="Times New Roman" panose="02020603050405020304" pitchFamily="18" charset="0"/>
                <a:ea typeface="Times New Roman" panose="02020603050405020304" pitchFamily="18" charset="0"/>
                <a:cs typeface="Times New Roman" panose="02020603050405020304" pitchFamily="18" charset="0"/>
              </a:rPr>
              <a:t>3</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kern="0" dirty="0">
                <a:effectLst/>
                <a:latin typeface="Century Gothic" panose="020B0502020202020204" pitchFamily="34" charset="0"/>
                <a:ea typeface="Times New Roman" panose="02020603050405020304" pitchFamily="18" charset="0"/>
                <a:cs typeface="Times New Roman" panose="02020603050405020304" pitchFamily="18" charset="0"/>
              </a:rPr>
              <a:t>Infection Prevention and Control</a:t>
            </a:r>
            <a:endParaRPr lang="en-US" sz="25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spcAft>
                <a:spcPts val="800"/>
              </a:spcAft>
              <a:buSzPts val="1000"/>
              <a:buNone/>
              <a:tabLst>
                <a:tab pos="457200" algn="l"/>
              </a:tabLst>
            </a:pPr>
            <a:r>
              <a:rPr lang="en-US" sz="2600" b="1" kern="0" dirty="0">
                <a:effectLst/>
                <a:latin typeface="Century Gothic" panose="020B0502020202020204" pitchFamily="34" charset="0"/>
                <a:ea typeface="Times New Roman" panose="02020603050405020304" pitchFamily="18" charset="0"/>
                <a:cs typeface="Times New Roman" panose="02020603050405020304" pitchFamily="18" charset="0"/>
              </a:rPr>
              <a:t>Cleaning and Disinfection/Housekeeping</a:t>
            </a:r>
          </a:p>
          <a:p>
            <a:pPr marL="457200" lvl="1" indent="0">
              <a:lnSpc>
                <a:spcPct val="107000"/>
              </a:lnSpc>
              <a:spcBef>
                <a:spcPts val="0"/>
              </a:spcBef>
              <a:spcAft>
                <a:spcPts val="800"/>
              </a:spcAft>
              <a:buSzPts val="1000"/>
              <a:buNone/>
              <a:tabLst>
                <a:tab pos="457200" algn="l"/>
              </a:tabLst>
            </a:pPr>
            <a:r>
              <a:rPr lang="en-US" sz="2600" kern="0" dirty="0">
                <a:effectLst/>
                <a:latin typeface="Century Gothic" panose="020B0502020202020204" pitchFamily="34" charset="0"/>
                <a:ea typeface="Times New Roman" panose="02020603050405020304" pitchFamily="18" charset="0"/>
                <a:cs typeface="Times New Roman" panose="02020603050405020304" pitchFamily="18" charset="0"/>
              </a:rPr>
              <a:t>•	PPE Requirements: Housekeeping staff should wear appropriate PPE, including gloves, masks, gowns, and eye protection, when cleaning rooms occupied by suspected or confirmed monkeypox cases.</a:t>
            </a:r>
          </a:p>
          <a:p>
            <a:pPr marL="457200" lvl="1" indent="0">
              <a:lnSpc>
                <a:spcPct val="107000"/>
              </a:lnSpc>
              <a:spcBef>
                <a:spcPts val="0"/>
              </a:spcBef>
              <a:spcAft>
                <a:spcPts val="800"/>
              </a:spcAft>
              <a:buSzPts val="1000"/>
              <a:buNone/>
              <a:tabLst>
                <a:tab pos="457200" algn="l"/>
              </a:tabLst>
            </a:pPr>
            <a:r>
              <a:rPr lang="en-US" sz="2600" kern="0" dirty="0">
                <a:effectLst/>
                <a:latin typeface="Century Gothic" panose="020B0502020202020204" pitchFamily="34" charset="0"/>
                <a:ea typeface="Times New Roman" panose="02020603050405020304" pitchFamily="18" charset="0"/>
                <a:cs typeface="Times New Roman" panose="02020603050405020304" pitchFamily="18" charset="0"/>
              </a:rPr>
              <a:t>•	PPE Training: Ensure that staff are trained on the correct use and disposal of PPE, including how to don and doff PPE safely to prevent contamination.</a:t>
            </a:r>
          </a:p>
          <a:p>
            <a:pPr marL="457200" lvl="1" indent="0">
              <a:lnSpc>
                <a:spcPct val="107000"/>
              </a:lnSpc>
              <a:spcBef>
                <a:spcPts val="0"/>
              </a:spcBef>
              <a:spcAft>
                <a:spcPts val="800"/>
              </a:spcAft>
              <a:buSzPts val="1000"/>
              <a:buNone/>
              <a:tabLst>
                <a:tab pos="457200" algn="l"/>
              </a:tabLst>
            </a:pPr>
            <a:r>
              <a:rPr lang="en-US" sz="2600" kern="0" dirty="0">
                <a:effectLst/>
                <a:latin typeface="Century Gothic" panose="020B0502020202020204" pitchFamily="34" charset="0"/>
                <a:ea typeface="Times New Roman" panose="02020603050405020304" pitchFamily="18" charset="0"/>
                <a:cs typeface="Times New Roman" panose="02020603050405020304" pitchFamily="18" charset="0"/>
              </a:rPr>
              <a:t>•	Regular Replacement: Ensure a sufficient supply of PPE and encourage regular replacement to maintain effectiveness, especially after cleaning rooms or handling potentially contaminated materials.</a:t>
            </a:r>
          </a:p>
          <a:p>
            <a:pPr marL="457200" lvl="1" indent="0">
              <a:lnSpc>
                <a:spcPct val="107000"/>
              </a:lnSpc>
              <a:spcBef>
                <a:spcPts val="0"/>
              </a:spcBef>
              <a:spcAft>
                <a:spcPts val="800"/>
              </a:spcAft>
              <a:buSzPts val="1000"/>
              <a:buNone/>
              <a:tabLst>
                <a:tab pos="457200" algn="l"/>
              </a:tabLst>
            </a:pPr>
            <a:endParaRPr lang="en-US" sz="2600" kern="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solidFill>
                  <a:schemeClr val="bg1"/>
                </a:solidFill>
                <a:latin typeface="Arial" panose="020B0604020202020204" pitchFamily="34" charset="0"/>
                <a:cs typeface="Arial" panose="020B0604020202020204" pitchFamily="34" charset="0"/>
              </a:rPr>
              <a:t>m</a:t>
            </a:r>
          </a:p>
        </p:txBody>
      </p:sp>
      <p:sp>
        <p:nvSpPr>
          <p:cNvPr id="4" name="Title 1">
            <a:extLst>
              <a:ext uri="{FF2B5EF4-FFF2-40B4-BE49-F238E27FC236}">
                <a16:creationId xmlns:a16="http://schemas.microsoft.com/office/drawing/2014/main" id="{526D59CD-B9C9-F229-CEDC-7B2900D1C8E4}"/>
              </a:ext>
            </a:extLst>
          </p:cNvPr>
          <p:cNvSpPr txBox="1">
            <a:spLocks/>
          </p:cNvSpPr>
          <p:nvPr/>
        </p:nvSpPr>
        <p:spPr>
          <a:xfrm>
            <a:off x="831850" y="413287"/>
            <a:ext cx="10515600" cy="831051"/>
          </a:xfrm>
          <a:prstGeom prst="rect">
            <a:avLst/>
          </a:prstGeom>
          <a:ln w="38100">
            <a:solidFill>
              <a:srgbClr val="0070C0"/>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3800" dirty="0"/>
              <a:t> </a:t>
            </a:r>
          </a:p>
        </p:txBody>
      </p:sp>
    </p:spTree>
    <p:extLst>
      <p:ext uri="{BB962C8B-B14F-4D97-AF65-F5344CB8AC3E}">
        <p14:creationId xmlns:p14="http://schemas.microsoft.com/office/powerpoint/2010/main" val="2539325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F1670-17AA-41BA-9B58-EDA4A04D9291}"/>
              </a:ext>
            </a:extLst>
          </p:cNvPr>
          <p:cNvSpPr>
            <a:spLocks noGrp="1"/>
          </p:cNvSpPr>
          <p:nvPr>
            <p:ph type="ctrTitle"/>
          </p:nvPr>
        </p:nvSpPr>
        <p:spPr>
          <a:xfrm>
            <a:off x="1524000" y="629921"/>
            <a:ext cx="9144000" cy="4815840"/>
          </a:xfrm>
        </p:spPr>
        <p:txBody>
          <a:bodyPr>
            <a:normAutofit/>
          </a:bodyPr>
          <a:lstStyle/>
          <a:p>
            <a:r>
              <a:rPr lang="en-US" b="1" dirty="0"/>
              <a:t>Protocol for Management and Surveillance of </a:t>
            </a:r>
            <a:r>
              <a:rPr lang="en-US" b="1" dirty="0" err="1"/>
              <a:t>Mpox</a:t>
            </a:r>
            <a:r>
              <a:rPr lang="en-US" b="1" dirty="0"/>
              <a:t> at Ports of Entry</a:t>
            </a:r>
            <a:r>
              <a:rPr lang="en-LC" dirty="0"/>
              <a:t/>
            </a:r>
            <a:br>
              <a:rPr lang="en-LC" dirty="0"/>
            </a:br>
            <a:endParaRPr lang="en-LC" dirty="0"/>
          </a:p>
        </p:txBody>
      </p:sp>
    </p:spTree>
    <p:extLst>
      <p:ext uri="{BB962C8B-B14F-4D97-AF65-F5344CB8AC3E}">
        <p14:creationId xmlns:p14="http://schemas.microsoft.com/office/powerpoint/2010/main" val="2686834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219" y="365125"/>
            <a:ext cx="11462993" cy="1325563"/>
          </a:xfrm>
          <a:ln w="38100">
            <a:solidFill>
              <a:srgbClr val="0070C0"/>
            </a:solidFill>
          </a:ln>
        </p:spPr>
        <p:txBody>
          <a:bodyPr>
            <a:normAutofit/>
          </a:bodyPr>
          <a:lstStyle/>
          <a:p>
            <a:r>
              <a:rPr lang="en-US" sz="2400" dirty="0">
                <a:latin typeface="Century Gothic" panose="020B0502020202020204" pitchFamily="34" charset="0"/>
              </a:rPr>
              <a:t>On </a:t>
            </a:r>
            <a:r>
              <a:rPr lang="en-US" sz="2400" b="1" dirty="0">
                <a:latin typeface="Century Gothic" panose="020B0502020202020204" pitchFamily="34" charset="0"/>
              </a:rPr>
              <a:t>14th of August 2024</a:t>
            </a:r>
            <a:r>
              <a:rPr lang="en-US" sz="2400" dirty="0">
                <a:latin typeface="Century Gothic" panose="020B0502020202020204" pitchFamily="34" charset="0"/>
              </a:rPr>
              <a:t>, the World Health Organization (WHO), declares the outbreak of mpox a Public Health Emergency of International Concern (PHEIC)</a:t>
            </a:r>
          </a:p>
        </p:txBody>
      </p:sp>
      <p:sp>
        <p:nvSpPr>
          <p:cNvPr id="3" name="Content Placeholder 2"/>
          <p:cNvSpPr>
            <a:spLocks noGrp="1"/>
          </p:cNvSpPr>
          <p:nvPr>
            <p:ph idx="1"/>
          </p:nvPr>
        </p:nvSpPr>
        <p:spPr/>
        <p:txBody>
          <a:bodyPr>
            <a:normAutofit fontScale="92500" lnSpcReduction="10000"/>
          </a:bodyPr>
          <a:lstStyle/>
          <a:p>
            <a:r>
              <a:rPr lang="en-US" sz="2200" dirty="0">
                <a:latin typeface="Century Gothic" panose="020B0502020202020204" pitchFamily="34" charset="0"/>
              </a:rPr>
              <a:t>This is the second declaration in two years of a PHEIC relating to mpox.</a:t>
            </a:r>
          </a:p>
          <a:p>
            <a:endParaRPr lang="en-US" sz="2200" dirty="0">
              <a:latin typeface="Century Gothic" panose="020B0502020202020204" pitchFamily="34" charset="0"/>
            </a:endParaRPr>
          </a:p>
          <a:p>
            <a:r>
              <a:rPr lang="en-US" sz="2200" dirty="0">
                <a:latin typeface="Century Gothic" panose="020B0502020202020204" pitchFamily="34" charset="0"/>
              </a:rPr>
              <a:t>The emergence and rapid spread of a new virus strain in the Democratic Republic of the Congo (DRC) in September 2023, and its detection in neighboring countries of the DRC led to the  declaration.</a:t>
            </a:r>
          </a:p>
          <a:p>
            <a:endParaRPr lang="en-US" sz="2200" dirty="0">
              <a:latin typeface="Century Gothic" panose="020B0502020202020204" pitchFamily="34" charset="0"/>
            </a:endParaRPr>
          </a:p>
          <a:p>
            <a:r>
              <a:rPr lang="en-US" sz="2200" dirty="0">
                <a:latin typeface="Century Gothic" panose="020B0502020202020204" pitchFamily="34" charset="0"/>
              </a:rPr>
              <a:t>The current outbreak of mpox is caused by a new strain, </a:t>
            </a:r>
            <a:r>
              <a:rPr lang="en-US" sz="2200" b="1" dirty="0">
                <a:latin typeface="Century Gothic" panose="020B0502020202020204" pitchFamily="34" charset="0"/>
              </a:rPr>
              <a:t>clade </a:t>
            </a:r>
            <a:r>
              <a:rPr lang="en-US" sz="2200" b="1" dirty="0" err="1">
                <a:latin typeface="Century Gothic" panose="020B0502020202020204" pitchFamily="34" charset="0"/>
              </a:rPr>
              <a:t>Ib</a:t>
            </a:r>
            <a:r>
              <a:rPr lang="en-US" sz="2200" b="1" dirty="0">
                <a:latin typeface="Century Gothic" panose="020B0502020202020204" pitchFamily="34" charset="0"/>
              </a:rPr>
              <a:t> </a:t>
            </a:r>
            <a:r>
              <a:rPr lang="en-US" sz="2200" dirty="0">
                <a:latin typeface="Century Gothic" panose="020B0502020202020204" pitchFamily="34" charset="0"/>
              </a:rPr>
              <a:t>, which is different from the 2022 global mpox outbreak caused by clade IIb. </a:t>
            </a:r>
          </a:p>
          <a:p>
            <a:endParaRPr lang="en-US" sz="2200" dirty="0">
              <a:latin typeface="Century Gothic" panose="020B0502020202020204" pitchFamily="34" charset="0"/>
            </a:endParaRPr>
          </a:p>
          <a:p>
            <a:r>
              <a:rPr lang="en-US" sz="2200" b="1" dirty="0">
                <a:latin typeface="Century Gothic" panose="020B0502020202020204" pitchFamily="34" charset="0"/>
              </a:rPr>
              <a:t>Clade </a:t>
            </a:r>
            <a:r>
              <a:rPr lang="en-US" sz="2200" b="1" dirty="0" err="1">
                <a:latin typeface="Century Gothic" panose="020B0502020202020204" pitchFamily="34" charset="0"/>
              </a:rPr>
              <a:t>Ib</a:t>
            </a:r>
            <a:r>
              <a:rPr lang="en-US" sz="2200" b="1" dirty="0">
                <a:latin typeface="Century Gothic" panose="020B0502020202020204" pitchFamily="34" charset="0"/>
              </a:rPr>
              <a:t> </a:t>
            </a:r>
            <a:r>
              <a:rPr lang="en-US" sz="2200" dirty="0">
                <a:latin typeface="Century Gothic" panose="020B0502020202020204" pitchFamily="34" charset="0"/>
              </a:rPr>
              <a:t>is more transmissible and causes more severe illness.</a:t>
            </a:r>
          </a:p>
          <a:p>
            <a:endParaRPr lang="en-US" sz="2200" dirty="0">
              <a:latin typeface="Century Gothic" panose="020B0502020202020204" pitchFamily="34" charset="0"/>
            </a:endParaRPr>
          </a:p>
          <a:p>
            <a:r>
              <a:rPr lang="en-US" sz="2200" dirty="0">
                <a:latin typeface="Century Gothic" panose="020B0502020202020204" pitchFamily="34" charset="0"/>
              </a:rPr>
              <a:t>Clade I is known to affect vulnerable children disproportionately, with a reported 5.5% death rate in the Republic of the Congo (ROC). </a:t>
            </a:r>
          </a:p>
          <a:p>
            <a:endParaRPr lang="en-US" dirty="0"/>
          </a:p>
          <a:p>
            <a:endParaRPr lang="en-US" dirty="0"/>
          </a:p>
        </p:txBody>
      </p:sp>
    </p:spTree>
    <p:extLst>
      <p:ext uri="{BB962C8B-B14F-4D97-AF65-F5344CB8AC3E}">
        <p14:creationId xmlns:p14="http://schemas.microsoft.com/office/powerpoint/2010/main" val="3520208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225EE-7BEC-4556-A537-26057CD1F4AA}"/>
              </a:ext>
            </a:extLst>
          </p:cNvPr>
          <p:cNvSpPr>
            <a:spLocks noGrp="1"/>
          </p:cNvSpPr>
          <p:nvPr>
            <p:ph type="title"/>
          </p:nvPr>
        </p:nvSpPr>
        <p:spPr>
          <a:xfrm>
            <a:off x="838200" y="365126"/>
            <a:ext cx="10515600" cy="948902"/>
          </a:xfrm>
        </p:spPr>
        <p:txBody>
          <a:bodyPr>
            <a:normAutofit fontScale="90000"/>
          </a:bodyPr>
          <a:lstStyle/>
          <a:p>
            <a:pPr algn="ctr"/>
            <a:r>
              <a:rPr lang="en-US" b="1" dirty="0"/>
              <a:t/>
            </a:r>
            <a:br>
              <a:rPr lang="en-US" b="1" dirty="0"/>
            </a:br>
            <a:r>
              <a:rPr lang="en-US" b="1" dirty="0"/>
              <a:t>Surveillance Measures</a:t>
            </a:r>
            <a:r>
              <a:rPr lang="en-LC" dirty="0"/>
              <a:t/>
            </a:r>
            <a:br>
              <a:rPr lang="en-LC" dirty="0"/>
            </a:br>
            <a:endParaRPr lang="en-LC" dirty="0"/>
          </a:p>
        </p:txBody>
      </p:sp>
      <p:sp>
        <p:nvSpPr>
          <p:cNvPr id="3" name="Content Placeholder 2">
            <a:extLst>
              <a:ext uri="{FF2B5EF4-FFF2-40B4-BE49-F238E27FC236}">
                <a16:creationId xmlns:a16="http://schemas.microsoft.com/office/drawing/2014/main" id="{0599F10A-FEF0-4AC0-8B33-BDFBD17D1854}"/>
              </a:ext>
            </a:extLst>
          </p:cNvPr>
          <p:cNvSpPr>
            <a:spLocks noGrp="1"/>
          </p:cNvSpPr>
          <p:nvPr>
            <p:ph idx="1"/>
          </p:nvPr>
        </p:nvSpPr>
        <p:spPr>
          <a:xfrm>
            <a:off x="838200" y="1314028"/>
            <a:ext cx="10515600" cy="5178846"/>
          </a:xfrm>
        </p:spPr>
        <p:txBody>
          <a:bodyPr>
            <a:normAutofit/>
          </a:bodyPr>
          <a:lstStyle/>
          <a:p>
            <a:endParaRPr lang="en-US" dirty="0"/>
          </a:p>
          <a:p>
            <a:r>
              <a:rPr lang="en-US" dirty="0"/>
              <a:t>Screening and Detection</a:t>
            </a:r>
            <a:endParaRPr lang="en-LC" dirty="0"/>
          </a:p>
          <a:p>
            <a:r>
              <a:rPr lang="en-US" dirty="0"/>
              <a:t>Review of General Health Declaration from aircrafts and Maritime Health Declaration from ships</a:t>
            </a:r>
            <a:endParaRPr lang="en-LC" dirty="0"/>
          </a:p>
          <a:p>
            <a:r>
              <a:rPr lang="en-US" dirty="0"/>
              <a:t>Travelers to complete health declaration forms upon arrival from affected countries, including recent symptoms, travel history, and exposure risk.</a:t>
            </a:r>
            <a:endParaRPr lang="en-LC" dirty="0"/>
          </a:p>
          <a:p>
            <a:r>
              <a:rPr lang="en-US" dirty="0"/>
              <a:t>Temperature Checks: Implement thermal scanners or manual temperature checks to identify febrile individuals.</a:t>
            </a:r>
            <a:endParaRPr lang="en-LC" dirty="0"/>
          </a:p>
          <a:p>
            <a:r>
              <a:rPr lang="en-US" dirty="0"/>
              <a:t>Visual Inspection: port health staff to identify signs of </a:t>
            </a:r>
            <a:r>
              <a:rPr lang="en-US" dirty="0" err="1"/>
              <a:t>Mpox</a:t>
            </a:r>
            <a:r>
              <a:rPr lang="en-US" dirty="0"/>
              <a:t> such as rash, and swollen lymph nodes.</a:t>
            </a:r>
            <a:endParaRPr lang="en-LC" dirty="0"/>
          </a:p>
          <a:p>
            <a:endParaRPr lang="en-LC" dirty="0"/>
          </a:p>
        </p:txBody>
      </p:sp>
    </p:spTree>
    <p:extLst>
      <p:ext uri="{BB962C8B-B14F-4D97-AF65-F5344CB8AC3E}">
        <p14:creationId xmlns:p14="http://schemas.microsoft.com/office/powerpoint/2010/main" val="1784201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586E7-9164-4BB7-B821-AB1D7CFFF37E}"/>
              </a:ext>
            </a:extLst>
          </p:cNvPr>
          <p:cNvSpPr>
            <a:spLocks noGrp="1"/>
          </p:cNvSpPr>
          <p:nvPr>
            <p:ph type="title"/>
          </p:nvPr>
        </p:nvSpPr>
        <p:spPr/>
        <p:txBody>
          <a:bodyPr/>
          <a:lstStyle/>
          <a:p>
            <a:r>
              <a:rPr lang="en-US" b="1" dirty="0"/>
              <a:t>Surveillance Measures- </a:t>
            </a:r>
            <a:r>
              <a:rPr lang="en-US" b="1" dirty="0" err="1"/>
              <a:t>con’t</a:t>
            </a:r>
            <a:endParaRPr lang="en-LC" dirty="0"/>
          </a:p>
        </p:txBody>
      </p:sp>
      <p:sp>
        <p:nvSpPr>
          <p:cNvPr id="3" name="Content Placeholder 2">
            <a:extLst>
              <a:ext uri="{FF2B5EF4-FFF2-40B4-BE49-F238E27FC236}">
                <a16:creationId xmlns:a16="http://schemas.microsoft.com/office/drawing/2014/main" id="{594B9445-0E86-4BD0-B454-99B3FEF06EF0}"/>
              </a:ext>
            </a:extLst>
          </p:cNvPr>
          <p:cNvSpPr>
            <a:spLocks noGrp="1"/>
          </p:cNvSpPr>
          <p:nvPr>
            <p:ph idx="1"/>
          </p:nvPr>
        </p:nvSpPr>
        <p:spPr>
          <a:xfrm>
            <a:off x="838200" y="1835573"/>
            <a:ext cx="10515600" cy="4341390"/>
          </a:xfrm>
        </p:spPr>
        <p:txBody>
          <a:bodyPr/>
          <a:lstStyle/>
          <a:p>
            <a:r>
              <a:rPr lang="en-US" dirty="0"/>
              <a:t>Symptom Monitoring: Review health questionnaires to screen for symptoms of </a:t>
            </a:r>
            <a:r>
              <a:rPr lang="en-US" dirty="0" err="1"/>
              <a:t>Mpox</a:t>
            </a:r>
            <a:r>
              <a:rPr lang="en-US" dirty="0"/>
              <a:t>, including rash, fever, headache, and muscle aches.</a:t>
            </a:r>
            <a:endParaRPr lang="en-LC" dirty="0"/>
          </a:p>
          <a:p>
            <a:r>
              <a:rPr lang="en-US" dirty="0"/>
              <a:t>Detection and Reporting</a:t>
            </a:r>
            <a:endParaRPr lang="en-LC" dirty="0"/>
          </a:p>
          <a:p>
            <a:r>
              <a:rPr lang="en-US" dirty="0"/>
              <a:t>Identification of suspected cases: traveler exhibiting symptoms such as fever, rash or swollen lymph nodes will be assessed for </a:t>
            </a:r>
            <a:r>
              <a:rPr lang="en-US" dirty="0" err="1"/>
              <a:t>Mpox</a:t>
            </a:r>
            <a:r>
              <a:rPr lang="en-US" dirty="0"/>
              <a:t>.</a:t>
            </a:r>
            <a:endParaRPr lang="en-LC" dirty="0"/>
          </a:p>
          <a:p>
            <a:r>
              <a:rPr lang="en-US" dirty="0"/>
              <a:t>Immediate Reporting: Report suspected case(s) to Port Health Manager who will coordinate with CEHO, Epi Unit and CMO. </a:t>
            </a:r>
            <a:endParaRPr lang="en-LC" dirty="0"/>
          </a:p>
          <a:p>
            <a:endParaRPr lang="en-LC" dirty="0"/>
          </a:p>
        </p:txBody>
      </p:sp>
    </p:spTree>
    <p:extLst>
      <p:ext uri="{BB962C8B-B14F-4D97-AF65-F5344CB8AC3E}">
        <p14:creationId xmlns:p14="http://schemas.microsoft.com/office/powerpoint/2010/main" val="1126061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8C7B-9E6D-4402-A559-C242CF602274}"/>
              </a:ext>
            </a:extLst>
          </p:cNvPr>
          <p:cNvSpPr>
            <a:spLocks noGrp="1"/>
          </p:cNvSpPr>
          <p:nvPr>
            <p:ph type="title"/>
          </p:nvPr>
        </p:nvSpPr>
        <p:spPr/>
        <p:txBody>
          <a:bodyPr>
            <a:normAutofit fontScale="90000"/>
          </a:bodyPr>
          <a:lstStyle/>
          <a:p>
            <a:pPr algn="ctr"/>
            <a:r>
              <a:rPr lang="en-US" b="1" dirty="0"/>
              <a:t/>
            </a:r>
            <a:br>
              <a:rPr lang="en-US" b="1" dirty="0"/>
            </a:br>
            <a:r>
              <a:rPr lang="en-US" b="1" dirty="0"/>
              <a:t>Case Management</a:t>
            </a:r>
            <a:r>
              <a:rPr lang="en-LC" dirty="0"/>
              <a:t/>
            </a:r>
            <a:br>
              <a:rPr lang="en-LC" dirty="0"/>
            </a:br>
            <a:endParaRPr lang="en-LC" dirty="0"/>
          </a:p>
        </p:txBody>
      </p:sp>
      <p:sp>
        <p:nvSpPr>
          <p:cNvPr id="3" name="Content Placeholder 2">
            <a:extLst>
              <a:ext uri="{FF2B5EF4-FFF2-40B4-BE49-F238E27FC236}">
                <a16:creationId xmlns:a16="http://schemas.microsoft.com/office/drawing/2014/main" id="{667039CB-5577-4D52-8085-7A6AB3388AD5}"/>
              </a:ext>
            </a:extLst>
          </p:cNvPr>
          <p:cNvSpPr>
            <a:spLocks noGrp="1"/>
          </p:cNvSpPr>
          <p:nvPr>
            <p:ph idx="1"/>
          </p:nvPr>
        </p:nvSpPr>
        <p:spPr/>
        <p:txBody>
          <a:bodyPr/>
          <a:lstStyle/>
          <a:p>
            <a:endParaRPr lang="en-US" dirty="0"/>
          </a:p>
          <a:p>
            <a:r>
              <a:rPr lang="en-US" dirty="0"/>
              <a:t>Quarantine and Isolation</a:t>
            </a:r>
          </a:p>
          <a:p>
            <a:pPr marL="0" indent="0">
              <a:buNone/>
            </a:pPr>
            <a:endParaRPr lang="en-LC" dirty="0"/>
          </a:p>
          <a:p>
            <a:r>
              <a:rPr lang="en-US" dirty="0"/>
              <a:t>Isolate Suspected Cases: If a traveler presents with symptoms suggestive of  </a:t>
            </a:r>
            <a:r>
              <a:rPr lang="en-US" dirty="0" err="1"/>
              <a:t>Mpox</a:t>
            </a:r>
            <a:r>
              <a:rPr lang="en-US" dirty="0"/>
              <a:t>, they will be isolated in a designated quarantine room at the port of entry for further medical evaluation.</a:t>
            </a:r>
          </a:p>
          <a:p>
            <a:pPr marL="0" indent="0">
              <a:buNone/>
            </a:pPr>
            <a:endParaRPr lang="en-LC" dirty="0"/>
          </a:p>
          <a:p>
            <a:r>
              <a:rPr lang="en-US" dirty="0"/>
              <a:t>Contacts of suspected or confirmed cases will be submitted to Community Nursing for further monitoring.</a:t>
            </a:r>
            <a:endParaRPr lang="en-LC" dirty="0"/>
          </a:p>
          <a:p>
            <a:endParaRPr lang="en-LC" dirty="0"/>
          </a:p>
        </p:txBody>
      </p:sp>
    </p:spTree>
    <p:extLst>
      <p:ext uri="{BB962C8B-B14F-4D97-AF65-F5344CB8AC3E}">
        <p14:creationId xmlns:p14="http://schemas.microsoft.com/office/powerpoint/2010/main" val="259338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DA720-53FE-408F-92F6-2D59F2884575}"/>
              </a:ext>
            </a:extLst>
          </p:cNvPr>
          <p:cNvSpPr>
            <a:spLocks noGrp="1"/>
          </p:cNvSpPr>
          <p:nvPr>
            <p:ph type="title"/>
          </p:nvPr>
        </p:nvSpPr>
        <p:spPr/>
        <p:txBody>
          <a:bodyPr/>
          <a:lstStyle/>
          <a:p>
            <a:pPr algn="ctr"/>
            <a:r>
              <a:rPr lang="en-US" b="1" dirty="0"/>
              <a:t>Diagnostic and Referral Procedures</a:t>
            </a:r>
            <a:r>
              <a:rPr lang="en-LC" dirty="0"/>
              <a:t/>
            </a:r>
            <a:br>
              <a:rPr lang="en-LC" dirty="0"/>
            </a:br>
            <a:endParaRPr lang="en-LC" dirty="0"/>
          </a:p>
        </p:txBody>
      </p:sp>
      <p:sp>
        <p:nvSpPr>
          <p:cNvPr id="3" name="Content Placeholder 2">
            <a:extLst>
              <a:ext uri="{FF2B5EF4-FFF2-40B4-BE49-F238E27FC236}">
                <a16:creationId xmlns:a16="http://schemas.microsoft.com/office/drawing/2014/main" id="{6B1872FD-6DA8-48ED-8443-DE89FD2E862C}"/>
              </a:ext>
            </a:extLst>
          </p:cNvPr>
          <p:cNvSpPr>
            <a:spLocks noGrp="1"/>
          </p:cNvSpPr>
          <p:nvPr>
            <p:ph idx="1"/>
          </p:nvPr>
        </p:nvSpPr>
        <p:spPr/>
        <p:txBody>
          <a:bodyPr/>
          <a:lstStyle/>
          <a:p>
            <a:endParaRPr lang="en-US" dirty="0"/>
          </a:p>
          <a:p>
            <a:r>
              <a:rPr lang="en-US" dirty="0"/>
              <a:t>Sample collection</a:t>
            </a:r>
          </a:p>
          <a:p>
            <a:endParaRPr lang="en-LC" dirty="0"/>
          </a:p>
          <a:p>
            <a:r>
              <a:rPr lang="en-US" dirty="0"/>
              <a:t>Collect specimen for laboratory testing of </a:t>
            </a:r>
            <a:r>
              <a:rPr lang="en-US" dirty="0" err="1"/>
              <a:t>Mpox</a:t>
            </a:r>
            <a:r>
              <a:rPr lang="en-US" dirty="0"/>
              <a:t>.</a:t>
            </a:r>
          </a:p>
          <a:p>
            <a:endParaRPr lang="en-LC" dirty="0"/>
          </a:p>
          <a:p>
            <a:r>
              <a:rPr lang="en-US" dirty="0"/>
              <a:t>Send specimens to designated laboratory for diagnosis.</a:t>
            </a:r>
            <a:endParaRPr lang="en-LC" dirty="0"/>
          </a:p>
          <a:p>
            <a:endParaRPr lang="en-LC" dirty="0"/>
          </a:p>
        </p:txBody>
      </p:sp>
    </p:spTree>
    <p:extLst>
      <p:ext uri="{BB962C8B-B14F-4D97-AF65-F5344CB8AC3E}">
        <p14:creationId xmlns:p14="http://schemas.microsoft.com/office/powerpoint/2010/main" val="1185955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100BF-6049-4321-B985-9A62574B29B4}"/>
              </a:ext>
            </a:extLst>
          </p:cNvPr>
          <p:cNvSpPr>
            <a:spLocks noGrp="1"/>
          </p:cNvSpPr>
          <p:nvPr>
            <p:ph type="title"/>
          </p:nvPr>
        </p:nvSpPr>
        <p:spPr/>
        <p:txBody>
          <a:bodyPr>
            <a:normAutofit fontScale="90000"/>
          </a:bodyPr>
          <a:lstStyle/>
          <a:p>
            <a:pPr algn="ctr"/>
            <a:r>
              <a:rPr lang="en-US" dirty="0"/>
              <a:t/>
            </a:r>
            <a:br>
              <a:rPr lang="en-US" dirty="0"/>
            </a:br>
            <a:r>
              <a:rPr lang="en-US" dirty="0"/>
              <a:t>Coordination</a:t>
            </a:r>
            <a:r>
              <a:rPr lang="en-LC" dirty="0"/>
              <a:t/>
            </a:r>
            <a:br>
              <a:rPr lang="en-LC" dirty="0"/>
            </a:br>
            <a:endParaRPr lang="en-LC" dirty="0"/>
          </a:p>
        </p:txBody>
      </p:sp>
      <p:sp>
        <p:nvSpPr>
          <p:cNvPr id="3" name="Content Placeholder 2">
            <a:extLst>
              <a:ext uri="{FF2B5EF4-FFF2-40B4-BE49-F238E27FC236}">
                <a16:creationId xmlns:a16="http://schemas.microsoft.com/office/drawing/2014/main" id="{C55888DE-AF08-46CA-8CB5-F665B27825B1}"/>
              </a:ext>
            </a:extLst>
          </p:cNvPr>
          <p:cNvSpPr>
            <a:spLocks noGrp="1"/>
          </p:cNvSpPr>
          <p:nvPr>
            <p:ph idx="1"/>
          </p:nvPr>
        </p:nvSpPr>
        <p:spPr/>
        <p:txBody>
          <a:bodyPr/>
          <a:lstStyle/>
          <a:p>
            <a:endParaRPr lang="en-US" dirty="0"/>
          </a:p>
          <a:p>
            <a:r>
              <a:rPr lang="en-US" dirty="0"/>
              <a:t>Port Health: Engage with CEHO, CMO and Epi Unit for guidance and support in managing cases and outbreaks.</a:t>
            </a:r>
            <a:endParaRPr lang="en-LC" dirty="0"/>
          </a:p>
          <a:p>
            <a:pPr marL="0" indent="0">
              <a:buNone/>
            </a:pPr>
            <a:endParaRPr lang="en-LC" dirty="0"/>
          </a:p>
        </p:txBody>
      </p:sp>
    </p:spTree>
    <p:extLst>
      <p:ext uri="{BB962C8B-B14F-4D97-AF65-F5344CB8AC3E}">
        <p14:creationId xmlns:p14="http://schemas.microsoft.com/office/powerpoint/2010/main" val="3425624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9A5DE-881E-47FA-A9A5-13281CE45CEF}"/>
              </a:ext>
            </a:extLst>
          </p:cNvPr>
          <p:cNvSpPr>
            <a:spLocks noGrp="1"/>
          </p:cNvSpPr>
          <p:nvPr>
            <p:ph type="title"/>
          </p:nvPr>
        </p:nvSpPr>
        <p:spPr/>
        <p:txBody>
          <a:bodyPr/>
          <a:lstStyle/>
          <a:p>
            <a:pPr algn="ctr"/>
            <a:r>
              <a:rPr lang="en-US" b="1" dirty="0"/>
              <a:t>Infection Control</a:t>
            </a:r>
            <a:r>
              <a:rPr lang="en-LC" dirty="0"/>
              <a:t/>
            </a:r>
            <a:br>
              <a:rPr lang="en-LC" dirty="0"/>
            </a:br>
            <a:endParaRPr lang="en-LC" dirty="0"/>
          </a:p>
        </p:txBody>
      </p:sp>
      <p:sp>
        <p:nvSpPr>
          <p:cNvPr id="3" name="Content Placeholder 2">
            <a:extLst>
              <a:ext uri="{FF2B5EF4-FFF2-40B4-BE49-F238E27FC236}">
                <a16:creationId xmlns:a16="http://schemas.microsoft.com/office/drawing/2014/main" id="{92384E39-752A-4D73-9F7B-FE97A8607125}"/>
              </a:ext>
            </a:extLst>
          </p:cNvPr>
          <p:cNvSpPr>
            <a:spLocks noGrp="1"/>
          </p:cNvSpPr>
          <p:nvPr>
            <p:ph idx="1"/>
          </p:nvPr>
        </p:nvSpPr>
        <p:spPr/>
        <p:txBody>
          <a:bodyPr/>
          <a:lstStyle/>
          <a:p>
            <a:r>
              <a:rPr lang="en-US" dirty="0"/>
              <a:t>Personal Protective Equipment (PPE)</a:t>
            </a:r>
            <a:endParaRPr lang="en-LC" dirty="0"/>
          </a:p>
          <a:p>
            <a:r>
              <a:rPr lang="en-US" dirty="0"/>
              <a:t>Port health staff must use appropriate PPE, including masks, gloves, and gowns, when dealing with suspected cases.</a:t>
            </a:r>
            <a:endParaRPr lang="en-LC" dirty="0"/>
          </a:p>
          <a:p>
            <a:r>
              <a:rPr lang="en-US" dirty="0"/>
              <a:t>Training: Provide regular training on the use of PPE and infection control procedures</a:t>
            </a:r>
            <a:endParaRPr lang="en-LC" dirty="0"/>
          </a:p>
          <a:p>
            <a:r>
              <a:rPr lang="en-US" dirty="0"/>
              <a:t>Hand Hygiene: Promote frequent hand washing and use of hand sanitizers.</a:t>
            </a:r>
            <a:endParaRPr lang="en-LC" dirty="0"/>
          </a:p>
          <a:p>
            <a:r>
              <a:rPr lang="en-US" dirty="0"/>
              <a:t>Surface Disinfection: Regularly disinfect high-touch surfaces and areas where suspected cases are isolated.</a:t>
            </a:r>
            <a:endParaRPr lang="en-LC" dirty="0"/>
          </a:p>
          <a:p>
            <a:endParaRPr lang="en-LC" dirty="0"/>
          </a:p>
        </p:txBody>
      </p:sp>
    </p:spTree>
    <p:extLst>
      <p:ext uri="{BB962C8B-B14F-4D97-AF65-F5344CB8AC3E}">
        <p14:creationId xmlns:p14="http://schemas.microsoft.com/office/powerpoint/2010/main" val="225342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CCB32-1231-47B5-9ED4-A5CF4992FD9B}"/>
              </a:ext>
            </a:extLst>
          </p:cNvPr>
          <p:cNvSpPr>
            <a:spLocks noGrp="1"/>
          </p:cNvSpPr>
          <p:nvPr>
            <p:ph type="title"/>
          </p:nvPr>
        </p:nvSpPr>
        <p:spPr/>
        <p:txBody>
          <a:bodyPr/>
          <a:lstStyle/>
          <a:p>
            <a:pPr algn="ctr"/>
            <a:r>
              <a:rPr lang="en-US" b="1" dirty="0"/>
              <a:t>Communication and Reporting</a:t>
            </a:r>
            <a:r>
              <a:rPr lang="en-LC" dirty="0"/>
              <a:t/>
            </a:r>
            <a:br>
              <a:rPr lang="en-LC" dirty="0"/>
            </a:br>
            <a:endParaRPr lang="en-LC" dirty="0"/>
          </a:p>
        </p:txBody>
      </p:sp>
      <p:sp>
        <p:nvSpPr>
          <p:cNvPr id="3" name="Content Placeholder 2">
            <a:extLst>
              <a:ext uri="{FF2B5EF4-FFF2-40B4-BE49-F238E27FC236}">
                <a16:creationId xmlns:a16="http://schemas.microsoft.com/office/drawing/2014/main" id="{A10CA62C-3F7A-4ED4-831D-31A344A81631}"/>
              </a:ext>
            </a:extLst>
          </p:cNvPr>
          <p:cNvSpPr>
            <a:spLocks noGrp="1"/>
          </p:cNvSpPr>
          <p:nvPr>
            <p:ph idx="1"/>
          </p:nvPr>
        </p:nvSpPr>
        <p:spPr>
          <a:xfrm>
            <a:off x="838200" y="1456267"/>
            <a:ext cx="10515600" cy="4720696"/>
          </a:xfrm>
        </p:spPr>
        <p:txBody>
          <a:bodyPr>
            <a:normAutofit fontScale="92500" lnSpcReduction="10000"/>
          </a:bodyPr>
          <a:lstStyle/>
          <a:p>
            <a:r>
              <a:rPr lang="en-US" dirty="0"/>
              <a:t>Internal Communication</a:t>
            </a:r>
          </a:p>
          <a:p>
            <a:endParaRPr lang="en-US" dirty="0"/>
          </a:p>
          <a:p>
            <a:r>
              <a:rPr lang="en-US" dirty="0"/>
              <a:t>Staff Briefing: Regularly update port health staff on </a:t>
            </a:r>
            <a:r>
              <a:rPr lang="en-US" dirty="0" err="1"/>
              <a:t>Mpox</a:t>
            </a:r>
            <a:r>
              <a:rPr lang="en-US" dirty="0"/>
              <a:t> status, protocols, and any new developments.</a:t>
            </a:r>
          </a:p>
          <a:p>
            <a:endParaRPr lang="en-US" dirty="0"/>
          </a:p>
          <a:p>
            <a:r>
              <a:rPr lang="en-US" dirty="0"/>
              <a:t>Incident Reporting: Document and report all cases of suspected or confirmed </a:t>
            </a:r>
            <a:r>
              <a:rPr lang="en-US" dirty="0" err="1"/>
              <a:t>Mpox</a:t>
            </a:r>
            <a:r>
              <a:rPr lang="en-US" dirty="0"/>
              <a:t> to Port Health Manager, CEHO, Epi Unit and CMO</a:t>
            </a:r>
            <a:endParaRPr lang="en-LC" dirty="0"/>
          </a:p>
          <a:p>
            <a:endParaRPr lang="en-US" dirty="0"/>
          </a:p>
          <a:p>
            <a:r>
              <a:rPr lang="en-US" dirty="0"/>
              <a:t>Conduct frequent meetings with Border Control Agencies </a:t>
            </a:r>
            <a:endParaRPr lang="en-LC" dirty="0"/>
          </a:p>
          <a:p>
            <a:endParaRPr lang="en-US" dirty="0"/>
          </a:p>
          <a:p>
            <a:r>
              <a:rPr lang="en-US" dirty="0"/>
              <a:t>Public Information</a:t>
            </a:r>
            <a:endParaRPr lang="en-LC" dirty="0"/>
          </a:p>
          <a:p>
            <a:pPr marL="0" indent="0">
              <a:buNone/>
            </a:pPr>
            <a:endParaRPr lang="en-LC" dirty="0"/>
          </a:p>
        </p:txBody>
      </p:sp>
    </p:spTree>
    <p:extLst>
      <p:ext uri="{BB962C8B-B14F-4D97-AF65-F5344CB8AC3E}">
        <p14:creationId xmlns:p14="http://schemas.microsoft.com/office/powerpoint/2010/main" val="762679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68D9-7CB4-4CDD-9350-7E70868A65B1}"/>
              </a:ext>
            </a:extLst>
          </p:cNvPr>
          <p:cNvSpPr>
            <a:spLocks noGrp="1"/>
          </p:cNvSpPr>
          <p:nvPr>
            <p:ph type="title"/>
          </p:nvPr>
        </p:nvSpPr>
        <p:spPr/>
        <p:txBody>
          <a:bodyPr/>
          <a:lstStyle/>
          <a:p>
            <a:r>
              <a:rPr lang="en-US" b="1" dirty="0"/>
              <a:t>Communication and Reporting- </a:t>
            </a:r>
            <a:r>
              <a:rPr lang="en-US" b="1" dirty="0" err="1"/>
              <a:t>con’t</a:t>
            </a:r>
            <a:endParaRPr lang="en-LC" dirty="0"/>
          </a:p>
        </p:txBody>
      </p:sp>
      <p:sp>
        <p:nvSpPr>
          <p:cNvPr id="3" name="Content Placeholder 2">
            <a:extLst>
              <a:ext uri="{FF2B5EF4-FFF2-40B4-BE49-F238E27FC236}">
                <a16:creationId xmlns:a16="http://schemas.microsoft.com/office/drawing/2014/main" id="{7C7D63BF-8482-4D28-A55D-0F4D1AC83980}"/>
              </a:ext>
            </a:extLst>
          </p:cNvPr>
          <p:cNvSpPr>
            <a:spLocks noGrp="1"/>
          </p:cNvSpPr>
          <p:nvPr>
            <p:ph idx="1"/>
          </p:nvPr>
        </p:nvSpPr>
        <p:spPr/>
        <p:txBody>
          <a:bodyPr/>
          <a:lstStyle/>
          <a:p>
            <a:r>
              <a:rPr lang="en-US" dirty="0"/>
              <a:t>Awareness Campaigns: Provide travelers with information on </a:t>
            </a:r>
            <a:r>
              <a:rPr lang="en-US" dirty="0" err="1"/>
              <a:t>Mpox</a:t>
            </a:r>
            <a:r>
              <a:rPr lang="en-US" dirty="0"/>
              <a:t> symptoms, prevention measures, and contacts for accessing further health services.</a:t>
            </a:r>
          </a:p>
          <a:p>
            <a:endParaRPr lang="en-LC" dirty="0"/>
          </a:p>
          <a:p>
            <a:r>
              <a:rPr lang="en-US" dirty="0"/>
              <a:t>Signage: Display clear signage throughout the point of entry regarding </a:t>
            </a:r>
            <a:r>
              <a:rPr lang="en-US" dirty="0" err="1"/>
              <a:t>Mpox</a:t>
            </a:r>
            <a:r>
              <a:rPr lang="en-US" dirty="0"/>
              <a:t> and health procedures.</a:t>
            </a:r>
            <a:endParaRPr lang="en-LC" dirty="0"/>
          </a:p>
          <a:p>
            <a:endParaRPr lang="en-LC" dirty="0"/>
          </a:p>
        </p:txBody>
      </p:sp>
    </p:spTree>
    <p:extLst>
      <p:ext uri="{BB962C8B-B14F-4D97-AF65-F5344CB8AC3E}">
        <p14:creationId xmlns:p14="http://schemas.microsoft.com/office/powerpoint/2010/main" val="2816257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F4F26-47DE-4272-B954-2AE782765D52}"/>
              </a:ext>
            </a:extLst>
          </p:cNvPr>
          <p:cNvSpPr>
            <a:spLocks noGrp="1"/>
          </p:cNvSpPr>
          <p:nvPr>
            <p:ph type="title"/>
          </p:nvPr>
        </p:nvSpPr>
        <p:spPr/>
        <p:txBody>
          <a:bodyPr/>
          <a:lstStyle/>
          <a:p>
            <a:pPr algn="ctr"/>
            <a:r>
              <a:rPr lang="en-US" b="1" dirty="0"/>
              <a:t>Training and Drills</a:t>
            </a:r>
            <a:r>
              <a:rPr lang="en-LC" dirty="0"/>
              <a:t/>
            </a:r>
            <a:br>
              <a:rPr lang="en-LC" dirty="0"/>
            </a:br>
            <a:endParaRPr lang="en-LC" dirty="0"/>
          </a:p>
        </p:txBody>
      </p:sp>
      <p:sp>
        <p:nvSpPr>
          <p:cNvPr id="3" name="Content Placeholder 2">
            <a:extLst>
              <a:ext uri="{FF2B5EF4-FFF2-40B4-BE49-F238E27FC236}">
                <a16:creationId xmlns:a16="http://schemas.microsoft.com/office/drawing/2014/main" id="{A5D50D66-6BBB-4366-820E-74C8F8F0D3A8}"/>
              </a:ext>
            </a:extLst>
          </p:cNvPr>
          <p:cNvSpPr>
            <a:spLocks noGrp="1"/>
          </p:cNvSpPr>
          <p:nvPr>
            <p:ph idx="1"/>
          </p:nvPr>
        </p:nvSpPr>
        <p:spPr/>
        <p:txBody>
          <a:bodyPr/>
          <a:lstStyle/>
          <a:p>
            <a:r>
              <a:rPr lang="en-US" dirty="0"/>
              <a:t>Conduct regular training sessions for port health staff on </a:t>
            </a:r>
            <a:r>
              <a:rPr lang="en-US" dirty="0" err="1"/>
              <a:t>Mpox</a:t>
            </a:r>
            <a:r>
              <a:rPr lang="en-US" dirty="0"/>
              <a:t> detection, response protocols, and PPE usage.</a:t>
            </a:r>
          </a:p>
          <a:p>
            <a:endParaRPr lang="en-LC" dirty="0"/>
          </a:p>
          <a:p>
            <a:r>
              <a:rPr lang="en-US" dirty="0"/>
              <a:t>Simulations: Implement periodic drills to test the effectiveness of the response plan among staff.</a:t>
            </a:r>
          </a:p>
          <a:p>
            <a:endParaRPr lang="en-LC" dirty="0"/>
          </a:p>
          <a:p>
            <a:r>
              <a:rPr lang="en-US" dirty="0"/>
              <a:t>Conduct training with airline and ship agents, Ports Police, Customs Officers, Immigration Officers and other SLASPA officials at the Ports.</a:t>
            </a:r>
            <a:endParaRPr lang="en-LC" dirty="0"/>
          </a:p>
          <a:p>
            <a:endParaRPr lang="en-LC" dirty="0"/>
          </a:p>
        </p:txBody>
      </p:sp>
    </p:spTree>
    <p:extLst>
      <p:ext uri="{BB962C8B-B14F-4D97-AF65-F5344CB8AC3E}">
        <p14:creationId xmlns:p14="http://schemas.microsoft.com/office/powerpoint/2010/main" val="37254245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65C41-580B-EB1B-9BAD-294A3A1929D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BF249C9-24F7-F80A-6D8D-1B7158BEAC23}"/>
              </a:ext>
            </a:extLst>
          </p:cNvPr>
          <p:cNvSpPr>
            <a:spLocks noGrp="1"/>
          </p:cNvSpPr>
          <p:nvPr>
            <p:ph idx="1"/>
          </p:nvPr>
        </p:nvSpPr>
        <p:spPr/>
        <p:txBody>
          <a:bodyPr/>
          <a:lstStyle/>
          <a:p>
            <a:r>
              <a:rPr lang="en-US" sz="1600" dirty="0"/>
              <a:t>https://journals.plos.org/plosntds/article?id=10.1371/journal.pntd.0010141</a:t>
            </a:r>
          </a:p>
          <a:p>
            <a:r>
              <a:rPr lang="en-US" sz="1600" dirty="0">
                <a:hlinkClick r:id="rId2">
                  <a:extLst>
                    <a:ext uri="{A12FA001-AC4F-418D-AE19-62706E023703}">
                      <ahyp:hlinkClr xmlns:ahyp="http://schemas.microsoft.com/office/drawing/2018/hyperlinkcolor" xmlns="" val="tx"/>
                    </a:ext>
                  </a:extLst>
                </a:hlinkClick>
              </a:rPr>
              <a:t>https://reader.elsevier.com/reader/sd/pii/S1473309922002286?token=3A77282A29631CDFEBDD737831F234F3DA3D0E2B3AF8136497BDCEDA7A0F3A2D0A10E9EEC76410B8E24967FC46127141&amp;originRegion=us-east-1&amp;originCreation=20220626165803</a:t>
            </a:r>
            <a:endParaRPr lang="en-US" sz="1600" dirty="0"/>
          </a:p>
          <a:p>
            <a:r>
              <a:rPr lang="en-US" sz="1600" dirty="0">
                <a:hlinkClick r:id="rId3">
                  <a:extLst>
                    <a:ext uri="{A12FA001-AC4F-418D-AE19-62706E023703}">
                      <ahyp:hlinkClr xmlns:ahyp="http://schemas.microsoft.com/office/drawing/2018/hyperlinkcolor" xmlns="" val="tx"/>
                    </a:ext>
                  </a:extLst>
                </a:hlinkClick>
              </a:rPr>
              <a:t>https://www.nejm.org/doi/full/10.1056/NEJMcpc2201244?query=recirc_mostViewed_railB_article</a:t>
            </a:r>
            <a:endParaRPr lang="en-US" sz="1600" dirty="0"/>
          </a:p>
          <a:p>
            <a:r>
              <a:rPr lang="en-US" sz="1600" dirty="0">
                <a:hlinkClick r:id="rId4">
                  <a:extLst>
                    <a:ext uri="{A12FA001-AC4F-418D-AE19-62706E023703}">
                      <ahyp:hlinkClr xmlns:ahyp="http://schemas.microsoft.com/office/drawing/2018/hyperlinkcolor" xmlns="" val="tx"/>
                    </a:ext>
                  </a:extLst>
                </a:hlinkClick>
              </a:rPr>
              <a:t>https://www.who.int/publications/i/item/WHO-MPX-Clinical-and-IPC-2022.1</a:t>
            </a:r>
            <a:endParaRPr lang="en-US" sz="1600" dirty="0"/>
          </a:p>
          <a:p>
            <a:r>
              <a:rPr lang="en-US" sz="1600" dirty="0">
                <a:hlinkClick r:id="rId5">
                  <a:extLst>
                    <a:ext uri="{A12FA001-AC4F-418D-AE19-62706E023703}">
                      <ahyp:hlinkClr xmlns:ahyp="http://schemas.microsoft.com/office/drawing/2018/hyperlinkcolor" xmlns="" val="tx"/>
                    </a:ext>
                  </a:extLst>
                </a:hlinkClick>
              </a:rPr>
              <a:t>https://www.who.int/publications/i/item/WHO-MPX-Surveillance-2024</a:t>
            </a:r>
            <a:r>
              <a:rPr lang="en-US" sz="1600" dirty="0"/>
              <a:t>.</a:t>
            </a:r>
          </a:p>
          <a:p>
            <a:endParaRPr lang="en-US" sz="1600" dirty="0"/>
          </a:p>
          <a:p>
            <a:endParaRPr lang="en-US" dirty="0"/>
          </a:p>
        </p:txBody>
      </p:sp>
    </p:spTree>
    <p:extLst>
      <p:ext uri="{BB962C8B-B14F-4D97-AF65-F5344CB8AC3E}">
        <p14:creationId xmlns:p14="http://schemas.microsoft.com/office/powerpoint/2010/main" val="4104010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0070C0"/>
            </a:solidFill>
          </a:ln>
        </p:spPr>
        <p:txBody>
          <a:bodyPr>
            <a:normAutofit/>
          </a:bodyPr>
          <a:lstStyle/>
          <a:p>
            <a:r>
              <a:rPr lang="en-US" sz="2400" dirty="0">
                <a:latin typeface="Century Gothic" panose="020B0502020202020204" pitchFamily="34" charset="0"/>
              </a:rPr>
              <a:t>The </a:t>
            </a:r>
            <a:r>
              <a:rPr lang="en-US" sz="2400" b="1" dirty="0">
                <a:latin typeface="Century Gothic" panose="020B0502020202020204" pitchFamily="34" charset="0"/>
              </a:rPr>
              <a:t>Democratic Republic of the Congo </a:t>
            </a:r>
            <a:r>
              <a:rPr lang="en-US" sz="2400" dirty="0">
                <a:latin typeface="Century Gothic" panose="020B0502020202020204" pitchFamily="34" charset="0"/>
              </a:rPr>
              <a:t>accounts for more than 90% of the cases reported in the African Region</a:t>
            </a:r>
          </a:p>
        </p:txBody>
      </p:sp>
      <p:sp>
        <p:nvSpPr>
          <p:cNvPr id="3" name="Content Placeholder 2"/>
          <p:cNvSpPr>
            <a:spLocks noGrp="1"/>
          </p:cNvSpPr>
          <p:nvPr>
            <p:ph idx="1"/>
          </p:nvPr>
        </p:nvSpPr>
        <p:spPr/>
        <p:txBody>
          <a:bodyPr>
            <a:normAutofit lnSpcReduction="10000"/>
          </a:bodyPr>
          <a:lstStyle/>
          <a:p>
            <a:r>
              <a:rPr lang="en-US" sz="2400" dirty="0">
                <a:latin typeface="Century Gothic" panose="020B0502020202020204" pitchFamily="34" charset="0"/>
              </a:rPr>
              <a:t>Between 1 January 2024 and 31 May 2024, the highest number of reported cases of mpox is in the African Region.</a:t>
            </a:r>
          </a:p>
          <a:p>
            <a:endParaRPr lang="en-US" sz="2400" dirty="0">
              <a:latin typeface="Century Gothic" panose="020B0502020202020204" pitchFamily="34" charset="0"/>
            </a:endParaRPr>
          </a:p>
          <a:p>
            <a:r>
              <a:rPr lang="en-US" sz="2400" dirty="0">
                <a:latin typeface="Century Gothic" panose="020B0502020202020204" pitchFamily="34" charset="0"/>
              </a:rPr>
              <a:t>Since the beginning of 2024, as of the last report on 26 July 2024, 14,479 cases </a:t>
            </a:r>
            <a:r>
              <a:rPr lang="en-US" sz="2400" dirty="0" err="1">
                <a:latin typeface="Century Gothic" panose="020B0502020202020204" pitchFamily="34" charset="0"/>
              </a:rPr>
              <a:t>cases</a:t>
            </a:r>
            <a:r>
              <a:rPr lang="en-US" sz="2400" dirty="0">
                <a:latin typeface="Century Gothic" panose="020B0502020202020204" pitchFamily="34" charset="0"/>
              </a:rPr>
              <a:t> of mpox  and 455 deaths (case fatality rate: 3.1%) reported by the DRC.</a:t>
            </a:r>
          </a:p>
          <a:p>
            <a:endParaRPr lang="en-US" sz="2400" dirty="0">
              <a:latin typeface="Century Gothic" panose="020B0502020202020204" pitchFamily="34" charset="0"/>
            </a:endParaRPr>
          </a:p>
          <a:p>
            <a:r>
              <a:rPr lang="en-US" sz="2400" dirty="0">
                <a:latin typeface="Century Gothic" panose="020B0502020202020204" pitchFamily="34" charset="0"/>
              </a:rPr>
              <a:t>Children under 15 years of age accounted for 66% of cases and 82% of deaths. </a:t>
            </a:r>
          </a:p>
          <a:p>
            <a:endParaRPr lang="en-US" sz="2400" dirty="0">
              <a:latin typeface="Century Gothic" panose="020B0502020202020204" pitchFamily="34" charset="0"/>
            </a:endParaRPr>
          </a:p>
          <a:p>
            <a:r>
              <a:rPr lang="en-US" sz="2400" dirty="0">
                <a:latin typeface="Century Gothic" panose="020B0502020202020204" pitchFamily="34" charset="0"/>
              </a:rPr>
              <a:t>73% of the confirmed cases were males.</a:t>
            </a:r>
          </a:p>
          <a:p>
            <a:endParaRPr lang="en-US" sz="2400"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8901870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46E4-5813-F0F3-68BE-BB5444FDC8B7}"/>
              </a:ext>
            </a:extLst>
          </p:cNvPr>
          <p:cNvSpPr>
            <a:spLocks noGrp="1"/>
          </p:cNvSpPr>
          <p:nvPr>
            <p:ph type="ctrTitle"/>
          </p:nvPr>
        </p:nvSpPr>
        <p:spPr>
          <a:xfrm>
            <a:off x="1316611" y="406400"/>
            <a:ext cx="9144000" cy="2387600"/>
          </a:xfrm>
        </p:spPr>
        <p:txBody>
          <a:bodyPr/>
          <a:lstStyle/>
          <a:p>
            <a:r>
              <a:rPr lang="en-US" dirty="0"/>
              <a:t>Questions </a:t>
            </a:r>
          </a:p>
        </p:txBody>
      </p:sp>
      <p:pic>
        <p:nvPicPr>
          <p:cNvPr id="4" name="Picture 3">
            <a:extLst>
              <a:ext uri="{FF2B5EF4-FFF2-40B4-BE49-F238E27FC236}">
                <a16:creationId xmlns:a16="http://schemas.microsoft.com/office/drawing/2014/main" id="{7A4AD717-4711-0808-22C5-126B16CC2767}"/>
              </a:ext>
            </a:extLst>
          </p:cNvPr>
          <p:cNvPicPr>
            <a:picLocks noChangeAspect="1"/>
          </p:cNvPicPr>
          <p:nvPr/>
        </p:nvPicPr>
        <p:blipFill>
          <a:blip r:embed="rId2"/>
          <a:stretch>
            <a:fillRect/>
          </a:stretch>
        </p:blipFill>
        <p:spPr>
          <a:xfrm>
            <a:off x="3384987" y="2950590"/>
            <a:ext cx="5422026" cy="3153627"/>
          </a:xfrm>
          <a:prstGeom prst="rect">
            <a:avLst/>
          </a:prstGeom>
        </p:spPr>
      </p:pic>
      <p:cxnSp>
        <p:nvCxnSpPr>
          <p:cNvPr id="3" name="Straight Connector 2">
            <a:extLst>
              <a:ext uri="{FF2B5EF4-FFF2-40B4-BE49-F238E27FC236}">
                <a16:creationId xmlns:a16="http://schemas.microsoft.com/office/drawing/2014/main" id="{DB57E436-48F1-1E52-E49D-EBE784D91AB9}"/>
              </a:ext>
            </a:extLst>
          </p:cNvPr>
          <p:cNvCxnSpPr/>
          <p:nvPr/>
        </p:nvCxnSpPr>
        <p:spPr>
          <a:xfrm>
            <a:off x="5180029" y="2516956"/>
            <a:ext cx="1828800" cy="1828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674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sz="2400" dirty="0">
                <a:latin typeface="Century Gothic" panose="020B0502020202020204" pitchFamily="34" charset="0"/>
              </a:rPr>
              <a:t>Rwanda, Uganda and Kenya have reported cases of the new variant.  Testing is underway in Burundi to determine whether reported cases are due to the new variant. </a:t>
            </a:r>
          </a:p>
          <a:p>
            <a:endParaRPr lang="en-US" sz="2400" dirty="0">
              <a:latin typeface="Century Gothic" panose="020B0502020202020204" pitchFamily="34" charset="0"/>
            </a:endParaRPr>
          </a:p>
          <a:p>
            <a:r>
              <a:rPr lang="en-US" sz="2400" dirty="0">
                <a:latin typeface="Century Gothic" panose="020B0502020202020204" pitchFamily="34" charset="0"/>
              </a:rPr>
              <a:t>The clade I variant contains mutations, indicating an adaptation of the virus due to intense circulation in humans. </a:t>
            </a:r>
          </a:p>
          <a:p>
            <a:endParaRPr lang="en-US" sz="2400" dirty="0">
              <a:latin typeface="Century Gothic" panose="020B0502020202020204" pitchFamily="34" charset="0"/>
            </a:endParaRPr>
          </a:p>
          <a:p>
            <a:r>
              <a:rPr lang="en-US" sz="2400" dirty="0">
                <a:latin typeface="Century Gothic" panose="020B0502020202020204" pitchFamily="34" charset="0"/>
              </a:rPr>
              <a:t>Person-to-person transmission has been continuous since its detection.</a:t>
            </a:r>
          </a:p>
          <a:p>
            <a:endParaRPr lang="en-US" sz="2400" dirty="0">
              <a:latin typeface="Century Gothic" panose="020B0502020202020204" pitchFamily="34" charset="0"/>
            </a:endParaRPr>
          </a:p>
          <a:p>
            <a:r>
              <a:rPr lang="en-US" sz="2400" dirty="0">
                <a:latin typeface="Century Gothic" panose="020B0502020202020204" pitchFamily="34" charset="0"/>
              </a:rPr>
              <a:t>This is the first time that sustained community transmission of the virus has been described in the country.</a:t>
            </a:r>
          </a:p>
        </p:txBody>
      </p:sp>
    </p:spTree>
    <p:extLst>
      <p:ext uri="{BB962C8B-B14F-4D97-AF65-F5344CB8AC3E}">
        <p14:creationId xmlns:p14="http://schemas.microsoft.com/office/powerpoint/2010/main" val="678308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0070C0"/>
            </a:solidFill>
          </a:ln>
        </p:spPr>
        <p:txBody>
          <a:bodyPr>
            <a:normAutofit/>
          </a:bodyPr>
          <a:lstStyle/>
          <a:p>
            <a:r>
              <a:rPr lang="en-US" sz="2000" b="1" dirty="0">
                <a:latin typeface="Century Gothic" panose="020B0502020202020204" pitchFamily="34" charset="0"/>
              </a:rPr>
              <a:t>In the European Region  as of 8 August 2024, 22 662 confirmed mpox cases have been reported by 29 countries in the EU/EEA.</a:t>
            </a:r>
            <a:endParaRPr lang="en-US" sz="2000"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r>
              <a:rPr lang="en-US" sz="1600" dirty="0">
                <a:latin typeface="Century Gothic" panose="020B0502020202020204" pitchFamily="34" charset="0"/>
              </a:rPr>
              <a:t>. Most cases (93%) were reported during an intense period of circulation in 2022</a:t>
            </a:r>
          </a:p>
          <a:p>
            <a:endParaRPr lang="en-US" sz="1600" dirty="0">
              <a:latin typeface="Century Gothic" panose="020B0502020202020204" pitchFamily="34" charset="0"/>
            </a:endParaRPr>
          </a:p>
          <a:p>
            <a:r>
              <a:rPr lang="en-US" sz="1600" dirty="0">
                <a:latin typeface="Century Gothic" panose="020B0502020202020204" pitchFamily="34" charset="0"/>
              </a:rPr>
              <a:t>In 2024, 685 cases have been reported by 20 EU/EEA countries. All cases reported as of 8 August 2024 were from clade II.</a:t>
            </a:r>
          </a:p>
          <a:p>
            <a:pPr marL="0" indent="0">
              <a:buNone/>
            </a:pPr>
            <a:endParaRPr lang="en-US" sz="2400" dirty="0">
              <a:latin typeface="Century Gothic" panose="020B0502020202020204" pitchFamily="34" charset="0"/>
            </a:endParaRPr>
          </a:p>
          <a:p>
            <a:r>
              <a:rPr lang="en-US" sz="1600" dirty="0">
                <a:latin typeface="Century Gothic" panose="020B0502020202020204" pitchFamily="34" charset="0"/>
              </a:rPr>
              <a:t>One mpox case clade </a:t>
            </a:r>
            <a:r>
              <a:rPr lang="en-US" sz="1600" dirty="0" err="1">
                <a:latin typeface="Century Gothic" panose="020B0502020202020204" pitchFamily="34" charset="0"/>
              </a:rPr>
              <a:t>Ib</a:t>
            </a:r>
            <a:r>
              <a:rPr lang="en-US" sz="1600" dirty="0">
                <a:latin typeface="Century Gothic" panose="020B0502020202020204" pitchFamily="34" charset="0"/>
              </a:rPr>
              <a:t>, of a European man with travel history to the Democratic Republic of the Congo, was confirmed in Thailand on 22 August 2024. </a:t>
            </a:r>
          </a:p>
          <a:p>
            <a:endParaRPr lang="en-US" sz="1600" dirty="0">
              <a:latin typeface="Century Gothic" panose="020B0502020202020204" pitchFamily="34" charset="0"/>
            </a:endParaRPr>
          </a:p>
          <a:p>
            <a:r>
              <a:rPr lang="en-US" sz="1600" dirty="0">
                <a:latin typeface="Century Gothic" panose="020B0502020202020204" pitchFamily="34" charset="0"/>
              </a:rPr>
              <a:t>Overall, two cases of MPXV clade </a:t>
            </a:r>
            <a:r>
              <a:rPr lang="en-US" sz="1600" dirty="0" err="1">
                <a:latin typeface="Century Gothic" panose="020B0502020202020204" pitchFamily="34" charset="0"/>
              </a:rPr>
              <a:t>Ib</a:t>
            </a:r>
            <a:r>
              <a:rPr lang="en-US" sz="1600" dirty="0">
                <a:latin typeface="Century Gothic" panose="020B0502020202020204" pitchFamily="34" charset="0"/>
              </a:rPr>
              <a:t> have been reported outside outbreak-affected areas in Africa, one by Sweden and one by Thailand. </a:t>
            </a:r>
          </a:p>
          <a:p>
            <a:endParaRPr lang="en-US" sz="1600" dirty="0">
              <a:latin typeface="Century Gothic" panose="020B0502020202020204" pitchFamily="34" charset="0"/>
            </a:endParaRPr>
          </a:p>
          <a:p>
            <a:r>
              <a:rPr lang="en-US" sz="1600" dirty="0">
                <a:latin typeface="Century Gothic" panose="020B0502020202020204" pitchFamily="34" charset="0"/>
              </a:rPr>
              <a:t> More imported mpox clade I cases are likely to be reported by EU/EEA and other countries.</a:t>
            </a:r>
          </a:p>
          <a:p>
            <a:endParaRPr lang="en-US" sz="1600" dirty="0"/>
          </a:p>
          <a:p>
            <a:endParaRPr lang="en-US" sz="2400" dirty="0"/>
          </a:p>
        </p:txBody>
      </p:sp>
    </p:spTree>
    <p:extLst>
      <p:ext uri="{BB962C8B-B14F-4D97-AF65-F5344CB8AC3E}">
        <p14:creationId xmlns:p14="http://schemas.microsoft.com/office/powerpoint/2010/main" val="106598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0070C0"/>
            </a:solidFill>
          </a:ln>
        </p:spPr>
        <p:txBody>
          <a:bodyPr>
            <a:normAutofit/>
          </a:bodyPr>
          <a:lstStyle/>
          <a:p>
            <a:r>
              <a:rPr lang="en-US" sz="2000" b="1" dirty="0">
                <a:latin typeface="Century Gothic" panose="020B0502020202020204" pitchFamily="34" charset="0"/>
              </a:rPr>
              <a:t>In the Region of the Americas</a:t>
            </a:r>
            <a:r>
              <a:rPr lang="en-US" sz="2000" dirty="0">
                <a:latin typeface="Century Gothic" panose="020B0502020202020204" pitchFamily="34" charset="0"/>
              </a:rPr>
              <a:t>, between 2022 and as of 17 August 2024, 63,270 confirmed cases of Mpox,  including 141 deaths, were reported in 32 countries.</a:t>
            </a:r>
          </a:p>
        </p:txBody>
      </p:sp>
      <p:sp>
        <p:nvSpPr>
          <p:cNvPr id="3" name="Content Placeholder 2"/>
          <p:cNvSpPr>
            <a:spLocks noGrp="1"/>
          </p:cNvSpPr>
          <p:nvPr>
            <p:ph idx="1"/>
          </p:nvPr>
        </p:nvSpPr>
        <p:spPr/>
        <p:txBody>
          <a:bodyPr>
            <a:normAutofit/>
          </a:bodyPr>
          <a:lstStyle/>
          <a:p>
            <a:endParaRPr lang="en-US" sz="2400" dirty="0"/>
          </a:p>
          <a:p>
            <a:r>
              <a:rPr lang="en-US" sz="2000" dirty="0">
                <a:latin typeface="Century Gothic" panose="020B0502020202020204" pitchFamily="34" charset="0"/>
              </a:rPr>
              <a:t>Most of the cases reported were identified through human immunodeficiency virus (HIV) care services, sexual health services, or primary and/or secondary health care facilities, involving mainly but not exclusively, men who have sex with men (MSM). </a:t>
            </a:r>
          </a:p>
          <a:p>
            <a:endParaRPr lang="en-US" sz="2000" dirty="0">
              <a:latin typeface="Century Gothic" panose="020B0502020202020204" pitchFamily="34" charset="0"/>
            </a:endParaRPr>
          </a:p>
          <a:p>
            <a:r>
              <a:rPr lang="en-US" sz="2000" dirty="0">
                <a:latin typeface="Century Gothic" panose="020B0502020202020204" pitchFamily="34" charset="0"/>
              </a:rPr>
              <a:t>Clade II was identified in all cases tested and remains the only one detected to date in the Region. </a:t>
            </a:r>
          </a:p>
          <a:p>
            <a:endParaRPr lang="en-US" sz="2400" dirty="0"/>
          </a:p>
        </p:txBody>
      </p:sp>
    </p:spTree>
    <p:extLst>
      <p:ext uri="{BB962C8B-B14F-4D97-AF65-F5344CB8AC3E}">
        <p14:creationId xmlns:p14="http://schemas.microsoft.com/office/powerpoint/2010/main" val="771401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494"/>
            <a:ext cx="10515600" cy="1586879"/>
          </a:xfrm>
          <a:ln w="28575">
            <a:solidFill>
              <a:srgbClr val="0070C0"/>
            </a:solidFill>
          </a:ln>
        </p:spPr>
        <p:txBody>
          <a:bodyPr>
            <a:noAutofit/>
          </a:bodyPr>
          <a:lstStyle/>
          <a:p>
            <a:r>
              <a:rPr lang="en-US" sz="1800" dirty="0">
                <a:latin typeface="Century Gothic" panose="020B0502020202020204" pitchFamily="34" charset="0"/>
              </a:rPr>
              <a:t>In the </a:t>
            </a:r>
            <a:r>
              <a:rPr lang="en-US" sz="1800" b="1" dirty="0">
                <a:latin typeface="Century Gothic" panose="020B0502020202020204" pitchFamily="34" charset="0"/>
              </a:rPr>
              <a:t>North American subregion</a:t>
            </a:r>
            <a:r>
              <a:rPr lang="en-US" sz="1800" dirty="0">
                <a:latin typeface="Century Gothic" panose="020B0502020202020204" pitchFamily="34" charset="0"/>
              </a:rPr>
              <a:t>, between 2022 and as of 17 August 2024, 39,149 cases of Mpox were reported, including 94 deaths. </a:t>
            </a:r>
            <a:br>
              <a:rPr lang="en-US" sz="1800" dirty="0">
                <a:latin typeface="Century Gothic" panose="020B0502020202020204" pitchFamily="34" charset="0"/>
              </a:rPr>
            </a:br>
            <a:r>
              <a:rPr lang="en-US" sz="1800" dirty="0">
                <a:latin typeface="Century Gothic" panose="020B0502020202020204" pitchFamily="34" charset="0"/>
              </a:rPr>
              <a:t/>
            </a:r>
            <a:br>
              <a:rPr lang="en-US" sz="1800" dirty="0">
                <a:latin typeface="Century Gothic" panose="020B0502020202020204" pitchFamily="34" charset="0"/>
              </a:rPr>
            </a:br>
            <a:r>
              <a:rPr lang="en-US" sz="1800" dirty="0">
                <a:latin typeface="Century Gothic" panose="020B0502020202020204" pitchFamily="34" charset="0"/>
              </a:rPr>
              <a:t>The highest proportion of cases was recorded in the United States of America with 85% of cases</a:t>
            </a:r>
            <a:br>
              <a:rPr lang="en-US" sz="1800" dirty="0">
                <a:latin typeface="Century Gothic" panose="020B0502020202020204" pitchFamily="34" charset="0"/>
              </a:rPr>
            </a:br>
            <a:endParaRPr lang="en-US" sz="1800" dirty="0">
              <a:latin typeface="Century Gothic" panose="020B0502020202020204" pitchFamily="34" charset="0"/>
            </a:endParaRPr>
          </a:p>
        </p:txBody>
      </p:sp>
      <p:pic>
        <p:nvPicPr>
          <p:cNvPr id="5" name="Content Placeholder 4">
            <a:extLst>
              <a:ext uri="{FF2B5EF4-FFF2-40B4-BE49-F238E27FC236}">
                <a16:creationId xmlns:a16="http://schemas.microsoft.com/office/drawing/2014/main" id="{44C16E89-CA45-8F19-2DA4-32DC0D035831}"/>
              </a:ext>
            </a:extLst>
          </p:cNvPr>
          <p:cNvPicPr>
            <a:picLocks noGrp="1" noChangeAspect="1"/>
          </p:cNvPicPr>
          <p:nvPr>
            <p:ph idx="1"/>
          </p:nvPr>
        </p:nvPicPr>
        <p:blipFill>
          <a:blip r:embed="rId2"/>
          <a:stretch>
            <a:fillRect/>
          </a:stretch>
        </p:blipFill>
        <p:spPr>
          <a:xfrm>
            <a:off x="2050071" y="1996739"/>
            <a:ext cx="7291891" cy="4861261"/>
          </a:xfrm>
        </p:spPr>
      </p:pic>
    </p:spTree>
    <p:extLst>
      <p:ext uri="{BB962C8B-B14F-4D97-AF65-F5344CB8AC3E}">
        <p14:creationId xmlns:p14="http://schemas.microsoft.com/office/powerpoint/2010/main" val="4091606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5279</TotalTime>
  <Words>2807</Words>
  <Application>Microsoft Office PowerPoint</Application>
  <PresentationFormat>Widescreen</PresentationFormat>
  <Paragraphs>383</Paragraphs>
  <Slides>50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Abadi</vt:lpstr>
      <vt:lpstr>Arial</vt:lpstr>
      <vt:lpstr>Calibri</vt:lpstr>
      <vt:lpstr>Calibri Light</vt:lpstr>
      <vt:lpstr>Century Gothic</vt:lpstr>
      <vt:lpstr>Roboto</vt:lpstr>
      <vt:lpstr>Symbol</vt:lpstr>
      <vt:lpstr>Times New Roman</vt:lpstr>
      <vt:lpstr>Wingdings</vt:lpstr>
      <vt:lpstr>Office Theme</vt:lpstr>
      <vt:lpstr>Mpox Sensitization for the Tourism Sector and Ports of Entry  </vt:lpstr>
      <vt:lpstr>Outline </vt:lpstr>
      <vt:lpstr> Situation Update </vt:lpstr>
      <vt:lpstr>On 14th of August 2024, the World Health Organization (WHO), declares the outbreak of mpox a Public Health Emergency of International Concern (PHEIC)</vt:lpstr>
      <vt:lpstr>The Democratic Republic of the Congo accounts for more than 90% of the cases reported in the African Region</vt:lpstr>
      <vt:lpstr>PowerPoint Presentation</vt:lpstr>
      <vt:lpstr>In the European Region  as of 8 August 2024, 22 662 confirmed mpox cases have been reported by 29 countries in the EU/EEA.</vt:lpstr>
      <vt:lpstr>In the Region of the Americas, between 2022 and as of 17 August 2024, 63,270 confirmed cases of Mpox,  including 141 deaths, were reported in 32 countries.</vt:lpstr>
      <vt:lpstr>In the North American subregion, between 2022 and as of 17 August 2024, 39,149 cases of Mpox were reported, including 94 deaths.   The highest proportion of cases was recorded in the United States of America with 85% of cases </vt:lpstr>
      <vt:lpstr>In the Central American subregion, between 2022 and as of 17 August 2024, 1,024 cases of Mpox were reported, including three deaths.   The highest proportion of cases was recorded in Guatemala, with 40% of the cases.   Costa Rica, Guatemala, and Panama have reported cases in 2024 (Figure 3) </vt:lpstr>
      <vt:lpstr>In the South American subregion between 2022 and as of 17 August 2024, 22,990 cases of Mpox were reported, including 44 deaths.   Brazil reported  49% of the cases  Seven countries reported cases in 2024: Argentina, Bolivia, Brazil, Chile, Colombia, and Peru (Figure 4) </vt:lpstr>
      <vt:lpstr>In the Caribbean and Atlantic Ocean Islands subregion, between 2022 and as of 17 August 2024, 107 cases of Mpox  reported from 13 countries including 1 death  The Dominican Republic reported 49% of cases  No reported cases during 2024   </vt:lpstr>
      <vt:lpstr>The current  risk to the Caribbean population from  mpox clade 1b is low to moderate.  </vt:lpstr>
      <vt:lpstr>The current  risk to the Caribbean population from  mpox clade 1b is low to moderate.  </vt:lpstr>
      <vt:lpstr>Clinical presentation of Mpox  </vt:lpstr>
      <vt:lpstr>Incubation and Infectious Period</vt:lpstr>
      <vt:lpstr>Transmission</vt:lpstr>
      <vt:lpstr>Transmission</vt:lpstr>
      <vt:lpstr>Signs &amp; Symptoms</vt:lpstr>
      <vt:lpstr>Prodromal period</vt:lpstr>
      <vt:lpstr>Skin eruption phase: signs and symptoms</vt:lpstr>
      <vt:lpstr>Rash evolves sequentially through stages</vt:lpstr>
      <vt:lpstr>PowerPoint Presentation</vt:lpstr>
      <vt:lpstr>Prognosis</vt:lpstr>
      <vt:lpstr>Higher risk for Severe disease</vt:lpstr>
      <vt:lpstr>Vaccination - two mpox vaccines have been approved by the WHO-listed national regulatory authorities </vt:lpstr>
      <vt:lpstr> </vt:lpstr>
      <vt:lpstr>Case Detection- Case Definitions - ensures early case identification  Suspected Case</vt:lpstr>
      <vt:lpstr>Management of a suspected case  </vt:lpstr>
      <vt:lpstr>Reporting – completion of a case reporting form for every suspected case of Mpox for submission to the Epidemiology Unit of the MOHWEA</vt:lpstr>
      <vt:lpstr>PowerPoint Presentation</vt:lpstr>
      <vt:lpstr>Management of a confirmed case  </vt:lpstr>
      <vt:lpstr>Management of the Contacts </vt:lpstr>
      <vt:lpstr> </vt:lpstr>
      <vt:lpstr>Recommendations for the Accommodation Sector  </vt:lpstr>
      <vt:lpstr>Recommendations for the Accommodation Sector  </vt:lpstr>
      <vt:lpstr>Recommendations for the Accommodation Sector  </vt:lpstr>
      <vt:lpstr>Recommendations for the Accommodation Sector  </vt:lpstr>
      <vt:lpstr>Protocol for Management and Surveillance of Mpox at Ports of Entry </vt:lpstr>
      <vt:lpstr> Surveillance Measures </vt:lpstr>
      <vt:lpstr>Surveillance Measures- con’t</vt:lpstr>
      <vt:lpstr> Case Management </vt:lpstr>
      <vt:lpstr>Diagnostic and Referral Procedures </vt:lpstr>
      <vt:lpstr> Coordination </vt:lpstr>
      <vt:lpstr>Infection Control </vt:lpstr>
      <vt:lpstr>Communication and Reporting </vt:lpstr>
      <vt:lpstr>Communication and Reporting- con’t</vt:lpstr>
      <vt:lpstr>Training and Drills </vt:lpstr>
      <vt:lpstr>References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 Jo</dc:creator>
  <cp:lastModifiedBy>SHARON BELMAR-GEORGE</cp:lastModifiedBy>
  <cp:revision>217</cp:revision>
  <dcterms:created xsi:type="dcterms:W3CDTF">2022-06-21T09:17:58Z</dcterms:created>
  <dcterms:modified xsi:type="dcterms:W3CDTF">2024-08-26T19:23:22Z</dcterms:modified>
</cp:coreProperties>
</file>