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65"/>
  </p:notesMasterIdLst>
  <p:sldIdLst>
    <p:sldId id="256" r:id="rId2"/>
    <p:sldId id="258" r:id="rId3"/>
    <p:sldId id="259" r:id="rId4"/>
    <p:sldId id="260" r:id="rId5"/>
    <p:sldId id="261" r:id="rId6"/>
    <p:sldId id="262" r:id="rId7"/>
    <p:sldId id="321"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81"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22" r:id="rId53"/>
    <p:sldId id="310" r:id="rId54"/>
    <p:sldId id="311" r:id="rId55"/>
    <p:sldId id="312" r:id="rId56"/>
    <p:sldId id="313" r:id="rId57"/>
    <p:sldId id="314" r:id="rId58"/>
    <p:sldId id="315" r:id="rId59"/>
    <p:sldId id="316" r:id="rId60"/>
    <p:sldId id="317" r:id="rId61"/>
    <p:sldId id="318" r:id="rId62"/>
    <p:sldId id="319" r:id="rId63"/>
    <p:sldId id="320" r:id="rId64"/>
  </p:sldIdLst>
  <p:sldSz cx="12192000" cy="6858000"/>
  <p:notesSz cx="6858000" cy="9144000"/>
  <p:embeddedFontLst>
    <p:embeddedFont>
      <p:font typeface="Arimo" panose="020B0604020202020204" charset="0"/>
      <p:regular r:id="rId66"/>
      <p:bold r:id="rId67"/>
      <p:italic r:id="rId68"/>
      <p:boldItalic r:id="rId69"/>
    </p:embeddedFont>
    <p:embeddedFont>
      <p:font typeface="Oswald" panose="00000500000000000000" pitchFamily="2" charset="0"/>
      <p:regular r:id="rId70"/>
      <p:bold r:id="rId71"/>
    </p:embeddedFont>
    <p:embeddedFont>
      <p:font typeface="Oswald Light" panose="00000400000000000000" pitchFamily="2" charset="0"/>
      <p:regular r:id="rId72"/>
      <p:bold r:id="rId73"/>
    </p:embeddedFont>
    <p:embeddedFont>
      <p:font typeface="Oswald Medium" panose="00000600000000000000" pitchFamily="2" charset="0"/>
      <p:regular r:id="rId74"/>
      <p:bold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9E794E-3B95-4808-AC39-F74E737EA530}" v="6" dt="2024-08-16T13:54:30.767"/>
  </p1510:revLst>
</p1510:revInfo>
</file>

<file path=ppt/tableStyles.xml><?xml version="1.0" encoding="utf-8"?>
<a:tblStyleLst xmlns:a="http://schemas.openxmlformats.org/drawingml/2006/main" def="{D163A8BF-BED0-49D5-8CB2-8C0A0B2E63D6}">
  <a:tblStyle styleId="{D163A8BF-BED0-49D5-8CB2-8C0A0B2E63D6}"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4" d="100"/>
          <a:sy n="74" d="100"/>
        </p:scale>
        <p:origin x="101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3.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1.fntdata"/><Relationship Id="rId74" Type="http://schemas.openxmlformats.org/officeDocument/2006/relationships/font" Target="fonts/font9.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4.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7.fntdata"/><Relationship Id="rId80"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75"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9" name="Google Shape;13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 name="Google Shape;23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 name="Google Shape;238;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5" name="Google Shape;24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Advertising: </a:t>
            </a:r>
            <a:r>
              <a:rPr lang="en-US" sz="1300">
                <a:solidFill>
                  <a:schemeClr val="dk1"/>
                </a:solidFill>
                <a:latin typeface="Arimo"/>
                <a:ea typeface="Arimo"/>
                <a:cs typeface="Arimo"/>
                <a:sym typeface="Arimo"/>
              </a:rPr>
              <a:t>Target:</a:t>
            </a:r>
            <a:endParaRPr sz="1300">
              <a:solidFill>
                <a:schemeClr val="dk1"/>
              </a:solidFill>
              <a:latin typeface="Arimo"/>
              <a:ea typeface="Arimo"/>
              <a:cs typeface="Arimo"/>
              <a:sym typeface="Arimo"/>
            </a:endParaRPr>
          </a:p>
          <a:p>
            <a:pPr marL="1657439" lvl="3" indent="-285836" algn="just" rtl="0">
              <a:lnSpc>
                <a:spcPct val="110000"/>
              </a:lnSpc>
              <a:spcBef>
                <a:spcPts val="0"/>
              </a:spcBef>
              <a:spcAft>
                <a:spcPts val="0"/>
              </a:spcAft>
              <a:buClr>
                <a:schemeClr val="dk1"/>
              </a:buClr>
              <a:buSzPts val="1800"/>
              <a:buFont typeface="Arimo"/>
              <a:buChar char="•"/>
            </a:pPr>
            <a:r>
              <a:rPr lang="en-US" sz="1300">
                <a:solidFill>
                  <a:schemeClr val="dk1"/>
                </a:solidFill>
                <a:latin typeface="Arimo"/>
                <a:ea typeface="Arimo"/>
                <a:cs typeface="Arimo"/>
                <a:sym typeface="Arimo"/>
              </a:rPr>
              <a:t>Increased and improved engagement with social media  </a:t>
            </a:r>
            <a:endParaRPr sz="1300">
              <a:solidFill>
                <a:schemeClr val="dk1"/>
              </a:solidFill>
              <a:latin typeface="Arimo"/>
              <a:ea typeface="Arimo"/>
              <a:cs typeface="Arimo"/>
              <a:sym typeface="Arimo"/>
            </a:endParaRPr>
          </a:p>
          <a:p>
            <a:pPr marL="1657439" lvl="3" indent="-285836" algn="just" rtl="0">
              <a:lnSpc>
                <a:spcPct val="110000"/>
              </a:lnSpc>
              <a:spcBef>
                <a:spcPts val="0"/>
              </a:spcBef>
              <a:spcAft>
                <a:spcPts val="0"/>
              </a:spcAft>
              <a:buClr>
                <a:schemeClr val="dk1"/>
              </a:buClr>
              <a:buSzPts val="1800"/>
              <a:buFont typeface="Arimo"/>
              <a:buChar char="•"/>
            </a:pPr>
            <a:r>
              <a:rPr lang="en-US" sz="1300">
                <a:solidFill>
                  <a:schemeClr val="dk1"/>
                </a:solidFill>
                <a:latin typeface="Arimo"/>
                <a:ea typeface="Arimo"/>
                <a:cs typeface="Arimo"/>
                <a:sym typeface="Arimo"/>
              </a:rPr>
              <a:t>Placement of attractive ads and banners in relevant digital and print publications. </a:t>
            </a:r>
            <a:endParaRPr sz="1300">
              <a:solidFill>
                <a:schemeClr val="dk1"/>
              </a:solidFill>
              <a:latin typeface="Arimo"/>
              <a:ea typeface="Arimo"/>
              <a:cs typeface="Arimo"/>
              <a:sym typeface="Arimo"/>
            </a:endParaRPr>
          </a:p>
          <a:p>
            <a:pPr marL="1657439" lvl="3" indent="-285836" algn="just" rtl="0">
              <a:lnSpc>
                <a:spcPct val="110000"/>
              </a:lnSpc>
              <a:spcBef>
                <a:spcPts val="0"/>
              </a:spcBef>
              <a:spcAft>
                <a:spcPts val="0"/>
              </a:spcAft>
              <a:buClr>
                <a:schemeClr val="dk1"/>
              </a:buClr>
              <a:buSzPts val="1800"/>
              <a:buFont typeface="Arimo"/>
              <a:buChar char="•"/>
            </a:pPr>
            <a:r>
              <a:rPr lang="en-US" sz="1300">
                <a:solidFill>
                  <a:schemeClr val="dk1"/>
                </a:solidFill>
                <a:latin typeface="Arimo"/>
                <a:ea typeface="Arimo"/>
                <a:cs typeface="Arimo"/>
                <a:sym typeface="Arimo"/>
              </a:rPr>
              <a:t>Rollout of niche marketing campaigns (Romance, Wellness, Maritime, Family, Luxury, Adventure, Culture/Cuisine.  Delivered on time and within budget.</a:t>
            </a:r>
            <a:endParaRPr sz="1300">
              <a:solidFill>
                <a:schemeClr val="dk1"/>
              </a:solidFill>
              <a:latin typeface="Arimo"/>
              <a:ea typeface="Arimo"/>
              <a:cs typeface="Arimo"/>
              <a:sym typeface="Arimo"/>
            </a:endParaRPr>
          </a:p>
          <a:p>
            <a:pPr marL="1657439" lvl="3" indent="-285836" algn="just" rtl="0">
              <a:lnSpc>
                <a:spcPct val="110000"/>
              </a:lnSpc>
              <a:spcBef>
                <a:spcPts val="0"/>
              </a:spcBef>
              <a:spcAft>
                <a:spcPts val="0"/>
              </a:spcAft>
              <a:buClr>
                <a:schemeClr val="dk1"/>
              </a:buClr>
              <a:buSzPts val="1800"/>
              <a:buFont typeface="Arimo"/>
              <a:buChar char="•"/>
            </a:pPr>
            <a:r>
              <a:rPr lang="en-US" sz="1300">
                <a:solidFill>
                  <a:schemeClr val="dk1"/>
                </a:solidFill>
                <a:latin typeface="Arimo"/>
                <a:ea typeface="Arimo"/>
                <a:cs typeface="Arimo"/>
                <a:sym typeface="Arimo"/>
              </a:rPr>
              <a:t>Rollout of evergreen and event marketing campaigns. </a:t>
            </a:r>
            <a:endParaRPr sz="1300">
              <a:solidFill>
                <a:schemeClr val="dk1"/>
              </a:solidFill>
              <a:latin typeface="Arimo"/>
              <a:ea typeface="Arimo"/>
              <a:cs typeface="Arimo"/>
              <a:sym typeface="Arimo"/>
            </a:endParaRPr>
          </a:p>
          <a:p>
            <a:pPr marL="1657439" lvl="3" indent="-285836" algn="just" rtl="0">
              <a:lnSpc>
                <a:spcPct val="110000"/>
              </a:lnSpc>
              <a:spcBef>
                <a:spcPts val="0"/>
              </a:spcBef>
              <a:spcAft>
                <a:spcPts val="0"/>
              </a:spcAft>
              <a:buClr>
                <a:schemeClr val="dk1"/>
              </a:buClr>
              <a:buSzPts val="1800"/>
              <a:buFont typeface="Arimo"/>
              <a:buChar char="•"/>
            </a:pPr>
            <a:r>
              <a:rPr lang="en-US" sz="1300">
                <a:solidFill>
                  <a:schemeClr val="dk1"/>
                </a:solidFill>
                <a:latin typeface="Arimo"/>
                <a:ea typeface="Arimo"/>
                <a:cs typeface="Arimo"/>
                <a:sym typeface="Arimo"/>
              </a:rPr>
              <a:t>Growth in the SLTA database for improved targeted distribution of campaigns.</a:t>
            </a:r>
            <a:endParaRPr sz="1300">
              <a:solidFill>
                <a:schemeClr val="dk1"/>
              </a:solidFill>
              <a:latin typeface="Arimo"/>
              <a:ea typeface="Arimo"/>
              <a:cs typeface="Arimo"/>
              <a:sym typeface="Arimo"/>
            </a:endParaRPr>
          </a:p>
          <a:p>
            <a:pPr marL="1657439" lvl="3" indent="-285836" algn="just" rtl="0">
              <a:lnSpc>
                <a:spcPct val="110000"/>
              </a:lnSpc>
              <a:spcBef>
                <a:spcPts val="0"/>
              </a:spcBef>
              <a:spcAft>
                <a:spcPts val="0"/>
              </a:spcAft>
              <a:buClr>
                <a:schemeClr val="dk1"/>
              </a:buClr>
              <a:buSzPts val="1800"/>
              <a:buFont typeface="Arimo"/>
              <a:buChar char="•"/>
            </a:pPr>
            <a:r>
              <a:rPr lang="en-US" sz="1300">
                <a:solidFill>
                  <a:schemeClr val="dk1"/>
                </a:solidFill>
                <a:latin typeface="Arimo"/>
                <a:ea typeface="Arimo"/>
                <a:cs typeface="Arimo"/>
                <a:sym typeface="Arimo"/>
              </a:rPr>
              <a:t>Improved metrics for stlucia.org and saintluciajazzandarts.com (more visitors, longer stays)</a:t>
            </a:r>
            <a:endParaRPr sz="1300">
              <a:solidFill>
                <a:schemeClr val="dk1"/>
              </a:solidFill>
              <a:latin typeface="Arimo"/>
              <a:ea typeface="Arimo"/>
              <a:cs typeface="Arimo"/>
              <a:sym typeface="Arimo"/>
            </a:endParaRPr>
          </a:p>
          <a:p>
            <a:pPr marL="0" lvl="0" indent="0" algn="l" rtl="0">
              <a:lnSpc>
                <a:spcPct val="100000"/>
              </a:lnSpc>
              <a:spcBef>
                <a:spcPts val="0"/>
              </a:spcBef>
              <a:spcAft>
                <a:spcPts val="0"/>
              </a:spcAft>
              <a:buSzPts val="1100"/>
              <a:buNone/>
            </a:pPr>
            <a:r>
              <a:rPr lang="en-US"/>
              <a:t>Social Media Marketing: </a:t>
            </a:r>
            <a:br>
              <a:rPr lang="en-US"/>
            </a:br>
            <a:r>
              <a:rPr lang="en-US" sz="1300" b="1">
                <a:solidFill>
                  <a:schemeClr val="dk1"/>
                </a:solidFill>
              </a:rPr>
              <a:t>Activities:</a:t>
            </a:r>
            <a:endParaRPr sz="1300">
              <a:solidFill>
                <a:schemeClr val="dk1"/>
              </a:solidFill>
            </a:endParaRPr>
          </a:p>
          <a:p>
            <a:pPr marL="1314358" lvl="2" indent="-285838" algn="just" rtl="0">
              <a:lnSpc>
                <a:spcPct val="100000"/>
              </a:lnSpc>
              <a:spcBef>
                <a:spcPts val="601"/>
              </a:spcBef>
              <a:spcAft>
                <a:spcPts val="0"/>
              </a:spcAft>
              <a:buClr>
                <a:schemeClr val="dk1"/>
              </a:buClr>
              <a:buSzPts val="1800"/>
              <a:buChar char="•"/>
            </a:pPr>
            <a:r>
              <a:rPr lang="en-US" sz="1300">
                <a:solidFill>
                  <a:schemeClr val="dk1"/>
                </a:solidFill>
              </a:rPr>
              <a:t>Monthly curated social media calendar on all platforms, including regularly scheduled calendar reviews and plan of action meetings.</a:t>
            </a:r>
            <a:endParaRPr sz="1300">
              <a:solidFill>
                <a:schemeClr val="dk1"/>
              </a:solidFill>
            </a:endParaRPr>
          </a:p>
          <a:p>
            <a:pPr marL="1314358" lvl="2" indent="-285838" algn="just" rtl="0">
              <a:lnSpc>
                <a:spcPct val="100000"/>
              </a:lnSpc>
              <a:spcBef>
                <a:spcPts val="0"/>
              </a:spcBef>
              <a:spcAft>
                <a:spcPts val="0"/>
              </a:spcAft>
              <a:buClr>
                <a:schemeClr val="dk1"/>
              </a:buClr>
              <a:buSzPts val="1800"/>
              <a:buChar char="•"/>
            </a:pPr>
            <a:r>
              <a:rPr lang="en-US" sz="1300">
                <a:solidFill>
                  <a:schemeClr val="dk1"/>
                </a:solidFill>
              </a:rPr>
              <a:t> </a:t>
            </a:r>
            <a:endParaRPr sz="1300">
              <a:solidFill>
                <a:schemeClr val="dk1"/>
              </a:solidFill>
            </a:endParaRPr>
          </a:p>
          <a:p>
            <a:pPr marL="1314358" lvl="2" indent="-285838" algn="just" rtl="0">
              <a:lnSpc>
                <a:spcPct val="100000"/>
              </a:lnSpc>
              <a:spcBef>
                <a:spcPts val="0"/>
              </a:spcBef>
              <a:spcAft>
                <a:spcPts val="0"/>
              </a:spcAft>
              <a:buClr>
                <a:schemeClr val="dk1"/>
              </a:buClr>
              <a:buSzPts val="1800"/>
              <a:buChar char="•"/>
            </a:pPr>
            <a:r>
              <a:rPr lang="en-US" sz="1300">
                <a:solidFill>
                  <a:schemeClr val="dk1"/>
                </a:solidFill>
              </a:rPr>
              <a:t>Marketing Campaigns including paid advertising on social media: competitions, giveaways, niche focus and generic/evergreen (not niche specific, general Saint Lucia) marketing campaigns to improve the profile of Brand Saint Lucia, to drive traffic to stlucia.org, and ultimately to improve salability of the product.</a:t>
            </a:r>
            <a:endParaRPr sz="1300">
              <a:solidFill>
                <a:schemeClr val="dk1"/>
              </a:solidFill>
            </a:endParaRPr>
          </a:p>
          <a:p>
            <a:pPr marL="1314358" lvl="2" indent="-285838" algn="just" rtl="0">
              <a:lnSpc>
                <a:spcPct val="90000"/>
              </a:lnSpc>
              <a:spcBef>
                <a:spcPts val="0"/>
              </a:spcBef>
              <a:spcAft>
                <a:spcPts val="0"/>
              </a:spcAft>
              <a:buClr>
                <a:schemeClr val="dk1"/>
              </a:buClr>
              <a:buSzPts val="1800"/>
              <a:buChar char="•"/>
            </a:pPr>
            <a:r>
              <a:rPr lang="en-US" sz="1300">
                <a:solidFill>
                  <a:schemeClr val="dk1"/>
                </a:solidFill>
              </a:rPr>
              <a:t> </a:t>
            </a:r>
            <a:endParaRPr sz="1300">
              <a:solidFill>
                <a:schemeClr val="dk1"/>
              </a:solidFill>
            </a:endParaRPr>
          </a:p>
          <a:p>
            <a:pPr marL="1314358" lvl="2" indent="-285838" algn="just" rtl="0">
              <a:lnSpc>
                <a:spcPct val="90000"/>
              </a:lnSpc>
              <a:spcBef>
                <a:spcPts val="601"/>
              </a:spcBef>
              <a:spcAft>
                <a:spcPts val="0"/>
              </a:spcAft>
              <a:buClr>
                <a:schemeClr val="dk1"/>
              </a:buClr>
              <a:buSzPts val="1800"/>
              <a:buChar char="•"/>
            </a:pPr>
            <a:r>
              <a:rPr lang="en-US" sz="1300">
                <a:solidFill>
                  <a:schemeClr val="dk1"/>
                </a:solidFill>
              </a:rPr>
              <a:t>Stage regular influencer visits to meet social media and other marketing objectives.</a:t>
            </a:r>
            <a:endParaRPr sz="1300">
              <a:solidFill>
                <a:schemeClr val="dk1"/>
              </a:solidFill>
            </a:endParaRPr>
          </a:p>
          <a:p>
            <a:pPr marL="0" lvl="0" indent="0" algn="l" rtl="0">
              <a:lnSpc>
                <a:spcPct val="100000"/>
              </a:lnSpc>
              <a:spcBef>
                <a:spcPts val="0"/>
              </a:spcBef>
              <a:spcAft>
                <a:spcPts val="0"/>
              </a:spcAft>
              <a:buSzPts val="1100"/>
              <a:buNone/>
            </a:pPr>
            <a:endParaRPr/>
          </a:p>
        </p:txBody>
      </p:sp>
      <p:sp>
        <p:nvSpPr>
          <p:cNvPr id="251" name="Google Shape;25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9" name="Google Shape;25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5" name="Google Shape;26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0" name="Google Shape;270;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6" name="Google Shape;27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1" name="Google Shape;28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0" name="Google Shape;16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6" name="Google Shape;28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1" name="Google Shape;30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9" name="Google Shape;309;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1" name="Google Shape;33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58750"/>
              </a:lnSpc>
              <a:spcBef>
                <a:spcPts val="0"/>
              </a:spcBef>
              <a:spcAft>
                <a:spcPts val="0"/>
              </a:spcAft>
              <a:buClr>
                <a:schemeClr val="dk1"/>
              </a:buClr>
              <a:buSzPts val="2000"/>
              <a:buFont typeface="Arial"/>
              <a:buNone/>
            </a:pPr>
            <a:r>
              <a:rPr lang="en-US" sz="2000" b="1">
                <a:solidFill>
                  <a:srgbClr val="1D4965"/>
                </a:solidFill>
              </a:rPr>
              <a:t>Recommended Publications</a:t>
            </a:r>
            <a:endParaRPr sz="2000">
              <a:solidFill>
                <a:schemeClr val="dk1"/>
              </a:solidFill>
            </a:endParaRPr>
          </a:p>
          <a:p>
            <a:pPr marL="0" lvl="0" indent="0" algn="l" rtl="0">
              <a:lnSpc>
                <a:spcPct val="37300"/>
              </a:lnSpc>
              <a:spcBef>
                <a:spcPts val="0"/>
              </a:spcBef>
              <a:spcAft>
                <a:spcPts val="0"/>
              </a:spcAft>
              <a:buClr>
                <a:schemeClr val="dk1"/>
              </a:buClr>
              <a:buSzPts val="2000"/>
              <a:buFont typeface="Arial"/>
              <a:buNone/>
            </a:pPr>
            <a:endParaRPr sz="2000">
              <a:solidFill>
                <a:schemeClr val="dk1"/>
              </a:solidFill>
            </a:endParaRPr>
          </a:p>
          <a:p>
            <a:pPr marL="0" lvl="0" indent="0" algn="l" rtl="0">
              <a:lnSpc>
                <a:spcPct val="150222"/>
              </a:lnSpc>
              <a:spcBef>
                <a:spcPts val="0"/>
              </a:spcBef>
              <a:spcAft>
                <a:spcPts val="0"/>
              </a:spcAft>
              <a:buClr>
                <a:schemeClr val="dk1"/>
              </a:buClr>
              <a:buSzPts val="1800"/>
              <a:buFont typeface="Arial"/>
              <a:buNone/>
            </a:pPr>
            <a:r>
              <a:rPr lang="en-US" sz="1800">
                <a:solidFill>
                  <a:srgbClr val="403C3C"/>
                </a:solidFill>
              </a:rPr>
              <a:t>Luxury Travelers: </a:t>
            </a:r>
            <a:r>
              <a:rPr lang="en-US" sz="1800">
                <a:solidFill>
                  <a:schemeClr val="dk1"/>
                </a:solidFill>
              </a:rPr>
              <a:t>Travel+Leisure Co-op and Co﻿ndé Nast Traveler</a:t>
            </a:r>
            <a:endParaRPr sz="1800">
              <a:solidFill>
                <a:schemeClr val="dk1"/>
              </a:solidFill>
            </a:endParaRPr>
          </a:p>
          <a:p>
            <a:pPr marL="0" lvl="0" indent="0" algn="l" rtl="0">
              <a:lnSpc>
                <a:spcPct val="36388"/>
              </a:lnSpc>
              <a:spcBef>
                <a:spcPts val="0"/>
              </a:spcBef>
              <a:spcAft>
                <a:spcPts val="0"/>
              </a:spcAft>
              <a:buClr>
                <a:schemeClr val="dk1"/>
              </a:buClr>
              <a:buSzPts val="1800"/>
              <a:buFont typeface="Arial"/>
              <a:buNone/>
            </a:pPr>
            <a:endParaRPr sz="1800">
              <a:solidFill>
                <a:schemeClr val="dk1"/>
              </a:solidFill>
            </a:endParaRPr>
          </a:p>
          <a:p>
            <a:pPr marL="0" lvl="0" indent="0" algn="l" rtl="0">
              <a:lnSpc>
                <a:spcPct val="36388"/>
              </a:lnSpc>
              <a:spcBef>
                <a:spcPts val="0"/>
              </a:spcBef>
              <a:spcAft>
                <a:spcPts val="0"/>
              </a:spcAft>
              <a:buClr>
                <a:schemeClr val="dk1"/>
              </a:buClr>
              <a:buSzPts val="1800"/>
              <a:buFont typeface="Arial"/>
              <a:buNone/>
            </a:pPr>
            <a:endParaRPr sz="1800">
              <a:solidFill>
                <a:schemeClr val="dk1"/>
              </a:solidFill>
            </a:endParaRPr>
          </a:p>
          <a:p>
            <a:pPr marL="0" lvl="0" indent="0" algn="l" rtl="0">
              <a:lnSpc>
                <a:spcPct val="150222"/>
              </a:lnSpc>
              <a:spcBef>
                <a:spcPts val="0"/>
              </a:spcBef>
              <a:spcAft>
                <a:spcPts val="0"/>
              </a:spcAft>
              <a:buClr>
                <a:schemeClr val="dk1"/>
              </a:buClr>
              <a:buSzPts val="1800"/>
              <a:buFont typeface="Arial"/>
              <a:buNone/>
            </a:pPr>
            <a:r>
              <a:rPr lang="en-US" sz="1800">
                <a:solidFill>
                  <a:srgbClr val="403C3C"/>
                </a:solidFill>
              </a:rPr>
              <a:t>Romance:</a:t>
            </a:r>
            <a:r>
              <a:rPr lang="en-US" sz="1800">
                <a:solidFill>
                  <a:schemeClr val="dk1"/>
                </a:solidFill>
              </a:rPr>
              <a:t> Bridal Guide</a:t>
            </a:r>
            <a:endParaRPr sz="1800">
              <a:solidFill>
                <a:schemeClr val="dk1"/>
              </a:solidFill>
            </a:endParaRPr>
          </a:p>
          <a:p>
            <a:pPr marL="0" lvl="0" indent="0" algn="l" rtl="0">
              <a:lnSpc>
                <a:spcPct val="36388"/>
              </a:lnSpc>
              <a:spcBef>
                <a:spcPts val="0"/>
              </a:spcBef>
              <a:spcAft>
                <a:spcPts val="0"/>
              </a:spcAft>
              <a:buClr>
                <a:schemeClr val="dk1"/>
              </a:buClr>
              <a:buSzPts val="1800"/>
              <a:buFont typeface="Arial"/>
              <a:buNone/>
            </a:pPr>
            <a:endParaRPr sz="1800">
              <a:solidFill>
                <a:schemeClr val="dk1"/>
              </a:solidFill>
            </a:endParaRPr>
          </a:p>
          <a:p>
            <a:pPr marL="0" lvl="0" indent="0" algn="l" rtl="0">
              <a:lnSpc>
                <a:spcPct val="150222"/>
              </a:lnSpc>
              <a:spcBef>
                <a:spcPts val="0"/>
              </a:spcBef>
              <a:spcAft>
                <a:spcPts val="0"/>
              </a:spcAft>
              <a:buClr>
                <a:schemeClr val="dk1"/>
              </a:buClr>
              <a:buSzPts val="1800"/>
              <a:buFont typeface="Arial"/>
              <a:buNone/>
            </a:pPr>
            <a:r>
              <a:rPr lang="en-US" sz="1800">
                <a:solidFill>
                  <a:schemeClr val="dk1"/>
                </a:solidFill>
              </a:rPr>
              <a:t>Adventure: Scuba Diving Magazine</a:t>
            </a:r>
            <a:endParaRPr sz="1800">
              <a:solidFill>
                <a:schemeClr val="dk1"/>
              </a:solidFill>
            </a:endParaRPr>
          </a:p>
          <a:p>
            <a:pPr marL="0" lvl="0" indent="0" algn="l" rtl="0">
              <a:lnSpc>
                <a:spcPct val="36388"/>
              </a:lnSpc>
              <a:spcBef>
                <a:spcPts val="0"/>
              </a:spcBef>
              <a:spcAft>
                <a:spcPts val="0"/>
              </a:spcAft>
              <a:buClr>
                <a:schemeClr val="dk1"/>
              </a:buClr>
              <a:buSzPts val="1800"/>
              <a:buFont typeface="Arial"/>
              <a:buNone/>
            </a:pPr>
            <a:endParaRPr sz="1800">
              <a:solidFill>
                <a:schemeClr val="dk1"/>
              </a:solidFill>
            </a:endParaRPr>
          </a:p>
          <a:p>
            <a:pPr marL="0" lvl="0" indent="0" algn="l" rtl="0">
              <a:lnSpc>
                <a:spcPct val="36388"/>
              </a:lnSpc>
              <a:spcBef>
                <a:spcPts val="0"/>
              </a:spcBef>
              <a:spcAft>
                <a:spcPts val="0"/>
              </a:spcAft>
              <a:buClr>
                <a:schemeClr val="dk1"/>
              </a:buClr>
              <a:buSzPts val="1800"/>
              <a:buFont typeface="Arial"/>
              <a:buNone/>
            </a:pPr>
            <a:endParaRPr sz="1800">
              <a:solidFill>
                <a:schemeClr val="dk1"/>
              </a:solidFill>
            </a:endParaRPr>
          </a:p>
          <a:p>
            <a:pPr marL="0" lvl="0" indent="0" algn="l" rtl="0">
              <a:lnSpc>
                <a:spcPct val="150222"/>
              </a:lnSpc>
              <a:spcBef>
                <a:spcPts val="0"/>
              </a:spcBef>
              <a:spcAft>
                <a:spcPts val="0"/>
              </a:spcAft>
              <a:buClr>
                <a:schemeClr val="dk1"/>
              </a:buClr>
              <a:buSzPts val="1800"/>
              <a:buFont typeface="Arial"/>
              <a:buNone/>
            </a:pPr>
            <a:r>
              <a:rPr lang="en-US" sz="1800">
                <a:solidFill>
                  <a:srgbClr val="403C3C"/>
                </a:solidFill>
              </a:rPr>
              <a:t>Travel Trade:</a:t>
            </a:r>
            <a:r>
              <a:rPr lang="en-US" sz="1800">
                <a:solidFill>
                  <a:schemeClr val="dk1"/>
                </a:solidFill>
              </a:rPr>
              <a:t> AGENTatHOME and Recommend Magazine</a:t>
            </a:r>
            <a:endParaRPr sz="1800">
              <a:solidFill>
                <a:schemeClr val="dk1"/>
              </a:solidFill>
            </a:endParaRPr>
          </a:p>
          <a:p>
            <a:pPr marL="0" lvl="0" indent="0" algn="l" rtl="0">
              <a:lnSpc>
                <a:spcPct val="176388"/>
              </a:lnSpc>
              <a:spcBef>
                <a:spcPts val="0"/>
              </a:spcBef>
              <a:spcAft>
                <a:spcPts val="0"/>
              </a:spcAft>
              <a:buClr>
                <a:schemeClr val="dk1"/>
              </a:buClr>
              <a:buSzPts val="1800"/>
              <a:buFont typeface="Arial"/>
              <a:buNone/>
            </a:pPr>
            <a:endParaRPr sz="1800">
              <a:solidFill>
                <a:schemeClr val="dk1"/>
              </a:solidFill>
            </a:endParaRPr>
          </a:p>
          <a:p>
            <a:pPr marL="0" lvl="0" indent="0" algn="l" rtl="0">
              <a:lnSpc>
                <a:spcPct val="100000"/>
              </a:lnSpc>
              <a:spcBef>
                <a:spcPts val="0"/>
              </a:spcBef>
              <a:spcAft>
                <a:spcPts val="0"/>
              </a:spcAft>
              <a:buSzPts val="1100"/>
              <a:buNone/>
            </a:pPr>
            <a:endParaRPr/>
          </a:p>
        </p:txBody>
      </p:sp>
      <p:sp>
        <p:nvSpPr>
          <p:cNvPr id="339" name="Google Shape;339;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2" name="Google Shape;352;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2" name="Google Shape;362;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2" name="Google Shape;37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3" name="Google Shape;383;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8" name="Google Shape;398;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8" name="Google Shape;16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1" name="Google Shape;411;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24" name="Google Shape;424;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3" name="Google Shape;433;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2" name="Google Shape;442;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1" name="Google Shape;451;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6" name="Google Shape;456;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66" name="Google Shape;466;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ctr" rtl="0">
              <a:lnSpc>
                <a:spcPct val="52336"/>
              </a:lnSpc>
              <a:spcBef>
                <a:spcPts val="0"/>
              </a:spcBef>
              <a:spcAft>
                <a:spcPts val="0"/>
              </a:spcAft>
              <a:buClr>
                <a:schemeClr val="dk1"/>
              </a:buClr>
              <a:buSzPts val="2140"/>
              <a:buFont typeface="Arial"/>
              <a:buNone/>
            </a:pPr>
            <a:endParaRPr sz="2140">
              <a:solidFill>
                <a:schemeClr val="dk1"/>
              </a:solidFill>
            </a:endParaRPr>
          </a:p>
          <a:p>
            <a:pPr marL="0" lvl="0" indent="0" algn="ctr" rtl="0">
              <a:lnSpc>
                <a:spcPct val="140000"/>
              </a:lnSpc>
              <a:spcBef>
                <a:spcPts val="0"/>
              </a:spcBef>
              <a:spcAft>
                <a:spcPts val="0"/>
              </a:spcAft>
              <a:buClr>
                <a:schemeClr val="dk1"/>
              </a:buClr>
              <a:buSzPts val="1800"/>
              <a:buFont typeface="Arial"/>
              <a:buNone/>
            </a:pPr>
            <a:r>
              <a:rPr lang="en-US" sz="1800">
                <a:solidFill>
                  <a:srgbClr val="403C3C"/>
                </a:solidFill>
                <a:latin typeface="arial"/>
                <a:ea typeface="arial"/>
                <a:cs typeface="arial"/>
                <a:sym typeface="arial"/>
              </a:rPr>
              <a:t>Effectively capture the attention of potential visitors by leveraging Expedia’s engaged user base and targeting capabilities to reach a highly targeted audience actively seeking travel options.</a:t>
            </a:r>
            <a:endParaRPr/>
          </a:p>
        </p:txBody>
      </p:sp>
      <p:sp>
        <p:nvSpPr>
          <p:cNvPr id="475" name="Google Shape;475;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4" name="Google Shape;484;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ctr" rtl="0">
              <a:lnSpc>
                <a:spcPct val="52336"/>
              </a:lnSpc>
              <a:spcBef>
                <a:spcPts val="0"/>
              </a:spcBef>
              <a:spcAft>
                <a:spcPts val="0"/>
              </a:spcAft>
              <a:buClr>
                <a:schemeClr val="dk1"/>
              </a:buClr>
              <a:buSzPts val="2140"/>
              <a:buFont typeface="Arial"/>
              <a:buNone/>
            </a:pPr>
            <a:endParaRPr sz="2140">
              <a:solidFill>
                <a:schemeClr val="dk1"/>
              </a:solidFill>
            </a:endParaRPr>
          </a:p>
          <a:p>
            <a:pPr marL="0" lvl="0" indent="0" algn="ctr" rtl="0">
              <a:lnSpc>
                <a:spcPct val="140000"/>
              </a:lnSpc>
              <a:spcBef>
                <a:spcPts val="0"/>
              </a:spcBef>
              <a:spcAft>
                <a:spcPts val="0"/>
              </a:spcAft>
              <a:buClr>
                <a:schemeClr val="dk1"/>
              </a:buClr>
              <a:buSzPts val="1800"/>
              <a:buFont typeface="Arial"/>
              <a:buNone/>
            </a:pPr>
            <a:r>
              <a:rPr lang="en-US" sz="1800">
                <a:solidFill>
                  <a:srgbClr val="403C3C"/>
                </a:solidFill>
                <a:latin typeface="arial"/>
                <a:ea typeface="arial"/>
                <a:cs typeface="arial"/>
                <a:sym typeface="arial"/>
              </a:rPr>
              <a:t>Effectively capture the attention of potential visitors by leveraging Expedia’s engaged user base and targeting capabilities to reach a highly targeted audience actively seeking travel options.</a:t>
            </a:r>
            <a:endParaRPr/>
          </a:p>
        </p:txBody>
      </p:sp>
      <p:sp>
        <p:nvSpPr>
          <p:cNvPr id="493" name="Google Shape;493;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514440" lvl="0" indent="-228600" algn="just" rtl="0">
              <a:lnSpc>
                <a:spcPct val="100000"/>
              </a:lnSpc>
              <a:spcBef>
                <a:spcPts val="0"/>
              </a:spcBef>
              <a:spcAft>
                <a:spcPts val="0"/>
              </a:spcAft>
              <a:buClr>
                <a:schemeClr val="dk1"/>
              </a:buClr>
              <a:buSzPts val="2000"/>
              <a:buChar char="•"/>
            </a:pPr>
            <a:r>
              <a:rPr lang="en-US" sz="1300">
                <a:solidFill>
                  <a:schemeClr val="dk1"/>
                </a:solidFill>
              </a:rPr>
              <a:t>Increase airlift seat capacity and load factor on all flights to 5% over 2023.</a:t>
            </a:r>
            <a:endParaRPr sz="1300">
              <a:solidFill>
                <a:schemeClr val="dk1"/>
              </a:solidFill>
            </a:endParaRPr>
          </a:p>
          <a:p>
            <a:pPr marL="285840" lvl="0" indent="0" algn="just" rtl="0">
              <a:lnSpc>
                <a:spcPct val="100000"/>
              </a:lnSpc>
              <a:spcBef>
                <a:spcPts val="0"/>
              </a:spcBef>
              <a:spcAft>
                <a:spcPts val="0"/>
              </a:spcAft>
              <a:buClr>
                <a:schemeClr val="dk1"/>
              </a:buClr>
              <a:buSzPts val="1100"/>
              <a:buFont typeface="Arial"/>
              <a:buNone/>
            </a:pPr>
            <a:endParaRPr sz="1300">
              <a:solidFill>
                <a:schemeClr val="dk1"/>
              </a:solidFill>
            </a:endParaRPr>
          </a:p>
          <a:p>
            <a:pPr marL="514440" lvl="0" indent="-228600" algn="just" rtl="0">
              <a:lnSpc>
                <a:spcPct val="100000"/>
              </a:lnSpc>
              <a:spcBef>
                <a:spcPts val="0"/>
              </a:spcBef>
              <a:spcAft>
                <a:spcPts val="0"/>
              </a:spcAft>
              <a:buClr>
                <a:schemeClr val="dk1"/>
              </a:buClr>
              <a:buSzPts val="2000"/>
              <a:buChar char="•"/>
            </a:pPr>
            <a:r>
              <a:rPr lang="en-US" sz="1300">
                <a:solidFill>
                  <a:schemeClr val="dk1"/>
                </a:solidFill>
              </a:rPr>
              <a:t>Increase stayover visitor arrival by 5% over the 2023.  </a:t>
            </a:r>
            <a:endParaRPr sz="1300">
              <a:solidFill>
                <a:schemeClr val="dk1"/>
              </a:solidFill>
            </a:endParaRPr>
          </a:p>
          <a:p>
            <a:pPr marL="514440" lvl="0" indent="-101600" algn="just" rtl="0">
              <a:lnSpc>
                <a:spcPct val="100000"/>
              </a:lnSpc>
              <a:spcBef>
                <a:spcPts val="0"/>
              </a:spcBef>
              <a:spcAft>
                <a:spcPts val="0"/>
              </a:spcAft>
              <a:buClr>
                <a:schemeClr val="dk1"/>
              </a:buClr>
              <a:buSzPts val="2000"/>
              <a:buFont typeface="Arial"/>
              <a:buNone/>
            </a:pPr>
            <a:endParaRPr sz="1300">
              <a:solidFill>
                <a:schemeClr val="dk1"/>
              </a:solidFill>
            </a:endParaRPr>
          </a:p>
          <a:p>
            <a:pPr marL="514440" lvl="0" indent="-228600" algn="just" rtl="0">
              <a:lnSpc>
                <a:spcPct val="100000"/>
              </a:lnSpc>
              <a:spcBef>
                <a:spcPts val="0"/>
              </a:spcBef>
              <a:spcAft>
                <a:spcPts val="0"/>
              </a:spcAft>
              <a:buClr>
                <a:schemeClr val="dk1"/>
              </a:buClr>
              <a:buSzPts val="2000"/>
              <a:buChar char="•"/>
            </a:pPr>
            <a:r>
              <a:rPr lang="en-US" sz="1300">
                <a:solidFill>
                  <a:schemeClr val="dk1"/>
                </a:solidFill>
              </a:rPr>
              <a:t>Increase visibility and Brand awareness through digital ads, campaigns, and Public Relations highlighting Saint Lucian’s culinary, culture, and heritage festivals through SLTA’s participation in the destination’s annual calendar of events (measured by increase in arrivals and overall brand awareness, event participation, visitor arrivals, and occupancy levels).</a:t>
            </a:r>
            <a:endParaRPr sz="1300">
              <a:solidFill>
                <a:schemeClr val="dk1"/>
              </a:solidFill>
            </a:endParaRPr>
          </a:p>
          <a:p>
            <a:pPr marL="285840" lvl="0" indent="0" algn="just" rtl="0">
              <a:lnSpc>
                <a:spcPct val="100000"/>
              </a:lnSpc>
              <a:spcBef>
                <a:spcPts val="0"/>
              </a:spcBef>
              <a:spcAft>
                <a:spcPts val="0"/>
              </a:spcAft>
              <a:buClr>
                <a:schemeClr val="dk1"/>
              </a:buClr>
              <a:buSzPts val="1100"/>
              <a:buFont typeface="Arial"/>
              <a:buNone/>
            </a:pPr>
            <a:endParaRPr sz="1300">
              <a:solidFill>
                <a:schemeClr val="dk1"/>
              </a:solidFill>
            </a:endParaRPr>
          </a:p>
          <a:p>
            <a:pPr marL="514440" lvl="0" indent="-228600" algn="just" rtl="0">
              <a:lnSpc>
                <a:spcPct val="100000"/>
              </a:lnSpc>
              <a:spcBef>
                <a:spcPts val="0"/>
              </a:spcBef>
              <a:spcAft>
                <a:spcPts val="0"/>
              </a:spcAft>
              <a:buClr>
                <a:schemeClr val="dk1"/>
              </a:buClr>
              <a:buSzPts val="2000"/>
              <a:buChar char="•"/>
            </a:pPr>
            <a:r>
              <a:rPr lang="en-US" sz="1300">
                <a:solidFill>
                  <a:schemeClr val="dk1"/>
                </a:solidFill>
              </a:rPr>
              <a:t>Diversify into new niche markets such as the African-American market while building on products by focusing on Niches such as Romance, Yachting, Diving, Family, Adventure, Luxury, Community &amp; Wellness Tourism, Sports Tourism, Events </a:t>
            </a:r>
            <a:endParaRPr sz="1300">
              <a:solidFill>
                <a:schemeClr val="dk1"/>
              </a:solidFill>
            </a:endParaRPr>
          </a:p>
          <a:p>
            <a:pPr marL="285840" lvl="0" indent="0" algn="just" rtl="0">
              <a:lnSpc>
                <a:spcPct val="100000"/>
              </a:lnSpc>
              <a:spcBef>
                <a:spcPts val="0"/>
              </a:spcBef>
              <a:spcAft>
                <a:spcPts val="0"/>
              </a:spcAft>
              <a:buClr>
                <a:schemeClr val="dk1"/>
              </a:buClr>
              <a:buSzPts val="1100"/>
              <a:buFont typeface="Arial"/>
              <a:buNone/>
            </a:pPr>
            <a:endParaRPr sz="1300">
              <a:solidFill>
                <a:schemeClr val="dk1"/>
              </a:solidFill>
            </a:endParaRPr>
          </a:p>
          <a:p>
            <a:pPr marL="514440" lvl="0" indent="-228600" algn="just" rtl="0">
              <a:lnSpc>
                <a:spcPct val="100000"/>
              </a:lnSpc>
              <a:spcBef>
                <a:spcPts val="0"/>
              </a:spcBef>
              <a:spcAft>
                <a:spcPts val="0"/>
              </a:spcAft>
              <a:buClr>
                <a:schemeClr val="dk1"/>
              </a:buClr>
              <a:buSzPts val="2000"/>
              <a:buChar char="•"/>
            </a:pPr>
            <a:r>
              <a:rPr lang="en-US" sz="1300">
                <a:solidFill>
                  <a:schemeClr val="dk1"/>
                </a:solidFill>
              </a:rPr>
              <a:t>Registration of all Tourism Accommodation service providers (pending the enactment of the Tourism Development Act) to maximize revenue collections.</a:t>
            </a:r>
            <a:endParaRPr sz="1300">
              <a:solidFill>
                <a:schemeClr val="dk1"/>
              </a:solidFill>
            </a:endParaRPr>
          </a:p>
          <a:p>
            <a:pPr marL="0" lvl="0" indent="0" algn="l" rtl="0">
              <a:lnSpc>
                <a:spcPct val="100000"/>
              </a:lnSpc>
              <a:spcBef>
                <a:spcPts val="0"/>
              </a:spcBef>
              <a:spcAft>
                <a:spcPts val="0"/>
              </a:spcAft>
              <a:buSzPts val="1100"/>
              <a:buNone/>
            </a:pPr>
            <a:endParaRPr/>
          </a:p>
        </p:txBody>
      </p:sp>
      <p:sp>
        <p:nvSpPr>
          <p:cNvPr id="175" name="Google Shape;17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02" name="Google Shape;502;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9" name="Google Shape;509;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9" name="Google Shape;519;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8" name="Google Shape;528;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6" name="Google Shape;536;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1" name="Google Shape;541;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9" name="Google Shape;549;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6" name="Google Shape;556;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3" name="Google Shape;563;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2" name="Google Shape;572;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7" name="Google Shape;577;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6" name="Google Shape;586;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6" name="Google Shape;586;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944264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6" name="Google Shape;596;p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5" name="Google Shape;605;p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1" name="Google Shape;611;p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5" name="Google Shape;615;p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4" name="Google Shape;624;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5" name="Google Shape;635;p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3" name="Google Shape;643;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0" name="Google Shape;650;p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5" name="Google Shape;655;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1" name="Google Shape;661;p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9" name="Google Shape;669;p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9224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 name="Google Shape;21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1">
  <p:cSld name="TITLE_ONLY_4_1">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a:stretch/>
        </p:blipFill>
        <p:spPr>
          <a:xfrm>
            <a:off x="0" y="0"/>
            <a:ext cx="12192000" cy="6857995"/>
          </a:xfrm>
          <a:prstGeom prst="rect">
            <a:avLst/>
          </a:prstGeom>
          <a:noFill/>
          <a:ln>
            <a:noFill/>
          </a:ln>
        </p:spPr>
      </p:pic>
      <p:pic>
        <p:nvPicPr>
          <p:cNvPr id="10" name="Google Shape;10;p2"/>
          <p:cNvPicPr preferRelativeResize="0"/>
          <p:nvPr/>
        </p:nvPicPr>
        <p:blipFill rotWithShape="1">
          <a:blip r:embed="rId3">
            <a:alphaModFix/>
          </a:blip>
          <a:srcRect/>
          <a:stretch/>
        </p:blipFill>
        <p:spPr>
          <a:xfrm>
            <a:off x="10576350" y="6072826"/>
            <a:ext cx="1305702" cy="51577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IMPLE 2 2">
  <p:cSld name="TITLE_2_2">
    <p:spTree>
      <p:nvGrpSpPr>
        <p:cNvPr id="1" name="Shape 40"/>
        <p:cNvGrpSpPr/>
        <p:nvPr/>
      </p:nvGrpSpPr>
      <p:grpSpPr>
        <a:xfrm>
          <a:off x="0" y="0"/>
          <a:ext cx="0" cy="0"/>
          <a:chOff x="0" y="0"/>
          <a:chExt cx="0" cy="0"/>
        </a:xfrm>
      </p:grpSpPr>
      <p:sp>
        <p:nvSpPr>
          <p:cNvPr id="41" name="Google Shape;41;p11"/>
          <p:cNvSpPr/>
          <p:nvPr/>
        </p:nvSpPr>
        <p:spPr>
          <a:xfrm>
            <a:off x="9372400" y="-34775"/>
            <a:ext cx="2990100" cy="70161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 name="Google Shape;42;p11"/>
          <p:cNvPicPr preferRelativeResize="0"/>
          <p:nvPr/>
        </p:nvPicPr>
        <p:blipFill rotWithShape="1">
          <a:blip r:embed="rId2">
            <a:alphaModFix/>
          </a:blip>
          <a:srcRect/>
          <a:stretch/>
        </p:blipFill>
        <p:spPr>
          <a:xfrm>
            <a:off x="126025" y="6180121"/>
            <a:ext cx="1410898" cy="55735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IMPLE 4">
  <p:cSld name="TITLE_4">
    <p:spTree>
      <p:nvGrpSpPr>
        <p:cNvPr id="1" name="Shape 43"/>
        <p:cNvGrpSpPr/>
        <p:nvPr/>
      </p:nvGrpSpPr>
      <p:grpSpPr>
        <a:xfrm>
          <a:off x="0" y="0"/>
          <a:ext cx="0" cy="0"/>
          <a:chOff x="0" y="0"/>
          <a:chExt cx="0" cy="0"/>
        </a:xfrm>
      </p:grpSpPr>
      <p:sp>
        <p:nvSpPr>
          <p:cNvPr id="44" name="Google Shape;44;p12"/>
          <p:cNvSpPr/>
          <p:nvPr/>
        </p:nvSpPr>
        <p:spPr>
          <a:xfrm>
            <a:off x="-8700" y="-34775"/>
            <a:ext cx="2990100" cy="68928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 name="Google Shape;45;p12"/>
          <p:cNvPicPr preferRelativeResize="0"/>
          <p:nvPr/>
        </p:nvPicPr>
        <p:blipFill rotWithShape="1">
          <a:blip r:embed="rId2">
            <a:alphaModFix/>
          </a:blip>
          <a:srcRect/>
          <a:stretch/>
        </p:blipFill>
        <p:spPr>
          <a:xfrm>
            <a:off x="10624075" y="6180121"/>
            <a:ext cx="1410898" cy="557350"/>
          </a:xfrm>
          <a:prstGeom prst="rect">
            <a:avLst/>
          </a:prstGeom>
          <a:noFill/>
          <a:ln>
            <a:noFill/>
          </a:ln>
        </p:spPr>
      </p:pic>
      <p:pic>
        <p:nvPicPr>
          <p:cNvPr id="46" name="Google Shape;46;p12"/>
          <p:cNvPicPr preferRelativeResize="0"/>
          <p:nvPr/>
        </p:nvPicPr>
        <p:blipFill rotWithShape="1">
          <a:blip r:embed="rId3">
            <a:alphaModFix/>
          </a:blip>
          <a:srcRect l="28841" r="25777"/>
          <a:stretch/>
        </p:blipFill>
        <p:spPr>
          <a:xfrm>
            <a:off x="1034375" y="491350"/>
            <a:ext cx="3555026" cy="58753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47"/>
        <p:cNvGrpSpPr/>
        <p:nvPr/>
      </p:nvGrpSpPr>
      <p:grpSpPr>
        <a:xfrm>
          <a:off x="0" y="0"/>
          <a:ext cx="0" cy="0"/>
          <a:chOff x="0" y="0"/>
          <a:chExt cx="0" cy="0"/>
        </a:xfrm>
      </p:grpSpPr>
      <p:pic>
        <p:nvPicPr>
          <p:cNvPr id="48" name="Google Shape;48;p13"/>
          <p:cNvPicPr preferRelativeResize="0"/>
          <p:nvPr/>
        </p:nvPicPr>
        <p:blipFill rotWithShape="1">
          <a:blip r:embed="rId2">
            <a:alphaModFix/>
          </a:blip>
          <a:srcRect/>
          <a:stretch/>
        </p:blipFill>
        <p:spPr>
          <a:xfrm>
            <a:off x="-106075" y="-1048025"/>
            <a:ext cx="12404152" cy="8261349"/>
          </a:xfrm>
          <a:prstGeom prst="rect">
            <a:avLst/>
          </a:prstGeom>
          <a:noFill/>
          <a:ln>
            <a:noFill/>
          </a:ln>
        </p:spPr>
      </p:pic>
      <p:sp>
        <p:nvSpPr>
          <p:cNvPr id="49" name="Google Shape;49;p13"/>
          <p:cNvSpPr/>
          <p:nvPr/>
        </p:nvSpPr>
        <p:spPr>
          <a:xfrm>
            <a:off x="-108250" y="-1049925"/>
            <a:ext cx="12404100" cy="8269500"/>
          </a:xfrm>
          <a:prstGeom prst="rect">
            <a:avLst/>
          </a:prstGeom>
          <a:gradFill>
            <a:gsLst>
              <a:gs pos="0">
                <a:srgbClr val="FFFFFF">
                  <a:alpha val="0"/>
                </a:srgbClr>
              </a:gs>
              <a:gs pos="100000">
                <a:schemeClr val="dk1"/>
              </a:gs>
            </a:gsLst>
            <a:lin ang="5400012" scaled="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 name="Google Shape;50;p13"/>
          <p:cNvPicPr preferRelativeResize="0"/>
          <p:nvPr/>
        </p:nvPicPr>
        <p:blipFill rotWithShape="1">
          <a:blip r:embed="rId3">
            <a:alphaModFix/>
          </a:blip>
          <a:srcRect/>
          <a:stretch/>
        </p:blipFill>
        <p:spPr>
          <a:xfrm>
            <a:off x="5443149" y="3560762"/>
            <a:ext cx="1305702" cy="51577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1 1 1">
  <p:cSld name="TITLE_ONLY_2_1_1_1">
    <p:spTree>
      <p:nvGrpSpPr>
        <p:cNvPr id="1" name="Shape 51"/>
        <p:cNvGrpSpPr/>
        <p:nvPr/>
      </p:nvGrpSpPr>
      <p:grpSpPr>
        <a:xfrm>
          <a:off x="0" y="0"/>
          <a:ext cx="0" cy="0"/>
          <a:chOff x="0" y="0"/>
          <a:chExt cx="0" cy="0"/>
        </a:xfrm>
      </p:grpSpPr>
      <p:pic>
        <p:nvPicPr>
          <p:cNvPr id="52" name="Google Shape;52;p14"/>
          <p:cNvPicPr preferRelativeResize="0"/>
          <p:nvPr/>
        </p:nvPicPr>
        <p:blipFill rotWithShape="1">
          <a:blip r:embed="rId2">
            <a:alphaModFix/>
          </a:blip>
          <a:srcRect/>
          <a:stretch/>
        </p:blipFill>
        <p:spPr>
          <a:xfrm>
            <a:off x="-70226" y="-947275"/>
            <a:ext cx="12738473" cy="9541426"/>
          </a:xfrm>
          <a:prstGeom prst="rect">
            <a:avLst/>
          </a:prstGeom>
          <a:noFill/>
          <a:ln>
            <a:noFill/>
          </a:ln>
        </p:spPr>
      </p:pic>
      <p:pic>
        <p:nvPicPr>
          <p:cNvPr id="53" name="Google Shape;53;p14"/>
          <p:cNvPicPr preferRelativeResize="0"/>
          <p:nvPr/>
        </p:nvPicPr>
        <p:blipFill rotWithShape="1">
          <a:blip r:embed="rId3">
            <a:alphaModFix/>
          </a:blip>
          <a:srcRect/>
          <a:stretch/>
        </p:blipFill>
        <p:spPr>
          <a:xfrm>
            <a:off x="5646162" y="5183651"/>
            <a:ext cx="1305702" cy="51577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pic>
        <p:nvPicPr>
          <p:cNvPr id="55" name="Google Shape;55;p15"/>
          <p:cNvPicPr preferRelativeResize="0"/>
          <p:nvPr/>
        </p:nvPicPr>
        <p:blipFill rotWithShape="1">
          <a:blip r:embed="rId2">
            <a:alphaModFix/>
          </a:blip>
          <a:srcRect/>
          <a:stretch/>
        </p:blipFill>
        <p:spPr>
          <a:xfrm>
            <a:off x="0" y="0"/>
            <a:ext cx="12192000" cy="6858003"/>
          </a:xfrm>
          <a:prstGeom prst="rect">
            <a:avLst/>
          </a:prstGeom>
          <a:noFill/>
          <a:ln>
            <a:noFill/>
          </a:ln>
        </p:spPr>
      </p:pic>
      <p:pic>
        <p:nvPicPr>
          <p:cNvPr id="56" name="Google Shape;56;p15"/>
          <p:cNvPicPr preferRelativeResize="0"/>
          <p:nvPr/>
        </p:nvPicPr>
        <p:blipFill rotWithShape="1">
          <a:blip r:embed="rId3">
            <a:alphaModFix/>
          </a:blip>
          <a:srcRect/>
          <a:stretch/>
        </p:blipFill>
        <p:spPr>
          <a:xfrm>
            <a:off x="373925" y="219346"/>
            <a:ext cx="1410898" cy="55735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IMPLE 2">
  <p:cSld name="TITLE_2">
    <p:spTree>
      <p:nvGrpSpPr>
        <p:cNvPr id="1" name="Shape 57"/>
        <p:cNvGrpSpPr/>
        <p:nvPr/>
      </p:nvGrpSpPr>
      <p:grpSpPr>
        <a:xfrm>
          <a:off x="0" y="0"/>
          <a:ext cx="0" cy="0"/>
          <a:chOff x="0" y="0"/>
          <a:chExt cx="0" cy="0"/>
        </a:xfrm>
      </p:grpSpPr>
      <p:sp>
        <p:nvSpPr>
          <p:cNvPr id="58" name="Google Shape;58;p16"/>
          <p:cNvSpPr/>
          <p:nvPr/>
        </p:nvSpPr>
        <p:spPr>
          <a:xfrm>
            <a:off x="-8700" y="-34775"/>
            <a:ext cx="2990100" cy="70161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9" name="Google Shape;59;p16"/>
          <p:cNvPicPr preferRelativeResize="0"/>
          <p:nvPr/>
        </p:nvPicPr>
        <p:blipFill rotWithShape="1">
          <a:blip r:embed="rId2">
            <a:alphaModFix/>
          </a:blip>
          <a:srcRect/>
          <a:stretch/>
        </p:blipFill>
        <p:spPr>
          <a:xfrm>
            <a:off x="10624075" y="6180121"/>
            <a:ext cx="1410898" cy="557350"/>
          </a:xfrm>
          <a:prstGeom prst="rect">
            <a:avLst/>
          </a:prstGeom>
          <a:noFill/>
          <a:ln>
            <a:noFill/>
          </a:ln>
        </p:spPr>
      </p:pic>
      <p:pic>
        <p:nvPicPr>
          <p:cNvPr id="60" name="Google Shape;60;p16"/>
          <p:cNvPicPr preferRelativeResize="0"/>
          <p:nvPr/>
        </p:nvPicPr>
        <p:blipFill rotWithShape="1">
          <a:blip r:embed="rId3">
            <a:alphaModFix/>
          </a:blip>
          <a:srcRect l="38200" r="4042"/>
          <a:stretch/>
        </p:blipFill>
        <p:spPr>
          <a:xfrm>
            <a:off x="811775" y="491325"/>
            <a:ext cx="4524375" cy="587532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61"/>
        <p:cNvGrpSpPr/>
        <p:nvPr/>
      </p:nvGrpSpPr>
      <p:grpSpPr>
        <a:xfrm>
          <a:off x="0" y="0"/>
          <a:ext cx="0" cy="0"/>
          <a:chOff x="0" y="0"/>
          <a:chExt cx="0" cy="0"/>
        </a:xfrm>
      </p:grpSpPr>
      <p:pic>
        <p:nvPicPr>
          <p:cNvPr id="62" name="Google Shape;62;p17"/>
          <p:cNvPicPr preferRelativeResize="0"/>
          <p:nvPr/>
        </p:nvPicPr>
        <p:blipFill rotWithShape="1">
          <a:blip r:embed="rId2">
            <a:alphaModFix/>
          </a:blip>
          <a:srcRect/>
          <a:stretch/>
        </p:blipFill>
        <p:spPr>
          <a:xfrm>
            <a:off x="-118200" y="-1427875"/>
            <a:ext cx="12792950" cy="9594701"/>
          </a:xfrm>
          <a:prstGeom prst="rect">
            <a:avLst/>
          </a:prstGeom>
          <a:noFill/>
          <a:ln>
            <a:noFill/>
          </a:ln>
        </p:spPr>
      </p:pic>
      <p:pic>
        <p:nvPicPr>
          <p:cNvPr id="63" name="Google Shape;63;p17"/>
          <p:cNvPicPr preferRelativeResize="0"/>
          <p:nvPr/>
        </p:nvPicPr>
        <p:blipFill rotWithShape="1">
          <a:blip r:embed="rId3">
            <a:alphaModFix/>
          </a:blip>
          <a:srcRect/>
          <a:stretch/>
        </p:blipFill>
        <p:spPr>
          <a:xfrm>
            <a:off x="10700250" y="6115676"/>
            <a:ext cx="1305702" cy="515776"/>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IMPLE 2 1 1">
  <p:cSld name="TITLE_2_1_1">
    <p:spTree>
      <p:nvGrpSpPr>
        <p:cNvPr id="1" name="Shape 64"/>
        <p:cNvGrpSpPr/>
        <p:nvPr/>
      </p:nvGrpSpPr>
      <p:grpSpPr>
        <a:xfrm>
          <a:off x="0" y="0"/>
          <a:ext cx="0" cy="0"/>
          <a:chOff x="0" y="0"/>
          <a:chExt cx="0" cy="0"/>
        </a:xfrm>
      </p:grpSpPr>
      <p:sp>
        <p:nvSpPr>
          <p:cNvPr id="65" name="Google Shape;65;p18"/>
          <p:cNvSpPr/>
          <p:nvPr/>
        </p:nvSpPr>
        <p:spPr>
          <a:xfrm>
            <a:off x="-8700" y="-34775"/>
            <a:ext cx="2990100" cy="70161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6" name="Google Shape;66;p18"/>
          <p:cNvPicPr preferRelativeResize="0"/>
          <p:nvPr/>
        </p:nvPicPr>
        <p:blipFill rotWithShape="1">
          <a:blip r:embed="rId2">
            <a:alphaModFix/>
          </a:blip>
          <a:srcRect/>
          <a:stretch/>
        </p:blipFill>
        <p:spPr>
          <a:xfrm>
            <a:off x="10624075" y="6180121"/>
            <a:ext cx="1410898" cy="55735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67"/>
        <p:cNvGrpSpPr/>
        <p:nvPr/>
      </p:nvGrpSpPr>
      <p:grpSpPr>
        <a:xfrm>
          <a:off x="0" y="0"/>
          <a:ext cx="0" cy="0"/>
          <a:chOff x="0" y="0"/>
          <a:chExt cx="0" cy="0"/>
        </a:xfrm>
      </p:grpSpPr>
      <p:sp>
        <p:nvSpPr>
          <p:cNvPr id="68" name="Google Shape;68;p19"/>
          <p:cNvSpPr txBox="1">
            <a:spLocks noGrp="1"/>
          </p:cNvSpPr>
          <p:nvPr>
            <p:ph type="title"/>
          </p:nvPr>
        </p:nvSpPr>
        <p:spPr>
          <a:xfrm>
            <a:off x="838080" y="1825560"/>
            <a:ext cx="10515600" cy="43512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9"/>
          <p:cNvSpPr txBox="1">
            <a:spLocks noGrp="1"/>
          </p:cNvSpPr>
          <p:nvPr>
            <p:ph type="body" idx="1"/>
          </p:nvPr>
        </p:nvSpPr>
        <p:spPr>
          <a:xfrm>
            <a:off x="609480" y="1604520"/>
            <a:ext cx="5354400" cy="39774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70" name="Google Shape;70;p19"/>
          <p:cNvSpPr txBox="1">
            <a:spLocks noGrp="1"/>
          </p:cNvSpPr>
          <p:nvPr>
            <p:ph type="body" idx="2"/>
          </p:nvPr>
        </p:nvSpPr>
        <p:spPr>
          <a:xfrm>
            <a:off x="6231960" y="1604520"/>
            <a:ext cx="5354400" cy="18969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71" name="Google Shape;71;p19"/>
          <p:cNvSpPr txBox="1">
            <a:spLocks noGrp="1"/>
          </p:cNvSpPr>
          <p:nvPr>
            <p:ph type="body" idx="3"/>
          </p:nvPr>
        </p:nvSpPr>
        <p:spPr>
          <a:xfrm>
            <a:off x="6231960" y="3682080"/>
            <a:ext cx="5354400" cy="18969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pic>
        <p:nvPicPr>
          <p:cNvPr id="72" name="Google Shape;72;p19"/>
          <p:cNvPicPr preferRelativeResize="0"/>
          <p:nvPr/>
        </p:nvPicPr>
        <p:blipFill rotWithShape="1">
          <a:blip r:embed="rId2">
            <a:alphaModFix/>
          </a:blip>
          <a:srcRect/>
          <a:stretch/>
        </p:blipFill>
        <p:spPr>
          <a:xfrm>
            <a:off x="10624075" y="6180121"/>
            <a:ext cx="1410898" cy="55735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5"/>
        </a:solidFill>
        <a:effectLst/>
      </p:bgPr>
    </p:bg>
    <p:spTree>
      <p:nvGrpSpPr>
        <p:cNvPr id="1" name="Shape 73"/>
        <p:cNvGrpSpPr/>
        <p:nvPr/>
      </p:nvGrpSpPr>
      <p:grpSpPr>
        <a:xfrm>
          <a:off x="0" y="0"/>
          <a:ext cx="0" cy="0"/>
          <a:chOff x="0" y="0"/>
          <a:chExt cx="0" cy="0"/>
        </a:xfrm>
      </p:grpSpPr>
      <p:pic>
        <p:nvPicPr>
          <p:cNvPr id="74" name="Google Shape;74;p20"/>
          <p:cNvPicPr preferRelativeResize="0"/>
          <p:nvPr/>
        </p:nvPicPr>
        <p:blipFill rotWithShape="1">
          <a:blip r:embed="rId2">
            <a:alphaModFix/>
          </a:blip>
          <a:srcRect/>
          <a:stretch/>
        </p:blipFill>
        <p:spPr>
          <a:xfrm>
            <a:off x="10700250" y="6115676"/>
            <a:ext cx="1305702" cy="51577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11"/>
        <p:cNvGrpSpPr/>
        <p:nvPr/>
      </p:nvGrpSpPr>
      <p:grpSpPr>
        <a:xfrm>
          <a:off x="0" y="0"/>
          <a:ext cx="0" cy="0"/>
          <a:chOff x="0" y="0"/>
          <a:chExt cx="0" cy="0"/>
        </a:xfrm>
      </p:grpSpPr>
      <p:pic>
        <p:nvPicPr>
          <p:cNvPr id="12" name="Google Shape;12;p3"/>
          <p:cNvPicPr preferRelativeResize="0"/>
          <p:nvPr/>
        </p:nvPicPr>
        <p:blipFill rotWithShape="1">
          <a:blip r:embed="rId2">
            <a:alphaModFix/>
          </a:blip>
          <a:srcRect/>
          <a:stretch/>
        </p:blipFill>
        <p:spPr>
          <a:xfrm>
            <a:off x="10624075" y="6180121"/>
            <a:ext cx="1410898" cy="557350"/>
          </a:xfrm>
          <a:prstGeom prst="rect">
            <a:avLst/>
          </a:prstGeom>
          <a:noFill/>
          <a:ln>
            <a:noFill/>
          </a:ln>
        </p:spPr>
      </p:pic>
      <p:sp>
        <p:nvSpPr>
          <p:cNvPr id="13" name="Google Shape;13;p3"/>
          <p:cNvSpPr/>
          <p:nvPr/>
        </p:nvSpPr>
        <p:spPr>
          <a:xfrm rot="5400000">
            <a:off x="5905550" y="701125"/>
            <a:ext cx="391500" cy="123459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Work Plan Page 1">
  <p:cSld name="TITLE_ONLY_3_1">
    <p:spTree>
      <p:nvGrpSpPr>
        <p:cNvPr id="1" name="Shape 75"/>
        <p:cNvGrpSpPr/>
        <p:nvPr/>
      </p:nvGrpSpPr>
      <p:grpSpPr>
        <a:xfrm>
          <a:off x="0" y="0"/>
          <a:ext cx="0" cy="0"/>
          <a:chOff x="0" y="0"/>
          <a:chExt cx="0" cy="0"/>
        </a:xfrm>
      </p:grpSpPr>
      <p:pic>
        <p:nvPicPr>
          <p:cNvPr id="76" name="Google Shape;76;p21"/>
          <p:cNvPicPr preferRelativeResize="0"/>
          <p:nvPr/>
        </p:nvPicPr>
        <p:blipFill rotWithShape="1">
          <a:blip r:embed="rId2">
            <a:alphaModFix/>
          </a:blip>
          <a:srcRect/>
          <a:stretch/>
        </p:blipFill>
        <p:spPr>
          <a:xfrm>
            <a:off x="-92925" y="-424850"/>
            <a:ext cx="12504300" cy="9378225"/>
          </a:xfrm>
          <a:prstGeom prst="rect">
            <a:avLst/>
          </a:prstGeom>
          <a:noFill/>
          <a:ln>
            <a:noFill/>
          </a:ln>
        </p:spPr>
      </p:pic>
      <p:pic>
        <p:nvPicPr>
          <p:cNvPr id="77" name="Google Shape;77;p21"/>
          <p:cNvPicPr preferRelativeResize="0"/>
          <p:nvPr/>
        </p:nvPicPr>
        <p:blipFill rotWithShape="1">
          <a:blip r:embed="rId3">
            <a:alphaModFix/>
          </a:blip>
          <a:srcRect/>
          <a:stretch/>
        </p:blipFill>
        <p:spPr>
          <a:xfrm>
            <a:off x="10700250" y="6115676"/>
            <a:ext cx="1305702" cy="515776"/>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1">
  <p:cSld name="CAPTION_ONLY_1">
    <p:bg>
      <p:bgPr>
        <a:solidFill>
          <a:schemeClr val="accent5"/>
        </a:solidFill>
        <a:effectLst/>
      </p:bgPr>
    </p:bg>
    <p:spTree>
      <p:nvGrpSpPr>
        <p:cNvPr id="1" name="Shape 78"/>
        <p:cNvGrpSpPr/>
        <p:nvPr/>
      </p:nvGrpSpPr>
      <p:grpSpPr>
        <a:xfrm>
          <a:off x="0" y="0"/>
          <a:ext cx="0" cy="0"/>
          <a:chOff x="0" y="0"/>
          <a:chExt cx="0" cy="0"/>
        </a:xfrm>
      </p:grpSpPr>
      <p:pic>
        <p:nvPicPr>
          <p:cNvPr id="79" name="Google Shape;79;p22"/>
          <p:cNvPicPr preferRelativeResize="0"/>
          <p:nvPr/>
        </p:nvPicPr>
        <p:blipFill rotWithShape="1">
          <a:blip r:embed="rId2">
            <a:alphaModFix/>
          </a:blip>
          <a:srcRect/>
          <a:stretch/>
        </p:blipFill>
        <p:spPr>
          <a:xfrm>
            <a:off x="10700250" y="6115676"/>
            <a:ext cx="1305702" cy="515776"/>
          </a:xfrm>
          <a:prstGeom prst="rect">
            <a:avLst/>
          </a:prstGeom>
          <a:noFill/>
          <a:ln>
            <a:noFill/>
          </a:ln>
        </p:spPr>
      </p:pic>
      <p:sp>
        <p:nvSpPr>
          <p:cNvPr id="80" name="Google Shape;80;p22"/>
          <p:cNvSpPr/>
          <p:nvPr/>
        </p:nvSpPr>
        <p:spPr>
          <a:xfrm>
            <a:off x="-54125" y="-54125"/>
            <a:ext cx="367800" cy="6970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2 1 1">
  <p:cSld name="TITLE_ONLY_2_1_1">
    <p:spTree>
      <p:nvGrpSpPr>
        <p:cNvPr id="1" name="Shape 81"/>
        <p:cNvGrpSpPr/>
        <p:nvPr/>
      </p:nvGrpSpPr>
      <p:grpSpPr>
        <a:xfrm>
          <a:off x="0" y="0"/>
          <a:ext cx="0" cy="0"/>
          <a:chOff x="0" y="0"/>
          <a:chExt cx="0" cy="0"/>
        </a:xfrm>
      </p:grpSpPr>
      <p:pic>
        <p:nvPicPr>
          <p:cNvPr id="82" name="Google Shape;82;p23"/>
          <p:cNvPicPr preferRelativeResize="0"/>
          <p:nvPr/>
        </p:nvPicPr>
        <p:blipFill rotWithShape="1">
          <a:blip r:embed="rId2">
            <a:alphaModFix/>
          </a:blip>
          <a:srcRect/>
          <a:stretch/>
        </p:blipFill>
        <p:spPr>
          <a:xfrm>
            <a:off x="-84050" y="-1266200"/>
            <a:ext cx="13432550" cy="10074401"/>
          </a:xfrm>
          <a:prstGeom prst="rect">
            <a:avLst/>
          </a:prstGeom>
          <a:noFill/>
          <a:ln>
            <a:noFill/>
          </a:ln>
        </p:spPr>
      </p:pic>
      <p:pic>
        <p:nvPicPr>
          <p:cNvPr id="83" name="Google Shape;83;p23"/>
          <p:cNvPicPr preferRelativeResize="0"/>
          <p:nvPr/>
        </p:nvPicPr>
        <p:blipFill rotWithShape="1">
          <a:blip r:embed="rId3">
            <a:alphaModFix/>
          </a:blip>
          <a:srcRect/>
          <a:stretch/>
        </p:blipFill>
        <p:spPr>
          <a:xfrm>
            <a:off x="844275" y="4516901"/>
            <a:ext cx="1305702" cy="515776"/>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IMPLE" type="title">
  <p:cSld name="TITLE">
    <p:spTree>
      <p:nvGrpSpPr>
        <p:cNvPr id="1" name="Shape 84"/>
        <p:cNvGrpSpPr/>
        <p:nvPr/>
      </p:nvGrpSpPr>
      <p:grpSpPr>
        <a:xfrm>
          <a:off x="0" y="0"/>
          <a:ext cx="0" cy="0"/>
          <a:chOff x="0" y="0"/>
          <a:chExt cx="0" cy="0"/>
        </a:xfrm>
      </p:grpSpPr>
      <p:sp>
        <p:nvSpPr>
          <p:cNvPr id="85" name="Google Shape;85;p24"/>
          <p:cNvSpPr/>
          <p:nvPr/>
        </p:nvSpPr>
        <p:spPr>
          <a:xfrm>
            <a:off x="-8700" y="-34775"/>
            <a:ext cx="2990100" cy="68928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6" name="Google Shape;86;p24"/>
          <p:cNvPicPr preferRelativeResize="0"/>
          <p:nvPr/>
        </p:nvPicPr>
        <p:blipFill rotWithShape="1">
          <a:blip r:embed="rId2">
            <a:alphaModFix/>
          </a:blip>
          <a:srcRect/>
          <a:stretch/>
        </p:blipFill>
        <p:spPr>
          <a:xfrm>
            <a:off x="10624075" y="6180121"/>
            <a:ext cx="1410898" cy="557350"/>
          </a:xfrm>
          <a:prstGeom prst="rect">
            <a:avLst/>
          </a:prstGeom>
          <a:noFill/>
          <a:ln>
            <a:noFill/>
          </a:ln>
        </p:spPr>
      </p:pic>
      <p:pic>
        <p:nvPicPr>
          <p:cNvPr id="87" name="Google Shape;87;p24"/>
          <p:cNvPicPr preferRelativeResize="0"/>
          <p:nvPr/>
        </p:nvPicPr>
        <p:blipFill rotWithShape="1">
          <a:blip r:embed="rId3">
            <a:alphaModFix/>
          </a:blip>
          <a:srcRect l="26521" r="28094"/>
          <a:stretch/>
        </p:blipFill>
        <p:spPr>
          <a:xfrm>
            <a:off x="1069125" y="491350"/>
            <a:ext cx="3555026" cy="58753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IMPLE 2 1">
  <p:cSld name="TITLE_2_1">
    <p:spTree>
      <p:nvGrpSpPr>
        <p:cNvPr id="1" name="Shape 88"/>
        <p:cNvGrpSpPr/>
        <p:nvPr/>
      </p:nvGrpSpPr>
      <p:grpSpPr>
        <a:xfrm>
          <a:off x="0" y="0"/>
          <a:ext cx="0" cy="0"/>
          <a:chOff x="0" y="0"/>
          <a:chExt cx="0" cy="0"/>
        </a:xfrm>
      </p:grpSpPr>
      <p:sp>
        <p:nvSpPr>
          <p:cNvPr id="89" name="Google Shape;89;p25"/>
          <p:cNvSpPr/>
          <p:nvPr/>
        </p:nvSpPr>
        <p:spPr>
          <a:xfrm>
            <a:off x="-8700" y="-34775"/>
            <a:ext cx="2990100" cy="70161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0" name="Google Shape;90;p25"/>
          <p:cNvPicPr preferRelativeResize="0"/>
          <p:nvPr/>
        </p:nvPicPr>
        <p:blipFill rotWithShape="1">
          <a:blip r:embed="rId2">
            <a:alphaModFix/>
          </a:blip>
          <a:srcRect/>
          <a:stretch/>
        </p:blipFill>
        <p:spPr>
          <a:xfrm>
            <a:off x="10624075" y="6180121"/>
            <a:ext cx="1410898" cy="557350"/>
          </a:xfrm>
          <a:prstGeom prst="rect">
            <a:avLst/>
          </a:prstGeom>
          <a:noFill/>
          <a:ln>
            <a:noFill/>
          </a:ln>
        </p:spPr>
      </p:pic>
      <p:pic>
        <p:nvPicPr>
          <p:cNvPr id="91" name="Google Shape;91;p25"/>
          <p:cNvPicPr preferRelativeResize="0"/>
          <p:nvPr/>
        </p:nvPicPr>
        <p:blipFill rotWithShape="1">
          <a:blip r:embed="rId3">
            <a:alphaModFix/>
          </a:blip>
          <a:srcRect l="26063" r="25725"/>
          <a:stretch/>
        </p:blipFill>
        <p:spPr>
          <a:xfrm>
            <a:off x="993025" y="606613"/>
            <a:ext cx="4080200" cy="5644776"/>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IMPLE 1 3">
  <p:cSld name="TITLE_1_3">
    <p:spTree>
      <p:nvGrpSpPr>
        <p:cNvPr id="1" name="Shape 92"/>
        <p:cNvGrpSpPr/>
        <p:nvPr/>
      </p:nvGrpSpPr>
      <p:grpSpPr>
        <a:xfrm>
          <a:off x="0" y="0"/>
          <a:ext cx="0" cy="0"/>
          <a:chOff x="0" y="0"/>
          <a:chExt cx="0" cy="0"/>
        </a:xfrm>
      </p:grpSpPr>
      <p:sp>
        <p:nvSpPr>
          <p:cNvPr id="93" name="Google Shape;93;p26"/>
          <p:cNvSpPr/>
          <p:nvPr/>
        </p:nvSpPr>
        <p:spPr>
          <a:xfrm>
            <a:off x="9257000" y="-34775"/>
            <a:ext cx="2990100" cy="70485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4" name="Google Shape;94;p26"/>
          <p:cNvPicPr preferRelativeResize="0"/>
          <p:nvPr/>
        </p:nvPicPr>
        <p:blipFill rotWithShape="1">
          <a:blip r:embed="rId2">
            <a:alphaModFix/>
          </a:blip>
          <a:srcRect/>
          <a:stretch/>
        </p:blipFill>
        <p:spPr>
          <a:xfrm>
            <a:off x="193650" y="6180121"/>
            <a:ext cx="1410898" cy="557350"/>
          </a:xfrm>
          <a:prstGeom prst="rect">
            <a:avLst/>
          </a:prstGeom>
          <a:noFill/>
          <a:ln>
            <a:noFill/>
          </a:ln>
        </p:spPr>
      </p:pic>
      <p:pic>
        <p:nvPicPr>
          <p:cNvPr id="95" name="Google Shape;95;p26"/>
          <p:cNvPicPr preferRelativeResize="0"/>
          <p:nvPr/>
        </p:nvPicPr>
        <p:blipFill rotWithShape="1">
          <a:blip r:embed="rId3">
            <a:alphaModFix/>
          </a:blip>
          <a:srcRect l="35845" r="22657"/>
          <a:stretch/>
        </p:blipFill>
        <p:spPr>
          <a:xfrm>
            <a:off x="7553350" y="491350"/>
            <a:ext cx="3250826" cy="58753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IMPLE 1 1">
  <p:cSld name="TITLE_1_1">
    <p:spTree>
      <p:nvGrpSpPr>
        <p:cNvPr id="1" name="Shape 96"/>
        <p:cNvGrpSpPr/>
        <p:nvPr/>
      </p:nvGrpSpPr>
      <p:grpSpPr>
        <a:xfrm>
          <a:off x="0" y="0"/>
          <a:ext cx="0" cy="0"/>
          <a:chOff x="0" y="0"/>
          <a:chExt cx="0" cy="0"/>
        </a:xfrm>
      </p:grpSpPr>
      <p:sp>
        <p:nvSpPr>
          <p:cNvPr id="97" name="Google Shape;97;p27"/>
          <p:cNvSpPr/>
          <p:nvPr/>
        </p:nvSpPr>
        <p:spPr>
          <a:xfrm>
            <a:off x="9257000" y="-34775"/>
            <a:ext cx="2990100" cy="70485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8" name="Google Shape;98;p27"/>
          <p:cNvPicPr preferRelativeResize="0"/>
          <p:nvPr/>
        </p:nvPicPr>
        <p:blipFill rotWithShape="1">
          <a:blip r:embed="rId2">
            <a:alphaModFix/>
          </a:blip>
          <a:srcRect/>
          <a:stretch/>
        </p:blipFill>
        <p:spPr>
          <a:xfrm>
            <a:off x="193650" y="6180121"/>
            <a:ext cx="1410898" cy="557350"/>
          </a:xfrm>
          <a:prstGeom prst="rect">
            <a:avLst/>
          </a:prstGeom>
          <a:noFill/>
          <a:ln>
            <a:noFill/>
          </a:ln>
        </p:spPr>
      </p:pic>
      <p:sp>
        <p:nvSpPr>
          <p:cNvPr id="99" name="Google Shape;99;p27"/>
          <p:cNvSpPr/>
          <p:nvPr/>
        </p:nvSpPr>
        <p:spPr>
          <a:xfrm>
            <a:off x="7579450" y="1061925"/>
            <a:ext cx="3249325" cy="4734149"/>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0"/>
        <p:cNvGrpSpPr/>
        <p:nvPr/>
      </p:nvGrpSpPr>
      <p:grpSpPr>
        <a:xfrm>
          <a:off x="0" y="0"/>
          <a:ext cx="0" cy="0"/>
          <a:chOff x="0" y="0"/>
          <a:chExt cx="0" cy="0"/>
        </a:xfrm>
      </p:grpSpPr>
      <p:sp>
        <p:nvSpPr>
          <p:cNvPr id="101" name="Google Shape;101;p2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02" name="Google Shape;102;p28"/>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103" name="Google Shape;103;p28"/>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104" name="Google Shape;104;p28"/>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ver">
  <p:cSld name="TITLE_ONLY_4">
    <p:spTree>
      <p:nvGrpSpPr>
        <p:cNvPr id="1" name="Shape 105"/>
        <p:cNvGrpSpPr/>
        <p:nvPr/>
      </p:nvGrpSpPr>
      <p:grpSpPr>
        <a:xfrm>
          <a:off x="0" y="0"/>
          <a:ext cx="0" cy="0"/>
          <a:chOff x="0" y="0"/>
          <a:chExt cx="0" cy="0"/>
        </a:xfrm>
      </p:grpSpPr>
      <p:pic>
        <p:nvPicPr>
          <p:cNvPr id="106" name="Google Shape;106;p29"/>
          <p:cNvPicPr preferRelativeResize="0"/>
          <p:nvPr/>
        </p:nvPicPr>
        <p:blipFill rotWithShape="1">
          <a:blip r:embed="rId2">
            <a:alphaModFix/>
          </a:blip>
          <a:srcRect/>
          <a:stretch/>
        </p:blipFill>
        <p:spPr>
          <a:xfrm>
            <a:off x="0" y="0"/>
            <a:ext cx="12192000" cy="6857997"/>
          </a:xfrm>
          <a:prstGeom prst="rect">
            <a:avLst/>
          </a:prstGeom>
          <a:noFill/>
          <a:ln>
            <a:noFill/>
          </a:ln>
        </p:spPr>
      </p:pic>
      <p:pic>
        <p:nvPicPr>
          <p:cNvPr id="107" name="Google Shape;107;p29"/>
          <p:cNvPicPr preferRelativeResize="0"/>
          <p:nvPr/>
        </p:nvPicPr>
        <p:blipFill rotWithShape="1">
          <a:blip r:embed="rId3">
            <a:alphaModFix/>
          </a:blip>
          <a:srcRect/>
          <a:stretch/>
        </p:blipFill>
        <p:spPr>
          <a:xfrm>
            <a:off x="5443150" y="5959226"/>
            <a:ext cx="1305702" cy="515776"/>
          </a:xfrm>
          <a:prstGeom prst="rect">
            <a:avLst/>
          </a:prstGeom>
          <a:noFill/>
          <a:ln>
            <a:noFill/>
          </a:ln>
        </p:spPr>
      </p:pic>
      <p:sp>
        <p:nvSpPr>
          <p:cNvPr id="108" name="Google Shape;108;p29"/>
          <p:cNvSpPr/>
          <p:nvPr/>
        </p:nvSpPr>
        <p:spPr>
          <a:xfrm rot="10800000">
            <a:off x="0" y="-1634100"/>
            <a:ext cx="12192000" cy="3520200"/>
          </a:xfrm>
          <a:prstGeom prst="rect">
            <a:avLst/>
          </a:prstGeom>
          <a:gradFill>
            <a:gsLst>
              <a:gs pos="0">
                <a:srgbClr val="FFFFFF">
                  <a:alpha val="0"/>
                </a:srgbClr>
              </a:gs>
              <a:gs pos="100000">
                <a:schemeClr val="dk1"/>
              </a:gs>
            </a:gsLst>
            <a:lin ang="5400700" scaled="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2 1">
  <p:cSld name="TITLE_ONLY_2_1">
    <p:spTree>
      <p:nvGrpSpPr>
        <p:cNvPr id="1" name="Shape 109"/>
        <p:cNvGrpSpPr/>
        <p:nvPr/>
      </p:nvGrpSpPr>
      <p:grpSpPr>
        <a:xfrm>
          <a:off x="0" y="0"/>
          <a:ext cx="0" cy="0"/>
          <a:chOff x="0" y="0"/>
          <a:chExt cx="0" cy="0"/>
        </a:xfrm>
      </p:grpSpPr>
      <p:pic>
        <p:nvPicPr>
          <p:cNvPr id="110" name="Google Shape;110;p30"/>
          <p:cNvPicPr preferRelativeResize="0"/>
          <p:nvPr/>
        </p:nvPicPr>
        <p:blipFill rotWithShape="1">
          <a:blip r:embed="rId2">
            <a:alphaModFix/>
          </a:blip>
          <a:srcRect/>
          <a:stretch/>
        </p:blipFill>
        <p:spPr>
          <a:xfrm>
            <a:off x="-84425" y="-2039713"/>
            <a:ext cx="12360852" cy="9270624"/>
          </a:xfrm>
          <a:prstGeom prst="rect">
            <a:avLst/>
          </a:prstGeom>
          <a:noFill/>
          <a:ln>
            <a:noFill/>
          </a:ln>
        </p:spPr>
      </p:pic>
      <p:pic>
        <p:nvPicPr>
          <p:cNvPr id="111" name="Google Shape;111;p30"/>
          <p:cNvPicPr preferRelativeResize="0"/>
          <p:nvPr/>
        </p:nvPicPr>
        <p:blipFill rotWithShape="1">
          <a:blip r:embed="rId3">
            <a:alphaModFix/>
          </a:blip>
          <a:srcRect/>
          <a:stretch/>
        </p:blipFill>
        <p:spPr>
          <a:xfrm>
            <a:off x="5390551" y="498475"/>
            <a:ext cx="1410898" cy="5573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4"/>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16" name="Google Shape;16;p4"/>
          <p:cNvPicPr preferRelativeResize="0"/>
          <p:nvPr/>
        </p:nvPicPr>
        <p:blipFill rotWithShape="1">
          <a:blip r:embed="rId2">
            <a:alphaModFix/>
          </a:blip>
          <a:srcRect/>
          <a:stretch/>
        </p:blipFill>
        <p:spPr>
          <a:xfrm>
            <a:off x="0" y="325624"/>
            <a:ext cx="12192000" cy="9144000"/>
          </a:xfrm>
          <a:prstGeom prst="rect">
            <a:avLst/>
          </a:prstGeom>
          <a:noFill/>
          <a:ln>
            <a:noFill/>
          </a:ln>
        </p:spPr>
      </p:pic>
      <p:pic>
        <p:nvPicPr>
          <p:cNvPr id="17" name="Google Shape;17;p4"/>
          <p:cNvPicPr preferRelativeResize="0"/>
          <p:nvPr/>
        </p:nvPicPr>
        <p:blipFill rotWithShape="1">
          <a:blip r:embed="rId3">
            <a:alphaModFix/>
          </a:blip>
          <a:srcRect/>
          <a:stretch/>
        </p:blipFill>
        <p:spPr>
          <a:xfrm>
            <a:off x="10700250" y="6115676"/>
            <a:ext cx="1305702" cy="515776"/>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1 1">
  <p:cSld name="TITLE_ONLY_1_1">
    <p:spTree>
      <p:nvGrpSpPr>
        <p:cNvPr id="1" name="Shape 112"/>
        <p:cNvGrpSpPr/>
        <p:nvPr/>
      </p:nvGrpSpPr>
      <p:grpSpPr>
        <a:xfrm>
          <a:off x="0" y="0"/>
          <a:ext cx="0" cy="0"/>
          <a:chOff x="0" y="0"/>
          <a:chExt cx="0" cy="0"/>
        </a:xfrm>
      </p:grpSpPr>
      <p:pic>
        <p:nvPicPr>
          <p:cNvPr id="113" name="Google Shape;113;p31"/>
          <p:cNvPicPr preferRelativeResize="0"/>
          <p:nvPr/>
        </p:nvPicPr>
        <p:blipFill rotWithShape="1">
          <a:blip r:embed="rId2">
            <a:alphaModFix/>
          </a:blip>
          <a:srcRect/>
          <a:stretch/>
        </p:blipFill>
        <p:spPr>
          <a:xfrm>
            <a:off x="-58500" y="-1725900"/>
            <a:ext cx="12525676" cy="9394249"/>
          </a:xfrm>
          <a:prstGeom prst="rect">
            <a:avLst/>
          </a:prstGeom>
          <a:noFill/>
          <a:ln>
            <a:noFill/>
          </a:ln>
        </p:spPr>
      </p:pic>
      <p:sp>
        <p:nvSpPr>
          <p:cNvPr id="114" name="Google Shape;114;p31"/>
          <p:cNvSpPr/>
          <p:nvPr/>
        </p:nvSpPr>
        <p:spPr>
          <a:xfrm>
            <a:off x="2288" y="-1411500"/>
            <a:ext cx="12404100" cy="8269500"/>
          </a:xfrm>
          <a:prstGeom prst="rect">
            <a:avLst/>
          </a:prstGeom>
          <a:gradFill>
            <a:gsLst>
              <a:gs pos="0">
                <a:srgbClr val="FFFFFF">
                  <a:alpha val="0"/>
                </a:srgbClr>
              </a:gs>
              <a:gs pos="100000">
                <a:srgbClr val="38761D"/>
              </a:gs>
            </a:gsLst>
            <a:lin ang="5400012" scaled="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5" name="Google Shape;115;p31"/>
          <p:cNvPicPr preferRelativeResize="0"/>
          <p:nvPr/>
        </p:nvPicPr>
        <p:blipFill rotWithShape="1">
          <a:blip r:embed="rId3">
            <a:alphaModFix/>
          </a:blip>
          <a:srcRect/>
          <a:stretch/>
        </p:blipFill>
        <p:spPr>
          <a:xfrm>
            <a:off x="5443149" y="3560762"/>
            <a:ext cx="1305702" cy="515776"/>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6"/>
        <p:cNvGrpSpPr/>
        <p:nvPr/>
      </p:nvGrpSpPr>
      <p:grpSpPr>
        <a:xfrm>
          <a:off x="0" y="0"/>
          <a:ext cx="0" cy="0"/>
          <a:chOff x="0" y="0"/>
          <a:chExt cx="0" cy="0"/>
        </a:xfrm>
      </p:grpSpPr>
      <p:sp>
        <p:nvSpPr>
          <p:cNvPr id="117" name="Google Shape;117;p32"/>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118" name="Google Shape;118;p32"/>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rm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119" name="Google Shape;119;p32"/>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0"/>
        <p:cNvGrpSpPr/>
        <p:nvPr/>
      </p:nvGrpSpPr>
      <p:grpSpPr>
        <a:xfrm>
          <a:off x="0" y="0"/>
          <a:ext cx="0" cy="0"/>
          <a:chOff x="0" y="0"/>
          <a:chExt cx="0" cy="0"/>
        </a:xfrm>
      </p:grpSpPr>
      <p:sp>
        <p:nvSpPr>
          <p:cNvPr id="121" name="Google Shape;121;p33"/>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122" name="Google Shape;122;p33"/>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3"/>
        <p:cNvGrpSpPr/>
        <p:nvPr/>
      </p:nvGrpSpPr>
      <p:grpSpPr>
        <a:xfrm>
          <a:off x="0" y="0"/>
          <a:ext cx="0" cy="0"/>
          <a:chOff x="0" y="0"/>
          <a:chExt cx="0" cy="0"/>
        </a:xfrm>
      </p:grpSpPr>
      <p:sp>
        <p:nvSpPr>
          <p:cNvPr id="124" name="Google Shape;124;p34"/>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34"/>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126" name="Google Shape;126;p34"/>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7" name="Google Shape;127;p34"/>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128" name="Google Shape;128;p34"/>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Ideas">
  <p:cSld name="CAPTION_ONLY_2">
    <p:bg>
      <p:bgPr>
        <a:solidFill>
          <a:schemeClr val="accent5"/>
        </a:solidFill>
        <a:effectLst/>
      </p:bgPr>
    </p:bg>
    <p:spTree>
      <p:nvGrpSpPr>
        <p:cNvPr id="1" name="Shape 129"/>
        <p:cNvGrpSpPr/>
        <p:nvPr/>
      </p:nvGrpSpPr>
      <p:grpSpPr>
        <a:xfrm>
          <a:off x="0" y="0"/>
          <a:ext cx="0" cy="0"/>
          <a:chOff x="0" y="0"/>
          <a:chExt cx="0" cy="0"/>
        </a:xfrm>
      </p:grpSpPr>
      <p:pic>
        <p:nvPicPr>
          <p:cNvPr id="130" name="Google Shape;130;p35"/>
          <p:cNvPicPr preferRelativeResize="0"/>
          <p:nvPr/>
        </p:nvPicPr>
        <p:blipFill rotWithShape="1">
          <a:blip r:embed="rId2">
            <a:alphaModFix/>
          </a:blip>
          <a:srcRect/>
          <a:stretch/>
        </p:blipFill>
        <p:spPr>
          <a:xfrm>
            <a:off x="10700250" y="311414"/>
            <a:ext cx="1305702" cy="515776"/>
          </a:xfrm>
          <a:prstGeom prst="rect">
            <a:avLst/>
          </a:prstGeom>
          <a:noFill/>
          <a:ln>
            <a:noFill/>
          </a:ln>
        </p:spPr>
      </p:pic>
      <p:sp>
        <p:nvSpPr>
          <p:cNvPr id="131" name="Google Shape;131;p35"/>
          <p:cNvSpPr txBox="1"/>
          <p:nvPr/>
        </p:nvSpPr>
        <p:spPr>
          <a:xfrm>
            <a:off x="521525" y="286850"/>
            <a:ext cx="2077500" cy="56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300"/>
              <a:buFont typeface="Arial"/>
              <a:buNone/>
            </a:pPr>
            <a:r>
              <a:rPr lang="en-US" sz="5300" b="0" i="0" u="none" strike="noStrike" cap="none">
                <a:solidFill>
                  <a:schemeClr val="lt1"/>
                </a:solidFill>
                <a:latin typeface="Oswald"/>
                <a:ea typeface="Oswald"/>
                <a:cs typeface="Oswald"/>
                <a:sym typeface="Oswald"/>
              </a:rPr>
              <a:t>BIG IDEAS</a:t>
            </a:r>
            <a:endParaRPr sz="5300" b="0" i="0" u="none" strike="noStrike" cap="none">
              <a:solidFill>
                <a:schemeClr val="lt1"/>
              </a:solidFill>
              <a:latin typeface="Oswald"/>
              <a:ea typeface="Oswald"/>
              <a:cs typeface="Oswald"/>
              <a:sym typeface="Oswald"/>
            </a:endParaRPr>
          </a:p>
        </p:txBody>
      </p:sp>
      <p:pic>
        <p:nvPicPr>
          <p:cNvPr id="132" name="Google Shape;132;p35"/>
          <p:cNvPicPr preferRelativeResize="0"/>
          <p:nvPr/>
        </p:nvPicPr>
        <p:blipFill rotWithShape="1">
          <a:blip r:embed="rId3">
            <a:alphaModFix/>
          </a:blip>
          <a:srcRect/>
          <a:stretch/>
        </p:blipFill>
        <p:spPr>
          <a:xfrm>
            <a:off x="1721125" y="365175"/>
            <a:ext cx="1442775" cy="1442775"/>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3"/>
        <p:cNvGrpSpPr/>
        <p:nvPr/>
      </p:nvGrpSpPr>
      <p:grpSpPr>
        <a:xfrm>
          <a:off x="0" y="0"/>
          <a:ext cx="0" cy="0"/>
          <a:chOff x="0" y="0"/>
          <a:chExt cx="0" cy="0"/>
        </a:xfrm>
      </p:grpSpPr>
      <p:sp>
        <p:nvSpPr>
          <p:cNvPr id="134" name="Google Shape;134;p36"/>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135" name="Google Shape;135;p36"/>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rm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0"/>
              </a:spcBef>
              <a:spcAft>
                <a:spcPts val="0"/>
              </a:spcAft>
              <a:buSzPts val="1900"/>
              <a:buChar char="○"/>
              <a:defRPr/>
            </a:lvl2pPr>
            <a:lvl3pPr marL="1371600" lvl="2" indent="-349250" algn="ctr">
              <a:lnSpc>
                <a:spcPct val="115000"/>
              </a:lnSpc>
              <a:spcBef>
                <a:spcPts val="0"/>
              </a:spcBef>
              <a:spcAft>
                <a:spcPts val="0"/>
              </a:spcAft>
              <a:buSzPts val="1900"/>
              <a:buChar char="■"/>
              <a:defRPr/>
            </a:lvl3pPr>
            <a:lvl4pPr marL="1828800" lvl="3" indent="-349250" algn="ctr">
              <a:lnSpc>
                <a:spcPct val="115000"/>
              </a:lnSpc>
              <a:spcBef>
                <a:spcPts val="0"/>
              </a:spcBef>
              <a:spcAft>
                <a:spcPts val="0"/>
              </a:spcAft>
              <a:buSzPts val="1900"/>
              <a:buChar char="●"/>
              <a:defRPr/>
            </a:lvl4pPr>
            <a:lvl5pPr marL="2286000" lvl="4" indent="-349250" algn="ctr">
              <a:lnSpc>
                <a:spcPct val="115000"/>
              </a:lnSpc>
              <a:spcBef>
                <a:spcPts val="0"/>
              </a:spcBef>
              <a:spcAft>
                <a:spcPts val="0"/>
              </a:spcAft>
              <a:buSzPts val="1900"/>
              <a:buChar char="○"/>
              <a:defRPr/>
            </a:lvl5pPr>
            <a:lvl6pPr marL="2743200" lvl="5" indent="-349250" algn="ctr">
              <a:lnSpc>
                <a:spcPct val="115000"/>
              </a:lnSpc>
              <a:spcBef>
                <a:spcPts val="0"/>
              </a:spcBef>
              <a:spcAft>
                <a:spcPts val="0"/>
              </a:spcAft>
              <a:buSzPts val="1900"/>
              <a:buChar char="■"/>
              <a:defRPr/>
            </a:lvl6pPr>
            <a:lvl7pPr marL="3200400" lvl="6" indent="-349250" algn="ctr">
              <a:lnSpc>
                <a:spcPct val="115000"/>
              </a:lnSpc>
              <a:spcBef>
                <a:spcPts val="0"/>
              </a:spcBef>
              <a:spcAft>
                <a:spcPts val="0"/>
              </a:spcAft>
              <a:buSzPts val="1900"/>
              <a:buChar char="●"/>
              <a:defRPr/>
            </a:lvl7pPr>
            <a:lvl8pPr marL="3657600" lvl="7" indent="-349250" algn="ctr">
              <a:lnSpc>
                <a:spcPct val="115000"/>
              </a:lnSpc>
              <a:spcBef>
                <a:spcPts val="0"/>
              </a:spcBef>
              <a:spcAft>
                <a:spcPts val="0"/>
              </a:spcAft>
              <a:buSzPts val="1900"/>
              <a:buChar char="○"/>
              <a:defRPr/>
            </a:lvl8pPr>
            <a:lvl9pPr marL="4114800" lvl="8" indent="-349250" algn="ctr">
              <a:lnSpc>
                <a:spcPct val="115000"/>
              </a:lnSpc>
              <a:spcBef>
                <a:spcPts val="0"/>
              </a:spcBef>
              <a:spcAft>
                <a:spcPts val="0"/>
              </a:spcAft>
              <a:buSzPts val="1900"/>
              <a:buChar char="■"/>
              <a:defRPr/>
            </a:lvl9pPr>
          </a:lstStyle>
          <a:p>
            <a:endParaRPr/>
          </a:p>
        </p:txBody>
      </p:sp>
      <p:sp>
        <p:nvSpPr>
          <p:cNvPr id="136" name="Google Shape;136;p36"/>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pic>
        <p:nvPicPr>
          <p:cNvPr id="19" name="Google Shape;19;p5"/>
          <p:cNvPicPr preferRelativeResize="0"/>
          <p:nvPr/>
        </p:nvPicPr>
        <p:blipFill rotWithShape="1">
          <a:blip r:embed="rId2">
            <a:alphaModFix/>
          </a:blip>
          <a:srcRect/>
          <a:stretch/>
        </p:blipFill>
        <p:spPr>
          <a:xfrm>
            <a:off x="10624075" y="6180121"/>
            <a:ext cx="1410898" cy="557350"/>
          </a:xfrm>
          <a:prstGeom prst="rect">
            <a:avLst/>
          </a:prstGeom>
          <a:noFill/>
          <a:ln>
            <a:noFill/>
          </a:ln>
        </p:spPr>
      </p:pic>
      <p:sp>
        <p:nvSpPr>
          <p:cNvPr id="20" name="Google Shape;20;p5"/>
          <p:cNvSpPr/>
          <p:nvPr/>
        </p:nvSpPr>
        <p:spPr>
          <a:xfrm>
            <a:off x="-52150" y="-54125"/>
            <a:ext cx="426000" cy="70245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IMPLE 1">
  <p:cSld name="TITLE_1">
    <p:spTree>
      <p:nvGrpSpPr>
        <p:cNvPr id="1" name="Shape 21"/>
        <p:cNvGrpSpPr/>
        <p:nvPr/>
      </p:nvGrpSpPr>
      <p:grpSpPr>
        <a:xfrm>
          <a:off x="0" y="0"/>
          <a:ext cx="0" cy="0"/>
          <a:chOff x="0" y="0"/>
          <a:chExt cx="0" cy="0"/>
        </a:xfrm>
      </p:grpSpPr>
      <p:sp>
        <p:nvSpPr>
          <p:cNvPr id="22" name="Google Shape;22;p6"/>
          <p:cNvSpPr/>
          <p:nvPr/>
        </p:nvSpPr>
        <p:spPr>
          <a:xfrm>
            <a:off x="9257000" y="-34775"/>
            <a:ext cx="2990100" cy="70485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 name="Google Shape;23;p6"/>
          <p:cNvPicPr preferRelativeResize="0"/>
          <p:nvPr/>
        </p:nvPicPr>
        <p:blipFill rotWithShape="1">
          <a:blip r:embed="rId2">
            <a:alphaModFix/>
          </a:blip>
          <a:srcRect/>
          <a:stretch/>
        </p:blipFill>
        <p:spPr>
          <a:xfrm>
            <a:off x="193650" y="6180121"/>
            <a:ext cx="1410898" cy="557350"/>
          </a:xfrm>
          <a:prstGeom prst="rect">
            <a:avLst/>
          </a:prstGeom>
          <a:noFill/>
          <a:ln>
            <a:noFill/>
          </a:ln>
        </p:spPr>
      </p:pic>
      <p:pic>
        <p:nvPicPr>
          <p:cNvPr id="24" name="Google Shape;24;p6"/>
          <p:cNvPicPr preferRelativeResize="0"/>
          <p:nvPr/>
        </p:nvPicPr>
        <p:blipFill rotWithShape="1">
          <a:blip r:embed="rId3">
            <a:alphaModFix/>
          </a:blip>
          <a:srcRect l="31050" r="28613"/>
          <a:stretch/>
        </p:blipFill>
        <p:spPr>
          <a:xfrm>
            <a:off x="7648975" y="491338"/>
            <a:ext cx="3163899" cy="587532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Work Plan Page">
  <p:cSld name="TITLE_ONLY_3">
    <p:spTree>
      <p:nvGrpSpPr>
        <p:cNvPr id="1" name="Shape 25"/>
        <p:cNvGrpSpPr/>
        <p:nvPr/>
      </p:nvGrpSpPr>
      <p:grpSpPr>
        <a:xfrm>
          <a:off x="0" y="0"/>
          <a:ext cx="0" cy="0"/>
          <a:chOff x="0" y="0"/>
          <a:chExt cx="0" cy="0"/>
        </a:xfrm>
      </p:grpSpPr>
      <p:pic>
        <p:nvPicPr>
          <p:cNvPr id="26" name="Google Shape;26;p7"/>
          <p:cNvPicPr preferRelativeResize="0"/>
          <p:nvPr/>
        </p:nvPicPr>
        <p:blipFill rotWithShape="1">
          <a:blip r:embed="rId2">
            <a:alphaModFix/>
          </a:blip>
          <a:srcRect/>
          <a:stretch/>
        </p:blipFill>
        <p:spPr>
          <a:xfrm>
            <a:off x="-39575" y="-1117600"/>
            <a:ext cx="12547599" cy="9398450"/>
          </a:xfrm>
          <a:prstGeom prst="rect">
            <a:avLst/>
          </a:prstGeom>
          <a:noFill/>
          <a:ln>
            <a:noFill/>
          </a:ln>
        </p:spPr>
      </p:pic>
      <p:pic>
        <p:nvPicPr>
          <p:cNvPr id="27" name="Google Shape;27;p7"/>
          <p:cNvPicPr preferRelativeResize="0"/>
          <p:nvPr/>
        </p:nvPicPr>
        <p:blipFill rotWithShape="1">
          <a:blip r:embed="rId3">
            <a:alphaModFix/>
          </a:blip>
          <a:srcRect/>
          <a:stretch/>
        </p:blipFill>
        <p:spPr>
          <a:xfrm>
            <a:off x="10700250" y="6115676"/>
            <a:ext cx="1305702" cy="515776"/>
          </a:xfrm>
          <a:prstGeom prst="rect">
            <a:avLst/>
          </a:prstGeom>
          <a:noFill/>
          <a:ln>
            <a:noFill/>
          </a:ln>
        </p:spPr>
      </p:pic>
      <p:sp>
        <p:nvSpPr>
          <p:cNvPr id="28" name="Google Shape;28;p7"/>
          <p:cNvSpPr/>
          <p:nvPr/>
        </p:nvSpPr>
        <p:spPr>
          <a:xfrm>
            <a:off x="-56775" y="0"/>
            <a:ext cx="12582000" cy="5085000"/>
          </a:xfrm>
          <a:prstGeom prst="rect">
            <a:avLst/>
          </a:prstGeom>
          <a:gradFill>
            <a:gsLst>
              <a:gs pos="0">
                <a:schemeClr val="lt1"/>
              </a:gs>
              <a:gs pos="100000">
                <a:srgbClr val="FFFFFF">
                  <a:alpha val="0"/>
                </a:srgbClr>
              </a:gs>
            </a:gsLst>
            <a:lin ang="5400012" scaled="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pic>
        <p:nvPicPr>
          <p:cNvPr id="30" name="Google Shape;30;p8"/>
          <p:cNvPicPr preferRelativeResize="0"/>
          <p:nvPr/>
        </p:nvPicPr>
        <p:blipFill rotWithShape="1">
          <a:blip r:embed="rId2">
            <a:alphaModFix/>
          </a:blip>
          <a:srcRect/>
          <a:stretch/>
        </p:blipFill>
        <p:spPr>
          <a:xfrm>
            <a:off x="-26625" y="-821725"/>
            <a:ext cx="12245248" cy="9171970"/>
          </a:xfrm>
          <a:prstGeom prst="rect">
            <a:avLst/>
          </a:prstGeom>
          <a:noFill/>
          <a:ln>
            <a:noFill/>
          </a:ln>
        </p:spPr>
      </p:pic>
      <p:pic>
        <p:nvPicPr>
          <p:cNvPr id="31" name="Google Shape;31;p8"/>
          <p:cNvPicPr preferRelativeResize="0"/>
          <p:nvPr/>
        </p:nvPicPr>
        <p:blipFill rotWithShape="1">
          <a:blip r:embed="rId3">
            <a:alphaModFix/>
          </a:blip>
          <a:srcRect/>
          <a:stretch/>
        </p:blipFill>
        <p:spPr>
          <a:xfrm>
            <a:off x="10700250" y="6115676"/>
            <a:ext cx="1305702" cy="515776"/>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IMPLE 1 2">
  <p:cSld name="TITLE_1_2">
    <p:spTree>
      <p:nvGrpSpPr>
        <p:cNvPr id="1" name="Shape 32"/>
        <p:cNvGrpSpPr/>
        <p:nvPr/>
      </p:nvGrpSpPr>
      <p:grpSpPr>
        <a:xfrm>
          <a:off x="0" y="0"/>
          <a:ext cx="0" cy="0"/>
          <a:chOff x="0" y="0"/>
          <a:chExt cx="0" cy="0"/>
        </a:xfrm>
      </p:grpSpPr>
      <p:sp>
        <p:nvSpPr>
          <p:cNvPr id="33" name="Google Shape;33;p9"/>
          <p:cNvSpPr/>
          <p:nvPr/>
        </p:nvSpPr>
        <p:spPr>
          <a:xfrm>
            <a:off x="9257000" y="-34775"/>
            <a:ext cx="2990100" cy="70485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 name="Google Shape;34;p9"/>
          <p:cNvPicPr preferRelativeResize="0"/>
          <p:nvPr/>
        </p:nvPicPr>
        <p:blipFill rotWithShape="1">
          <a:blip r:embed="rId2">
            <a:alphaModFix/>
          </a:blip>
          <a:srcRect/>
          <a:stretch/>
        </p:blipFill>
        <p:spPr>
          <a:xfrm>
            <a:off x="193650" y="6180121"/>
            <a:ext cx="1410898" cy="557350"/>
          </a:xfrm>
          <a:prstGeom prst="rect">
            <a:avLst/>
          </a:prstGeom>
          <a:noFill/>
          <a:ln>
            <a:noFill/>
          </a:ln>
        </p:spPr>
      </p:pic>
      <p:pic>
        <p:nvPicPr>
          <p:cNvPr id="35" name="Google Shape;35;p9"/>
          <p:cNvPicPr preferRelativeResize="0"/>
          <p:nvPr/>
        </p:nvPicPr>
        <p:blipFill rotWithShape="1">
          <a:blip r:embed="rId3">
            <a:alphaModFix/>
          </a:blip>
          <a:srcRect l="21408" r="32936"/>
          <a:stretch/>
        </p:blipFill>
        <p:spPr>
          <a:xfrm>
            <a:off x="7643350" y="490275"/>
            <a:ext cx="3570524" cy="586547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IMPLE 3">
  <p:cSld name="TITLE_3">
    <p:spTree>
      <p:nvGrpSpPr>
        <p:cNvPr id="1" name="Shape 36"/>
        <p:cNvGrpSpPr/>
        <p:nvPr/>
      </p:nvGrpSpPr>
      <p:grpSpPr>
        <a:xfrm>
          <a:off x="0" y="0"/>
          <a:ext cx="0" cy="0"/>
          <a:chOff x="0" y="0"/>
          <a:chExt cx="0" cy="0"/>
        </a:xfrm>
      </p:grpSpPr>
      <p:sp>
        <p:nvSpPr>
          <p:cNvPr id="37" name="Google Shape;37;p10"/>
          <p:cNvSpPr/>
          <p:nvPr/>
        </p:nvSpPr>
        <p:spPr>
          <a:xfrm>
            <a:off x="-8700" y="-34775"/>
            <a:ext cx="2990100" cy="68928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 name="Google Shape;38;p10"/>
          <p:cNvPicPr preferRelativeResize="0"/>
          <p:nvPr/>
        </p:nvPicPr>
        <p:blipFill rotWithShape="1">
          <a:blip r:embed="rId2">
            <a:alphaModFix/>
          </a:blip>
          <a:srcRect/>
          <a:stretch/>
        </p:blipFill>
        <p:spPr>
          <a:xfrm>
            <a:off x="10624075" y="6180121"/>
            <a:ext cx="1410898" cy="557350"/>
          </a:xfrm>
          <a:prstGeom prst="rect">
            <a:avLst/>
          </a:prstGeom>
          <a:noFill/>
          <a:ln>
            <a:noFill/>
          </a:ln>
        </p:spPr>
      </p:pic>
      <p:pic>
        <p:nvPicPr>
          <p:cNvPr id="39" name="Google Shape;39;p10"/>
          <p:cNvPicPr preferRelativeResize="0"/>
          <p:nvPr/>
        </p:nvPicPr>
        <p:blipFill rotWithShape="1">
          <a:blip r:embed="rId3">
            <a:alphaModFix/>
          </a:blip>
          <a:srcRect l="40167" r="14447"/>
          <a:stretch/>
        </p:blipFill>
        <p:spPr>
          <a:xfrm>
            <a:off x="1121275" y="491350"/>
            <a:ext cx="3555026" cy="58753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17.xml"/><Relationship Id="rId5" Type="http://schemas.openxmlformats.org/officeDocument/2006/relationships/image" Target="../media/image58.jp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10.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17.x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64.jpg"/></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17.xm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18.xml"/><Relationship Id="rId4" Type="http://schemas.openxmlformats.org/officeDocument/2006/relationships/image" Target="../media/image68.pn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0.xml"/><Relationship Id="rId1" Type="http://schemas.openxmlformats.org/officeDocument/2006/relationships/slideLayout" Target="../slideLayouts/slideLayout17.xml"/><Relationship Id="rId6" Type="http://schemas.openxmlformats.org/officeDocument/2006/relationships/image" Target="../media/image78.jpg"/><Relationship Id="rId5" Type="http://schemas.openxmlformats.org/officeDocument/2006/relationships/image" Target="../media/image77.jpg"/><Relationship Id="rId4" Type="http://schemas.openxmlformats.org/officeDocument/2006/relationships/image" Target="../media/image76.jpg"/></Relationships>
</file>

<file path=ppt/slides/_rels/slide51.xml.rels><?xml version="1.0" encoding="UTF-8" standalone="yes"?>
<Relationships xmlns="http://schemas.openxmlformats.org/package/2006/relationships"><Relationship Id="rId3" Type="http://schemas.openxmlformats.org/officeDocument/2006/relationships/image" Target="../media/image79.jpg"/><Relationship Id="rId7" Type="http://schemas.openxmlformats.org/officeDocument/2006/relationships/image" Target="../media/image83.jpg"/><Relationship Id="rId2" Type="http://schemas.openxmlformats.org/officeDocument/2006/relationships/notesSlide" Target="../notesSlides/notesSlide51.xml"/><Relationship Id="rId1" Type="http://schemas.openxmlformats.org/officeDocument/2006/relationships/slideLayout" Target="../slideLayouts/slideLayout17.xml"/><Relationship Id="rId6" Type="http://schemas.openxmlformats.org/officeDocument/2006/relationships/image" Target="../media/image82.jpg"/><Relationship Id="rId5" Type="http://schemas.openxmlformats.org/officeDocument/2006/relationships/image" Target="../media/image81.png"/><Relationship Id="rId4" Type="http://schemas.openxmlformats.org/officeDocument/2006/relationships/image" Target="../media/image80.jpg"/></Relationships>
</file>

<file path=ppt/slides/_rels/slide5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52.xml"/><Relationship Id="rId1" Type="http://schemas.openxmlformats.org/officeDocument/2006/relationships/slideLayout" Target="../slideLayouts/slideLayout17.xml"/><Relationship Id="rId6" Type="http://schemas.openxmlformats.org/officeDocument/2006/relationships/image" Target="../media/image87.png"/><Relationship Id="rId5" Type="http://schemas.openxmlformats.org/officeDocument/2006/relationships/image" Target="../media/image86.jpg"/><Relationship Id="rId4" Type="http://schemas.openxmlformats.org/officeDocument/2006/relationships/image" Target="../media/image85.jpeg"/></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3.xml"/><Relationship Id="rId1" Type="http://schemas.openxmlformats.org/officeDocument/2006/relationships/slideLayout" Target="../slideLayouts/slideLayout17.xml"/><Relationship Id="rId6" Type="http://schemas.openxmlformats.org/officeDocument/2006/relationships/image" Target="../media/image91.jpg"/><Relationship Id="rId5" Type="http://schemas.openxmlformats.org/officeDocument/2006/relationships/image" Target="../media/image90.jpg"/><Relationship Id="rId4" Type="http://schemas.openxmlformats.org/officeDocument/2006/relationships/image" Target="../media/image89.png"/></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6.xml"/><Relationship Id="rId1" Type="http://schemas.openxmlformats.org/officeDocument/2006/relationships/slideLayout" Target="../slideLayouts/slideLayout17.xml"/><Relationship Id="rId6" Type="http://schemas.openxmlformats.org/officeDocument/2006/relationships/image" Target="../media/image95.png"/><Relationship Id="rId5" Type="http://schemas.openxmlformats.org/officeDocument/2006/relationships/image" Target="../media/image94.jpg"/><Relationship Id="rId4" Type="http://schemas.openxmlformats.org/officeDocument/2006/relationships/image" Target="../media/image93.jpg"/></Relationships>
</file>

<file path=ppt/slides/_rels/slide5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jpg"/><Relationship Id="rId7" Type="http://schemas.openxmlformats.org/officeDocument/2006/relationships/image" Target="../media/image100.jpg"/><Relationship Id="rId2" Type="http://schemas.openxmlformats.org/officeDocument/2006/relationships/notesSlide" Target="../notesSlides/notesSlide57.xml"/><Relationship Id="rId1" Type="http://schemas.openxmlformats.org/officeDocument/2006/relationships/slideLayout" Target="../slideLayouts/slideLayout17.xml"/><Relationship Id="rId6" Type="http://schemas.openxmlformats.org/officeDocument/2006/relationships/image" Target="../media/image99.jpg"/><Relationship Id="rId5" Type="http://schemas.openxmlformats.org/officeDocument/2006/relationships/image" Target="../media/image98.jpg"/><Relationship Id="rId4" Type="http://schemas.openxmlformats.org/officeDocument/2006/relationships/image" Target="../media/image97.jpg"/></Relationships>
</file>

<file path=ppt/slides/_rels/slide5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8.xml"/><Relationship Id="rId1" Type="http://schemas.openxmlformats.org/officeDocument/2006/relationships/slideLayout" Target="../slideLayouts/slideLayout17.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png"/></Relationships>
</file>

<file path=ppt/slides/_rels/slide5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9.xml"/><Relationship Id="rId1" Type="http://schemas.openxmlformats.org/officeDocument/2006/relationships/slideLayout" Target="../slideLayouts/slideLayout17.xml"/><Relationship Id="rId5" Type="http://schemas.openxmlformats.org/officeDocument/2006/relationships/image" Target="../media/image108.jpg"/><Relationship Id="rId4" Type="http://schemas.openxmlformats.org/officeDocument/2006/relationships/image" Target="../media/image10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61.xml"/><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62.xml"/><Relationship Id="rId1" Type="http://schemas.openxmlformats.org/officeDocument/2006/relationships/slideLayout" Target="../slideLayouts/slideLayout17.xml"/><Relationship Id="rId5" Type="http://schemas.openxmlformats.org/officeDocument/2006/relationships/image" Target="../media/image112.jpg"/><Relationship Id="rId4" Type="http://schemas.openxmlformats.org/officeDocument/2006/relationships/image" Target="../media/image111.jp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37"/>
          <p:cNvSpPr/>
          <p:nvPr/>
        </p:nvSpPr>
        <p:spPr>
          <a:xfrm>
            <a:off x="0" y="2523750"/>
            <a:ext cx="5404200" cy="695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37"/>
          <p:cNvSpPr txBox="1"/>
          <p:nvPr/>
        </p:nvSpPr>
        <p:spPr>
          <a:xfrm>
            <a:off x="508925" y="812750"/>
            <a:ext cx="5772900" cy="980400"/>
          </a:xfrm>
          <a:prstGeom prst="rect">
            <a:avLst/>
          </a:prstGeom>
          <a:noFill/>
          <a:ln>
            <a:noFill/>
          </a:ln>
        </p:spPr>
        <p:txBody>
          <a:bodyPr spcFirstLastPara="1" wrap="square" lIns="91425" tIns="45700" rIns="91425" bIns="45700" anchor="b" anchorCtr="1">
            <a:noAutofit/>
          </a:bodyPr>
          <a:lstStyle/>
          <a:p>
            <a:pPr marL="0" marR="0" lvl="0" indent="0" algn="l" rtl="0">
              <a:lnSpc>
                <a:spcPct val="80000"/>
              </a:lnSpc>
              <a:spcBef>
                <a:spcPts val="0"/>
              </a:spcBef>
              <a:spcAft>
                <a:spcPts val="0"/>
              </a:spcAft>
              <a:buClr>
                <a:srgbClr val="000000"/>
              </a:buClr>
              <a:buSzPts val="4650"/>
              <a:buFont typeface="Arial"/>
              <a:buNone/>
            </a:pPr>
            <a:r>
              <a:rPr lang="en-US" sz="4342" b="0" i="0" u="none" strike="noStrike" cap="none">
                <a:solidFill>
                  <a:schemeClr val="lt1"/>
                </a:solidFill>
                <a:latin typeface="Oswald"/>
                <a:ea typeface="Oswald"/>
                <a:cs typeface="Oswald"/>
                <a:sym typeface="Oswald"/>
              </a:rPr>
              <a:t>SAINT LUCIA TOURISM AUTHORITY</a:t>
            </a:r>
            <a:endParaRPr sz="4342" b="0" i="0" u="none" strike="noStrike" cap="none">
              <a:solidFill>
                <a:schemeClr val="lt1"/>
              </a:solidFill>
              <a:latin typeface="Oswald"/>
              <a:ea typeface="Oswald"/>
              <a:cs typeface="Oswald"/>
              <a:sym typeface="Oswald"/>
            </a:endParaRPr>
          </a:p>
        </p:txBody>
      </p:sp>
      <p:sp>
        <p:nvSpPr>
          <p:cNvPr id="143" name="Google Shape;143;p37"/>
          <p:cNvSpPr txBox="1"/>
          <p:nvPr/>
        </p:nvSpPr>
        <p:spPr>
          <a:xfrm>
            <a:off x="508925" y="1793150"/>
            <a:ext cx="3800100" cy="534600"/>
          </a:xfrm>
          <a:prstGeom prst="rect">
            <a:avLst/>
          </a:prstGeom>
          <a:noFill/>
          <a:ln>
            <a:noFill/>
          </a:ln>
        </p:spPr>
        <p:txBody>
          <a:bodyPr spcFirstLastPara="1" wrap="square" lIns="91425" tIns="45700" rIns="91425" bIns="45700" anchor="t" anchorCtr="1">
            <a:normAutofit/>
          </a:bodyPr>
          <a:lstStyle/>
          <a:p>
            <a:pPr marL="0" marR="0" lvl="0" indent="0" algn="l" rtl="0">
              <a:lnSpc>
                <a:spcPct val="90000"/>
              </a:lnSpc>
              <a:spcBef>
                <a:spcPts val="0"/>
              </a:spcBef>
              <a:spcAft>
                <a:spcPts val="0"/>
              </a:spcAft>
              <a:buClr>
                <a:srgbClr val="000000"/>
              </a:buClr>
              <a:buSzPts val="4000"/>
              <a:buFont typeface="Arial"/>
              <a:buNone/>
            </a:pPr>
            <a:r>
              <a:rPr lang="en-US" sz="2500" b="0" i="0" u="none" strike="noStrike" cap="none">
                <a:solidFill>
                  <a:schemeClr val="lt1"/>
                </a:solidFill>
                <a:latin typeface="Oswald Light"/>
                <a:ea typeface="Oswald Light"/>
                <a:cs typeface="Oswald Light"/>
                <a:sym typeface="Oswald Light"/>
              </a:rPr>
              <a:t>Half Year Update to Chef’s Table</a:t>
            </a:r>
            <a:endParaRPr sz="2500" b="0" i="0" u="none" strike="noStrike" cap="none">
              <a:solidFill>
                <a:schemeClr val="lt1"/>
              </a:solidFill>
              <a:latin typeface="Oswald Light"/>
              <a:ea typeface="Oswald Light"/>
              <a:cs typeface="Oswald Light"/>
              <a:sym typeface="Oswald Light"/>
            </a:endParaRPr>
          </a:p>
        </p:txBody>
      </p:sp>
      <p:sp>
        <p:nvSpPr>
          <p:cNvPr id="144" name="Google Shape;144;p37"/>
          <p:cNvSpPr txBox="1"/>
          <p:nvPr/>
        </p:nvSpPr>
        <p:spPr>
          <a:xfrm>
            <a:off x="557725" y="2640018"/>
            <a:ext cx="4727400" cy="534600"/>
          </a:xfrm>
          <a:prstGeom prst="rect">
            <a:avLst/>
          </a:prstGeom>
          <a:noFill/>
          <a:ln>
            <a:noFill/>
          </a:ln>
        </p:spPr>
        <p:txBody>
          <a:bodyPr spcFirstLastPara="1" wrap="square" lIns="91425" tIns="45700" rIns="91425" bIns="45700" anchor="t" anchorCtr="1">
            <a:normAutofit fontScale="92500" lnSpcReduction="20000"/>
          </a:bodyPr>
          <a:lstStyle/>
          <a:p>
            <a:pPr marL="0" marR="0" lvl="0" indent="0" algn="l" rtl="0">
              <a:lnSpc>
                <a:spcPct val="100000"/>
              </a:lnSpc>
              <a:spcBef>
                <a:spcPts val="0"/>
              </a:spcBef>
              <a:spcAft>
                <a:spcPts val="0"/>
              </a:spcAft>
              <a:buClr>
                <a:srgbClr val="000000"/>
              </a:buClr>
              <a:buSzPct val="168707"/>
              <a:buFont typeface="Arial"/>
              <a:buNone/>
            </a:pPr>
            <a:r>
              <a:rPr lang="en-US" sz="1837" b="0" i="0" u="none" strike="noStrike" cap="none">
                <a:solidFill>
                  <a:schemeClr val="accent5"/>
                </a:solidFill>
                <a:latin typeface="Oswald Light"/>
                <a:ea typeface="Oswald Light"/>
                <a:cs typeface="Oswald Light"/>
                <a:sym typeface="Oswald Light"/>
              </a:rPr>
              <a:t>Fostering meaningful connections and alliances to achieve mutual success.</a:t>
            </a:r>
            <a:endParaRPr sz="1837" b="0" i="0" u="none" strike="noStrike" cap="none">
              <a:solidFill>
                <a:schemeClr val="accent5"/>
              </a:solidFill>
              <a:latin typeface="Oswald Light"/>
              <a:ea typeface="Oswald Light"/>
              <a:cs typeface="Oswald Light"/>
              <a:sym typeface="Oswald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7"/>
          <p:cNvSpPr txBox="1"/>
          <p:nvPr/>
        </p:nvSpPr>
        <p:spPr>
          <a:xfrm>
            <a:off x="821825" y="1567100"/>
            <a:ext cx="3750300" cy="652800"/>
          </a:xfrm>
          <a:prstGeom prst="rect">
            <a:avLst/>
          </a:prstGeom>
          <a:noFill/>
          <a:ln>
            <a:noFill/>
          </a:ln>
        </p:spPr>
        <p:txBody>
          <a:bodyPr spcFirstLastPara="1" wrap="square" lIns="0" tIns="0" rIns="0" bIns="0" anchor="t" anchorCtr="1">
            <a:noAutofit/>
          </a:bodyPr>
          <a:lstStyle/>
          <a:p>
            <a:pPr marL="0" marR="0" lvl="0" indent="0" algn="l" rtl="0">
              <a:lnSpc>
                <a:spcPct val="100000"/>
              </a:lnSpc>
              <a:spcBef>
                <a:spcPts val="0"/>
              </a:spcBef>
              <a:spcAft>
                <a:spcPts val="0"/>
              </a:spcAft>
              <a:buClr>
                <a:srgbClr val="000000"/>
              </a:buClr>
              <a:buSzPts val="3650"/>
              <a:buFont typeface="Arial"/>
              <a:buNone/>
            </a:pPr>
            <a:r>
              <a:rPr lang="en-US" sz="4350" b="0" i="0" u="none" strike="noStrike" cap="none">
                <a:solidFill>
                  <a:srgbClr val="60989E"/>
                </a:solidFill>
                <a:latin typeface="Oswald"/>
                <a:ea typeface="Oswald"/>
                <a:cs typeface="Oswald"/>
                <a:sym typeface="Oswald"/>
              </a:rPr>
              <a:t>Airlift/Seats​</a:t>
            </a:r>
            <a:endParaRPr sz="4350" b="0" i="0" u="none" strike="noStrike" cap="none">
              <a:solidFill>
                <a:srgbClr val="60989E"/>
              </a:solidFill>
              <a:latin typeface="Oswald"/>
              <a:ea typeface="Oswald"/>
              <a:cs typeface="Oswald"/>
              <a:sym typeface="Oswald"/>
            </a:endParaRPr>
          </a:p>
        </p:txBody>
      </p:sp>
      <p:sp>
        <p:nvSpPr>
          <p:cNvPr id="227" name="Google Shape;227;p47"/>
          <p:cNvSpPr txBox="1"/>
          <p:nvPr/>
        </p:nvSpPr>
        <p:spPr>
          <a:xfrm>
            <a:off x="734975" y="2219900"/>
            <a:ext cx="3552600" cy="2153400"/>
          </a:xfrm>
          <a:prstGeom prst="rect">
            <a:avLst/>
          </a:prstGeom>
          <a:noFill/>
          <a:ln>
            <a:noFill/>
          </a:ln>
        </p:spPr>
        <p:txBody>
          <a:bodyPr spcFirstLastPara="1" wrap="square" lIns="91425" tIns="91425" rIns="91425" bIns="91425" anchor="t" anchorCtr="0">
            <a:noAutofit/>
          </a:bodyPr>
          <a:lstStyle/>
          <a:p>
            <a:pPr marL="457200" marR="0" lvl="0" indent="-304800" algn="l" rtl="0">
              <a:lnSpc>
                <a:spcPct val="115000"/>
              </a:lnSpc>
              <a:spcBef>
                <a:spcPts val="0"/>
              </a:spcBef>
              <a:spcAft>
                <a:spcPts val="0"/>
              </a:spcAft>
              <a:buClr>
                <a:srgbClr val="262626"/>
              </a:buClr>
              <a:buSzPts val="1200"/>
              <a:buFont typeface="Arimo"/>
              <a:buChar char="●"/>
            </a:pPr>
            <a:r>
              <a:rPr lang="en-US" sz="1200" b="0" i="0" u="none" strike="noStrike" cap="none">
                <a:solidFill>
                  <a:srgbClr val="262626"/>
                </a:solidFill>
                <a:latin typeface="Arimo"/>
                <a:ea typeface="Arimo"/>
                <a:cs typeface="Arimo"/>
                <a:sym typeface="Arimo"/>
              </a:rPr>
              <a:t>The growth YTD July was fueled by additional seats from the US UK and Caribbean, resulting in a 17% YTD increase.​</a:t>
            </a:r>
            <a:endParaRPr sz="1200" b="0" i="0" u="none" strike="noStrike" cap="none">
              <a:solidFill>
                <a:srgbClr val="262626"/>
              </a:solidFill>
              <a:latin typeface="Arimo"/>
              <a:ea typeface="Arimo"/>
              <a:cs typeface="Arimo"/>
              <a:sym typeface="Arimo"/>
            </a:endParaRPr>
          </a:p>
        </p:txBody>
      </p:sp>
      <p:graphicFrame>
        <p:nvGraphicFramePr>
          <p:cNvPr id="228" name="Google Shape;228;p47"/>
          <p:cNvGraphicFramePr/>
          <p:nvPr/>
        </p:nvGraphicFramePr>
        <p:xfrm>
          <a:off x="4898100" y="1913663"/>
          <a:ext cx="6672075" cy="2011425"/>
        </p:xfrm>
        <a:graphic>
          <a:graphicData uri="http://schemas.openxmlformats.org/drawingml/2006/table">
            <a:tbl>
              <a:tblPr>
                <a:noFill/>
                <a:tableStyleId>{D163A8BF-BED0-49D5-8CB2-8C0A0B2E63D6}</a:tableStyleId>
              </a:tblPr>
              <a:tblGrid>
                <a:gridCol w="1437050">
                  <a:extLst>
                    <a:ext uri="{9D8B030D-6E8A-4147-A177-3AD203B41FA5}">
                      <a16:colId xmlns:a16="http://schemas.microsoft.com/office/drawing/2014/main" val="20000"/>
                    </a:ext>
                  </a:extLst>
                </a:gridCol>
                <a:gridCol w="1437050">
                  <a:extLst>
                    <a:ext uri="{9D8B030D-6E8A-4147-A177-3AD203B41FA5}">
                      <a16:colId xmlns:a16="http://schemas.microsoft.com/office/drawing/2014/main" val="20001"/>
                    </a:ext>
                  </a:extLst>
                </a:gridCol>
                <a:gridCol w="1283100">
                  <a:extLst>
                    <a:ext uri="{9D8B030D-6E8A-4147-A177-3AD203B41FA5}">
                      <a16:colId xmlns:a16="http://schemas.microsoft.com/office/drawing/2014/main" val="20002"/>
                    </a:ext>
                  </a:extLst>
                </a:gridCol>
                <a:gridCol w="1475575">
                  <a:extLst>
                    <a:ext uri="{9D8B030D-6E8A-4147-A177-3AD203B41FA5}">
                      <a16:colId xmlns:a16="http://schemas.microsoft.com/office/drawing/2014/main" val="20003"/>
                    </a:ext>
                  </a:extLst>
                </a:gridCol>
                <a:gridCol w="1039300">
                  <a:extLst>
                    <a:ext uri="{9D8B030D-6E8A-4147-A177-3AD203B41FA5}">
                      <a16:colId xmlns:a16="http://schemas.microsoft.com/office/drawing/2014/main" val="20004"/>
                    </a:ext>
                  </a:extLst>
                </a:gridCol>
              </a:tblGrid>
              <a:tr h="405425">
                <a:tc>
                  <a:txBody>
                    <a:bodyPr/>
                    <a:lstStyle/>
                    <a:p>
                      <a:pPr marL="0" marR="0" lvl="0" indent="0" algn="ctr" rtl="0">
                        <a:spcBef>
                          <a:spcPts val="0"/>
                        </a:spcBef>
                        <a:spcAft>
                          <a:spcPts val="0"/>
                        </a:spcAft>
                        <a:buNone/>
                      </a:pPr>
                      <a:r>
                        <a:rPr lang="en-US" sz="1900" u="none" strike="noStrike" cap="none">
                          <a:solidFill>
                            <a:schemeClr val="lt1"/>
                          </a:solidFill>
                          <a:latin typeface="Oswald"/>
                          <a:ea typeface="Oswald"/>
                          <a:cs typeface="Oswald"/>
                          <a:sym typeface="Oswald"/>
                        </a:rPr>
                        <a:t>Market</a:t>
                      </a:r>
                      <a:endParaRPr sz="1900" i="0" u="none" strike="noStrike" cap="none">
                        <a:solidFill>
                          <a:schemeClr val="lt1"/>
                        </a:solidFill>
                        <a:latin typeface="Oswald"/>
                        <a:ea typeface="Oswald"/>
                        <a:cs typeface="Oswald"/>
                        <a:sym typeface="Oswald"/>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chemeClr val="accent5"/>
                    </a:solidFill>
                  </a:tcPr>
                </a:tc>
                <a:tc>
                  <a:txBody>
                    <a:bodyPr/>
                    <a:lstStyle/>
                    <a:p>
                      <a:pPr marL="0" marR="0" lvl="0" indent="0" algn="ctr" rtl="0">
                        <a:spcBef>
                          <a:spcPts val="0"/>
                        </a:spcBef>
                        <a:spcAft>
                          <a:spcPts val="0"/>
                        </a:spcAft>
                        <a:buNone/>
                      </a:pPr>
                      <a:r>
                        <a:rPr lang="en-US" sz="1900" u="none" strike="noStrike" cap="none">
                          <a:solidFill>
                            <a:schemeClr val="lt1"/>
                          </a:solidFill>
                          <a:latin typeface="Oswald"/>
                          <a:ea typeface="Oswald"/>
                          <a:cs typeface="Oswald"/>
                          <a:sym typeface="Oswald"/>
                        </a:rPr>
                        <a:t>2023</a:t>
                      </a:r>
                      <a:endParaRPr sz="1900" i="0" u="none" strike="noStrike" cap="none">
                        <a:solidFill>
                          <a:schemeClr val="lt1"/>
                        </a:solidFill>
                        <a:latin typeface="Oswald"/>
                        <a:ea typeface="Oswald"/>
                        <a:cs typeface="Oswald"/>
                        <a:sym typeface="Oswald"/>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chemeClr val="accent5"/>
                    </a:solidFill>
                  </a:tcPr>
                </a:tc>
                <a:tc>
                  <a:txBody>
                    <a:bodyPr/>
                    <a:lstStyle/>
                    <a:p>
                      <a:pPr marL="0" marR="0" lvl="0" indent="0" algn="ctr" rtl="0">
                        <a:spcBef>
                          <a:spcPts val="0"/>
                        </a:spcBef>
                        <a:spcAft>
                          <a:spcPts val="0"/>
                        </a:spcAft>
                        <a:buNone/>
                      </a:pPr>
                      <a:r>
                        <a:rPr lang="en-US" sz="1900" u="none" strike="noStrike" cap="none">
                          <a:solidFill>
                            <a:schemeClr val="lt1"/>
                          </a:solidFill>
                          <a:latin typeface="Oswald"/>
                          <a:ea typeface="Oswald"/>
                          <a:cs typeface="Oswald"/>
                          <a:sym typeface="Oswald"/>
                        </a:rPr>
                        <a:t>2024 </a:t>
                      </a:r>
                      <a:endParaRPr sz="1900" i="0" u="none" strike="noStrike" cap="none">
                        <a:solidFill>
                          <a:schemeClr val="lt1"/>
                        </a:solidFill>
                        <a:latin typeface="Oswald"/>
                        <a:ea typeface="Oswald"/>
                        <a:cs typeface="Oswald"/>
                        <a:sym typeface="Oswald"/>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chemeClr val="accent5"/>
                    </a:solidFill>
                  </a:tcPr>
                </a:tc>
                <a:tc>
                  <a:txBody>
                    <a:bodyPr/>
                    <a:lstStyle/>
                    <a:p>
                      <a:pPr marL="0" marR="0" lvl="0" indent="0" algn="ctr" rtl="0">
                        <a:spcBef>
                          <a:spcPts val="0"/>
                        </a:spcBef>
                        <a:spcAft>
                          <a:spcPts val="0"/>
                        </a:spcAft>
                        <a:buNone/>
                      </a:pPr>
                      <a:r>
                        <a:rPr lang="en-US" sz="1900" u="none" strike="noStrike" cap="none">
                          <a:solidFill>
                            <a:schemeClr val="lt1"/>
                          </a:solidFill>
                          <a:latin typeface="Oswald"/>
                          <a:ea typeface="Oswald"/>
                          <a:cs typeface="Oswald"/>
                          <a:sym typeface="Oswald"/>
                        </a:rPr>
                        <a:t>Difference</a:t>
                      </a:r>
                      <a:endParaRPr sz="1900" i="0" u="none" strike="noStrike" cap="none">
                        <a:solidFill>
                          <a:schemeClr val="lt1"/>
                        </a:solidFill>
                        <a:latin typeface="Oswald"/>
                        <a:ea typeface="Oswald"/>
                        <a:cs typeface="Oswald"/>
                        <a:sym typeface="Oswald"/>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chemeClr val="accent5"/>
                    </a:solidFill>
                  </a:tcPr>
                </a:tc>
                <a:tc>
                  <a:txBody>
                    <a:bodyPr/>
                    <a:lstStyle/>
                    <a:p>
                      <a:pPr marL="0" marR="0" lvl="0" indent="0" algn="ctr" rtl="0">
                        <a:spcBef>
                          <a:spcPts val="0"/>
                        </a:spcBef>
                        <a:spcAft>
                          <a:spcPts val="0"/>
                        </a:spcAft>
                        <a:buNone/>
                      </a:pPr>
                      <a:r>
                        <a:rPr lang="en-US" sz="1900" u="none" strike="noStrike" cap="none">
                          <a:solidFill>
                            <a:schemeClr val="lt1"/>
                          </a:solidFill>
                          <a:latin typeface="Oswald"/>
                          <a:ea typeface="Oswald"/>
                          <a:cs typeface="Oswald"/>
                          <a:sym typeface="Oswald"/>
                        </a:rPr>
                        <a:t>% Growth</a:t>
                      </a:r>
                      <a:endParaRPr sz="1900" i="0" u="none" strike="noStrike" cap="none">
                        <a:solidFill>
                          <a:schemeClr val="lt1"/>
                        </a:solidFill>
                        <a:latin typeface="Oswald"/>
                        <a:ea typeface="Oswald"/>
                        <a:cs typeface="Oswald"/>
                        <a:sym typeface="Oswald"/>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chemeClr val="accent5"/>
                    </a:solidFill>
                  </a:tcPr>
                </a:tc>
                <a:extLst>
                  <a:ext uri="{0D108BD9-81ED-4DB2-BD59-A6C34878D82A}">
                    <a16:rowId xmlns:a16="http://schemas.microsoft.com/office/drawing/2014/main" val="10000"/>
                  </a:ext>
                </a:extLst>
              </a:tr>
              <a:tr h="321200">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US</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155,458</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    197,836 </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42,378 </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27%</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1"/>
                  </a:ext>
                </a:extLst>
              </a:tr>
              <a:tr h="321200">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UK</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88,338</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99,876 </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11,538 </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13%</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2"/>
                  </a:ext>
                </a:extLst>
              </a:tr>
              <a:tr h="321200">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Caribbean</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52,070</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50,995 </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(1,075)</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-2%</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3"/>
                  </a:ext>
                </a:extLst>
              </a:tr>
              <a:tr h="321200">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Canada</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28,616</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30,816 </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2,200 </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8%</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extLst>
                  <a:ext uri="{0D108BD9-81ED-4DB2-BD59-A6C34878D82A}">
                    <a16:rowId xmlns:a16="http://schemas.microsoft.com/office/drawing/2014/main" val="10004"/>
                  </a:ext>
                </a:extLst>
              </a:tr>
              <a:tr h="321200">
                <a:tc>
                  <a:txBody>
                    <a:bodyPr/>
                    <a:lstStyle/>
                    <a:p>
                      <a:pPr marL="0" marR="0" lvl="0" indent="0" algn="ctr" rtl="0">
                        <a:spcBef>
                          <a:spcPts val="0"/>
                        </a:spcBef>
                        <a:spcAft>
                          <a:spcPts val="0"/>
                        </a:spcAft>
                        <a:buNone/>
                      </a:pPr>
                      <a:r>
                        <a:rPr lang="en-US" sz="1200" b="1" u="none" strike="noStrike" cap="none">
                          <a:solidFill>
                            <a:schemeClr val="lt1"/>
                          </a:solidFill>
                          <a:latin typeface="Arimo"/>
                          <a:ea typeface="Arimo"/>
                          <a:cs typeface="Arimo"/>
                          <a:sym typeface="Arimo"/>
                        </a:rPr>
                        <a:t>Total</a:t>
                      </a:r>
                      <a:endParaRPr sz="1200" b="1" i="0" u="none" strike="noStrike" cap="none">
                        <a:solidFill>
                          <a:schemeClr val="lt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1D4965"/>
                    </a:solidFill>
                  </a:tcPr>
                </a:tc>
                <a:tc>
                  <a:txBody>
                    <a:bodyPr/>
                    <a:lstStyle/>
                    <a:p>
                      <a:pPr marL="0" marR="0" lvl="0" indent="0" algn="ctr" rtl="0">
                        <a:spcBef>
                          <a:spcPts val="0"/>
                        </a:spcBef>
                        <a:spcAft>
                          <a:spcPts val="0"/>
                        </a:spcAft>
                        <a:buNone/>
                      </a:pPr>
                      <a:r>
                        <a:rPr lang="en-US" sz="1200" b="1" u="none" strike="noStrike" cap="none">
                          <a:solidFill>
                            <a:schemeClr val="lt1"/>
                          </a:solidFill>
                          <a:latin typeface="Arimo"/>
                          <a:ea typeface="Arimo"/>
                          <a:cs typeface="Arimo"/>
                          <a:sym typeface="Arimo"/>
                        </a:rPr>
                        <a:t>324,482</a:t>
                      </a:r>
                      <a:endParaRPr sz="1200" b="1" i="0" u="none" strike="noStrike" cap="none">
                        <a:solidFill>
                          <a:schemeClr val="lt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1D4965"/>
                    </a:solidFill>
                  </a:tcPr>
                </a:tc>
                <a:tc>
                  <a:txBody>
                    <a:bodyPr/>
                    <a:lstStyle/>
                    <a:p>
                      <a:pPr marL="0" marR="0" lvl="0" indent="0" algn="ctr" rtl="0">
                        <a:spcBef>
                          <a:spcPts val="0"/>
                        </a:spcBef>
                        <a:spcAft>
                          <a:spcPts val="0"/>
                        </a:spcAft>
                        <a:buNone/>
                      </a:pPr>
                      <a:r>
                        <a:rPr lang="en-US" sz="1200" b="1" u="none" strike="noStrike" cap="none">
                          <a:solidFill>
                            <a:schemeClr val="lt1"/>
                          </a:solidFill>
                          <a:latin typeface="Arimo"/>
                          <a:ea typeface="Arimo"/>
                          <a:cs typeface="Arimo"/>
                          <a:sym typeface="Arimo"/>
                        </a:rPr>
                        <a:t>379,523</a:t>
                      </a:r>
                      <a:endParaRPr sz="1200" b="1" i="0" u="none" strike="noStrike" cap="none">
                        <a:solidFill>
                          <a:schemeClr val="lt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1D4965"/>
                    </a:solidFill>
                  </a:tcPr>
                </a:tc>
                <a:tc>
                  <a:txBody>
                    <a:bodyPr/>
                    <a:lstStyle/>
                    <a:p>
                      <a:pPr marL="0" marR="0" lvl="0" indent="0" algn="ctr" rtl="0">
                        <a:spcBef>
                          <a:spcPts val="0"/>
                        </a:spcBef>
                        <a:spcAft>
                          <a:spcPts val="0"/>
                        </a:spcAft>
                        <a:buNone/>
                      </a:pPr>
                      <a:r>
                        <a:rPr lang="en-US" sz="1200" b="1" u="none" strike="noStrike" cap="none">
                          <a:solidFill>
                            <a:schemeClr val="lt1"/>
                          </a:solidFill>
                          <a:latin typeface="Arimo"/>
                          <a:ea typeface="Arimo"/>
                          <a:cs typeface="Arimo"/>
                          <a:sym typeface="Arimo"/>
                        </a:rPr>
                        <a:t>55,041 </a:t>
                      </a:r>
                      <a:endParaRPr sz="1200" b="1" i="0" u="none" strike="noStrike" cap="none">
                        <a:solidFill>
                          <a:schemeClr val="lt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1D4965"/>
                    </a:solidFill>
                  </a:tcPr>
                </a:tc>
                <a:tc>
                  <a:txBody>
                    <a:bodyPr/>
                    <a:lstStyle/>
                    <a:p>
                      <a:pPr marL="0" marR="0" lvl="0" indent="0" algn="ctr" rtl="0">
                        <a:spcBef>
                          <a:spcPts val="0"/>
                        </a:spcBef>
                        <a:spcAft>
                          <a:spcPts val="0"/>
                        </a:spcAft>
                        <a:buNone/>
                      </a:pPr>
                      <a:r>
                        <a:rPr lang="en-US" sz="1200" b="1" u="none" strike="noStrike" cap="none">
                          <a:solidFill>
                            <a:schemeClr val="lt1"/>
                          </a:solidFill>
                          <a:latin typeface="Arimo"/>
                          <a:ea typeface="Arimo"/>
                          <a:cs typeface="Arimo"/>
                          <a:sym typeface="Arimo"/>
                        </a:rPr>
                        <a:t>17%</a:t>
                      </a:r>
                      <a:endParaRPr sz="1200" b="1" i="0" u="none" strike="noStrike" cap="none">
                        <a:solidFill>
                          <a:schemeClr val="lt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1D4965"/>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8"/>
          <p:cNvSpPr txBox="1"/>
          <p:nvPr/>
        </p:nvSpPr>
        <p:spPr>
          <a:xfrm>
            <a:off x="821825" y="1567100"/>
            <a:ext cx="3750300" cy="652800"/>
          </a:xfrm>
          <a:prstGeom prst="rect">
            <a:avLst/>
          </a:prstGeom>
          <a:noFill/>
          <a:ln>
            <a:noFill/>
          </a:ln>
        </p:spPr>
        <p:txBody>
          <a:bodyPr spcFirstLastPara="1" wrap="square" lIns="0" tIns="0" rIns="0" bIns="0" anchor="t" anchorCtr="1">
            <a:noAutofit/>
          </a:bodyPr>
          <a:lstStyle/>
          <a:p>
            <a:pPr marL="0" marR="0" lvl="0" indent="0" algn="l" rtl="0">
              <a:lnSpc>
                <a:spcPct val="100000"/>
              </a:lnSpc>
              <a:spcBef>
                <a:spcPts val="0"/>
              </a:spcBef>
              <a:spcAft>
                <a:spcPts val="0"/>
              </a:spcAft>
              <a:buClr>
                <a:srgbClr val="000000"/>
              </a:buClr>
              <a:buSzPts val="3650"/>
              <a:buFont typeface="Arial"/>
              <a:buNone/>
            </a:pPr>
            <a:r>
              <a:rPr lang="en-US" sz="4350" b="0" i="0" u="none" strike="noStrike" cap="none">
                <a:solidFill>
                  <a:srgbClr val="60989E"/>
                </a:solidFill>
                <a:latin typeface="Oswald"/>
                <a:ea typeface="Oswald"/>
                <a:cs typeface="Oswald"/>
                <a:sym typeface="Oswald"/>
              </a:rPr>
              <a:t>Room Stock Analysis​</a:t>
            </a:r>
            <a:endParaRPr sz="4350" b="0" i="0" u="none" strike="noStrike" cap="none">
              <a:solidFill>
                <a:srgbClr val="60989E"/>
              </a:solidFill>
              <a:latin typeface="Oswald"/>
              <a:ea typeface="Oswald"/>
              <a:cs typeface="Oswald"/>
              <a:sym typeface="Oswald"/>
            </a:endParaRPr>
          </a:p>
        </p:txBody>
      </p:sp>
      <p:sp>
        <p:nvSpPr>
          <p:cNvPr id="234" name="Google Shape;234;p48"/>
          <p:cNvSpPr txBox="1"/>
          <p:nvPr/>
        </p:nvSpPr>
        <p:spPr>
          <a:xfrm>
            <a:off x="734975" y="2978850"/>
            <a:ext cx="3552600" cy="2153400"/>
          </a:xfrm>
          <a:prstGeom prst="rect">
            <a:avLst/>
          </a:prstGeom>
          <a:noFill/>
          <a:ln>
            <a:noFill/>
          </a:ln>
        </p:spPr>
        <p:txBody>
          <a:bodyPr spcFirstLastPara="1" wrap="square" lIns="91425" tIns="91425" rIns="91425" bIns="91425" anchor="t" anchorCtr="0">
            <a:noAutofit/>
          </a:bodyPr>
          <a:lstStyle/>
          <a:p>
            <a:pPr marL="457200" lvl="0" indent="-304800" algn="l" rtl="0">
              <a:lnSpc>
                <a:spcPct val="90000"/>
              </a:lnSpc>
              <a:spcBef>
                <a:spcPts val="0"/>
              </a:spcBef>
              <a:spcAft>
                <a:spcPts val="0"/>
              </a:spcAft>
              <a:buClr>
                <a:schemeClr val="dk1"/>
              </a:buClr>
              <a:buSzPts val="1200"/>
              <a:buFont typeface="Arimo"/>
              <a:buChar char="●"/>
            </a:pPr>
            <a:r>
              <a:rPr lang="en-US" sz="1200">
                <a:solidFill>
                  <a:schemeClr val="dk1"/>
                </a:solidFill>
                <a:latin typeface="Arimo"/>
                <a:ea typeface="Arimo"/>
                <a:cs typeface="Arimo"/>
                <a:sym typeface="Arimo"/>
              </a:rPr>
              <a:t>The room count in the formal sector at the beginning of the year was </a:t>
            </a:r>
            <a:r>
              <a:rPr lang="en-US" sz="1200" b="1">
                <a:solidFill>
                  <a:schemeClr val="dk1"/>
                </a:solidFill>
                <a:latin typeface="Arimo"/>
                <a:ea typeface="Arimo"/>
                <a:cs typeface="Arimo"/>
                <a:sym typeface="Arimo"/>
              </a:rPr>
              <a:t>4,685</a:t>
            </a:r>
            <a:r>
              <a:rPr lang="en-US" sz="1200">
                <a:solidFill>
                  <a:schemeClr val="dk1"/>
                </a:solidFill>
                <a:latin typeface="Arimo"/>
                <a:ea typeface="Arimo"/>
                <a:cs typeface="Arimo"/>
                <a:sym typeface="Arimo"/>
              </a:rPr>
              <a:t>.</a:t>
            </a:r>
            <a:endParaRPr sz="1200">
              <a:solidFill>
                <a:schemeClr val="dk1"/>
              </a:solidFill>
              <a:latin typeface="Arimo"/>
              <a:ea typeface="Arimo"/>
              <a:cs typeface="Arimo"/>
              <a:sym typeface="Arimo"/>
            </a:endParaRPr>
          </a:p>
          <a:p>
            <a:pPr marL="457200" lvl="0" indent="-304800" algn="l" rtl="0">
              <a:lnSpc>
                <a:spcPct val="90000"/>
              </a:lnSpc>
              <a:spcBef>
                <a:spcPts val="1000"/>
              </a:spcBef>
              <a:spcAft>
                <a:spcPts val="0"/>
              </a:spcAft>
              <a:buClr>
                <a:schemeClr val="dk1"/>
              </a:buClr>
              <a:buSzPts val="1200"/>
              <a:buFont typeface="Arimo"/>
              <a:buChar char="●"/>
            </a:pPr>
            <a:r>
              <a:rPr lang="en-US" sz="1200">
                <a:solidFill>
                  <a:schemeClr val="dk1"/>
                </a:solidFill>
                <a:latin typeface="Arimo"/>
                <a:ea typeface="Arimo"/>
                <a:cs typeface="Arimo"/>
                <a:sym typeface="Arimo"/>
              </a:rPr>
              <a:t>Two properties closed for renovations during the year and will be out of commission for some time. This is in addition to the one from last year, resulting in </a:t>
            </a:r>
            <a:r>
              <a:rPr lang="en-US" sz="1200" b="1">
                <a:solidFill>
                  <a:schemeClr val="dk1"/>
                </a:solidFill>
                <a:latin typeface="Arimo"/>
                <a:ea typeface="Arimo"/>
                <a:cs typeface="Arimo"/>
                <a:sym typeface="Arimo"/>
              </a:rPr>
              <a:t>approximately 120,000 unsold rooms nights</a:t>
            </a:r>
            <a:r>
              <a:rPr lang="en-US" sz="1200">
                <a:solidFill>
                  <a:schemeClr val="dk1"/>
                </a:solidFill>
                <a:latin typeface="Arimo"/>
                <a:ea typeface="Arimo"/>
                <a:cs typeface="Arimo"/>
                <a:sym typeface="Arimo"/>
              </a:rPr>
              <a:t> and </a:t>
            </a:r>
            <a:r>
              <a:rPr lang="en-US" sz="1200" b="1">
                <a:solidFill>
                  <a:schemeClr val="dk1"/>
                </a:solidFill>
                <a:latin typeface="Arimo"/>
                <a:ea typeface="Arimo"/>
                <a:cs typeface="Arimo"/>
                <a:sym typeface="Arimo"/>
              </a:rPr>
              <a:t>a loss of U$718,000 every month</a:t>
            </a:r>
            <a:r>
              <a:rPr lang="en-US" sz="1200">
                <a:solidFill>
                  <a:schemeClr val="dk1"/>
                </a:solidFill>
                <a:latin typeface="Arimo"/>
                <a:ea typeface="Arimo"/>
                <a:cs typeface="Arimo"/>
                <a:sym typeface="Arimo"/>
              </a:rPr>
              <a:t>.</a:t>
            </a:r>
            <a:endParaRPr sz="1200">
              <a:solidFill>
                <a:srgbClr val="262626"/>
              </a:solidFill>
              <a:latin typeface="Arimo"/>
              <a:ea typeface="Arimo"/>
              <a:cs typeface="Arimo"/>
              <a:sym typeface="Arimo"/>
            </a:endParaRPr>
          </a:p>
        </p:txBody>
      </p:sp>
      <p:graphicFrame>
        <p:nvGraphicFramePr>
          <p:cNvPr id="235" name="Google Shape;235;p48"/>
          <p:cNvGraphicFramePr/>
          <p:nvPr/>
        </p:nvGraphicFramePr>
        <p:xfrm>
          <a:off x="6437500" y="1610800"/>
          <a:ext cx="3750300" cy="3467469"/>
        </p:xfrm>
        <a:graphic>
          <a:graphicData uri="http://schemas.openxmlformats.org/drawingml/2006/table">
            <a:tbl>
              <a:tblPr>
                <a:noFill/>
                <a:tableStyleId>{D163A8BF-BED0-49D5-8CB2-8C0A0B2E63D6}</a:tableStyleId>
              </a:tblPr>
              <a:tblGrid>
                <a:gridCol w="2195175">
                  <a:extLst>
                    <a:ext uri="{9D8B030D-6E8A-4147-A177-3AD203B41FA5}">
                      <a16:colId xmlns:a16="http://schemas.microsoft.com/office/drawing/2014/main" val="20000"/>
                    </a:ext>
                  </a:extLst>
                </a:gridCol>
                <a:gridCol w="1555125">
                  <a:extLst>
                    <a:ext uri="{9D8B030D-6E8A-4147-A177-3AD203B41FA5}">
                      <a16:colId xmlns:a16="http://schemas.microsoft.com/office/drawing/2014/main" val="20001"/>
                    </a:ext>
                  </a:extLst>
                </a:gridCol>
              </a:tblGrid>
              <a:tr h="353400">
                <a:tc>
                  <a:txBody>
                    <a:bodyPr/>
                    <a:lstStyle/>
                    <a:p>
                      <a:pPr marL="12700" marR="12700" lvl="0" indent="0" algn="l" rtl="0">
                        <a:lnSpc>
                          <a:spcPct val="115000"/>
                        </a:lnSpc>
                        <a:spcBef>
                          <a:spcPts val="0"/>
                        </a:spcBef>
                        <a:spcAft>
                          <a:spcPts val="0"/>
                        </a:spcAft>
                        <a:buClr>
                          <a:srgbClr val="000000"/>
                        </a:buClr>
                        <a:buSzPts val="1800"/>
                        <a:buFont typeface="Arial"/>
                        <a:buNone/>
                      </a:pPr>
                      <a:r>
                        <a:rPr lang="en-US" sz="1800" u="none" strike="noStrike" cap="none">
                          <a:solidFill>
                            <a:schemeClr val="lt1"/>
                          </a:solidFill>
                          <a:latin typeface="Oswald"/>
                          <a:ea typeface="Oswald"/>
                          <a:cs typeface="Oswald"/>
                          <a:sym typeface="Oswald"/>
                        </a:rPr>
                        <a:t>Period​</a:t>
                      </a:r>
                      <a:endParaRPr sz="1800" u="none" strike="noStrike" cap="none">
                        <a:solidFill>
                          <a:schemeClr val="lt1"/>
                        </a:solidFill>
                        <a:latin typeface="Oswald"/>
                        <a:ea typeface="Oswald"/>
                        <a:cs typeface="Oswald"/>
                        <a:sym typeface="Oswald"/>
                      </a:endParaRPr>
                    </a:p>
                  </a:txBody>
                  <a:tcPr marL="91425" marR="91425" marT="91425" marB="91425"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0F9ED5">
                          <a:alpha val="0"/>
                        </a:srgbClr>
                      </a:solidFill>
                      <a:prstDash val="solid"/>
                      <a:round/>
                      <a:headEnd type="none" w="sm" len="sm"/>
                      <a:tailEnd type="none" w="sm" len="sm"/>
                    </a:lnT>
                    <a:lnB w="9525" cap="flat" cmpd="sng">
                      <a:solidFill>
                        <a:srgbClr val="0F9ED5">
                          <a:alpha val="0"/>
                        </a:srgbClr>
                      </a:solidFill>
                      <a:prstDash val="solid"/>
                      <a:round/>
                      <a:headEnd type="none" w="sm" len="sm"/>
                      <a:tailEnd type="none" w="sm" len="sm"/>
                    </a:lnB>
                    <a:solidFill>
                      <a:schemeClr val="accent5"/>
                    </a:solidFill>
                  </a:tcPr>
                </a:tc>
                <a:tc>
                  <a:txBody>
                    <a:bodyPr/>
                    <a:lstStyle/>
                    <a:p>
                      <a:pPr marL="12700" marR="12700" lvl="0" indent="0" algn="ctr" rtl="0">
                        <a:lnSpc>
                          <a:spcPct val="115000"/>
                        </a:lnSpc>
                        <a:spcBef>
                          <a:spcPts val="0"/>
                        </a:spcBef>
                        <a:spcAft>
                          <a:spcPts val="0"/>
                        </a:spcAft>
                        <a:buClr>
                          <a:srgbClr val="000000"/>
                        </a:buClr>
                        <a:buSzPts val="1800"/>
                        <a:buFont typeface="Arial"/>
                        <a:buNone/>
                      </a:pPr>
                      <a:r>
                        <a:rPr lang="en-US" sz="1800" u="none" strike="noStrike" cap="none">
                          <a:solidFill>
                            <a:schemeClr val="lt1"/>
                          </a:solidFill>
                          <a:latin typeface="Oswald"/>
                          <a:ea typeface="Oswald"/>
                          <a:cs typeface="Oswald"/>
                          <a:sym typeface="Oswald"/>
                        </a:rPr>
                        <a:t>No. of Rooms​</a:t>
                      </a:r>
                      <a:endParaRPr sz="1800" u="none" strike="noStrike" cap="none">
                        <a:solidFill>
                          <a:schemeClr val="lt1"/>
                        </a:solidFill>
                        <a:latin typeface="Oswald"/>
                        <a:ea typeface="Oswald"/>
                        <a:cs typeface="Oswald"/>
                        <a:sym typeface="Oswald"/>
                      </a:endParaRPr>
                    </a:p>
                  </a:txBody>
                  <a:tcPr marL="91425" marR="91425" marT="91425" marB="91425"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0F9ED5">
                          <a:alpha val="0"/>
                        </a:srgbClr>
                      </a:solidFill>
                      <a:prstDash val="solid"/>
                      <a:round/>
                      <a:headEnd type="none" w="sm" len="sm"/>
                      <a:tailEnd type="none" w="sm" len="sm"/>
                    </a:lnT>
                    <a:lnB w="9525" cap="flat" cmpd="sng">
                      <a:solidFill>
                        <a:srgbClr val="0F9ED5">
                          <a:alpha val="0"/>
                        </a:srgbClr>
                      </a:solidFill>
                      <a:prstDash val="solid"/>
                      <a:round/>
                      <a:headEnd type="none" w="sm" len="sm"/>
                      <a:tailEnd type="none" w="sm" len="sm"/>
                    </a:lnB>
                    <a:solidFill>
                      <a:schemeClr val="accent5"/>
                    </a:solidFill>
                  </a:tcPr>
                </a:tc>
                <a:extLst>
                  <a:ext uri="{0D108BD9-81ED-4DB2-BD59-A6C34878D82A}">
                    <a16:rowId xmlns:a16="http://schemas.microsoft.com/office/drawing/2014/main" val="10000"/>
                  </a:ext>
                </a:extLst>
              </a:tr>
              <a:tr h="278925">
                <a:tc>
                  <a:txBody>
                    <a:bodyPr/>
                    <a:lstStyle/>
                    <a:p>
                      <a:pPr marL="12700" marR="12700" lvl="0" indent="0" algn="l" rtl="0">
                        <a:lnSpc>
                          <a:spcPct val="115000"/>
                        </a:lnSpc>
                        <a:spcBef>
                          <a:spcPts val="0"/>
                        </a:spcBef>
                        <a:spcAft>
                          <a:spcPts val="0"/>
                        </a:spcAft>
                        <a:buClr>
                          <a:srgbClr val="000000"/>
                        </a:buClr>
                        <a:buSzPts val="1200"/>
                        <a:buFont typeface="Arial"/>
                        <a:buNone/>
                      </a:pPr>
                      <a:r>
                        <a:rPr lang="en-US" sz="1200" u="none" strike="noStrike" cap="none">
                          <a:latin typeface="Arimo"/>
                          <a:ea typeface="Arimo"/>
                          <a:cs typeface="Arimo"/>
                          <a:sym typeface="Arimo"/>
                        </a:rPr>
                        <a:t>January Opening Stock​</a:t>
                      </a:r>
                      <a:endParaRPr sz="1200" u="none" strike="noStrike" cap="none">
                        <a:latin typeface="Arimo"/>
                        <a:ea typeface="Arimo"/>
                        <a:cs typeface="Arimo"/>
                        <a:sym typeface="Arimo"/>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0F9ED5">
                          <a:alpha val="0"/>
                        </a:srgbClr>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12700" marR="12700" lvl="0" indent="0" algn="ctr" rtl="0">
                        <a:lnSpc>
                          <a:spcPct val="115000"/>
                        </a:lnSpc>
                        <a:spcBef>
                          <a:spcPts val="0"/>
                        </a:spcBef>
                        <a:spcAft>
                          <a:spcPts val="0"/>
                        </a:spcAft>
                        <a:buClr>
                          <a:srgbClr val="000000"/>
                        </a:buClr>
                        <a:buSzPts val="1200"/>
                        <a:buFont typeface="Arial"/>
                        <a:buNone/>
                      </a:pPr>
                      <a:r>
                        <a:rPr lang="en-US" sz="1200" u="none" strike="noStrike" cap="none">
                          <a:latin typeface="Arimo"/>
                          <a:ea typeface="Arimo"/>
                          <a:cs typeface="Arimo"/>
                          <a:sym typeface="Arimo"/>
                        </a:rPr>
                        <a:t>4,685​</a:t>
                      </a:r>
                      <a:endParaRPr sz="1200" u="none" strike="noStrike" cap="none">
                        <a:latin typeface="Arimo"/>
                        <a:ea typeface="Arimo"/>
                        <a:cs typeface="Arimo"/>
                        <a:sym typeface="Arimo"/>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0F9ED5">
                          <a:alpha val="0"/>
                        </a:srgbClr>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1"/>
                  </a:ext>
                </a:extLst>
              </a:tr>
              <a:tr h="278925">
                <a:tc>
                  <a:txBody>
                    <a:bodyPr/>
                    <a:lstStyle/>
                    <a:p>
                      <a:pPr marL="12700" marR="12700" lvl="0" indent="0" algn="l" rtl="0">
                        <a:lnSpc>
                          <a:spcPct val="115000"/>
                        </a:lnSpc>
                        <a:spcBef>
                          <a:spcPts val="0"/>
                        </a:spcBef>
                        <a:spcAft>
                          <a:spcPts val="0"/>
                        </a:spcAft>
                        <a:buClr>
                          <a:srgbClr val="000000"/>
                        </a:buClr>
                        <a:buSzPts val="1200"/>
                        <a:buFont typeface="Arial"/>
                        <a:buNone/>
                      </a:pPr>
                      <a:r>
                        <a:rPr lang="en-US" sz="1200" u="none" strike="noStrike" cap="none">
                          <a:latin typeface="Arimo"/>
                          <a:ea typeface="Arimo"/>
                          <a:cs typeface="Arimo"/>
                          <a:sym typeface="Arimo"/>
                        </a:rPr>
                        <a:t>December Closing Stock​</a:t>
                      </a:r>
                      <a:endParaRPr sz="1200" u="none" strike="noStrike" cap="none">
                        <a:latin typeface="Arimo"/>
                        <a:ea typeface="Arimo"/>
                        <a:cs typeface="Arimo"/>
                        <a:sym typeface="Arimo"/>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12700" marR="12700" lvl="0" indent="0" algn="ctr" rtl="0">
                        <a:lnSpc>
                          <a:spcPct val="115000"/>
                        </a:lnSpc>
                        <a:spcBef>
                          <a:spcPts val="0"/>
                        </a:spcBef>
                        <a:spcAft>
                          <a:spcPts val="0"/>
                        </a:spcAft>
                        <a:buClr>
                          <a:srgbClr val="000000"/>
                        </a:buClr>
                        <a:buSzPts val="1200"/>
                        <a:buFont typeface="Arial"/>
                        <a:buNone/>
                      </a:pPr>
                      <a:r>
                        <a:rPr lang="en-US" sz="1200" u="none" strike="noStrike" cap="none">
                          <a:latin typeface="Arimo"/>
                          <a:ea typeface="Arimo"/>
                          <a:cs typeface="Arimo"/>
                          <a:sym typeface="Arimo"/>
                        </a:rPr>
                        <a:t>4,449​</a:t>
                      </a:r>
                      <a:endParaRPr sz="1200" u="none" strike="noStrike" cap="none">
                        <a:latin typeface="Arimo"/>
                        <a:ea typeface="Arimo"/>
                        <a:cs typeface="Arimo"/>
                        <a:sym typeface="Arimo"/>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2"/>
                  </a:ext>
                </a:extLst>
              </a:tr>
              <a:tr h="278925">
                <a:tc>
                  <a:txBody>
                    <a:bodyPr/>
                    <a:lstStyle/>
                    <a:p>
                      <a:pPr marL="12700" marR="12700" lvl="0" indent="0" algn="l" rtl="0">
                        <a:lnSpc>
                          <a:spcPct val="115000"/>
                        </a:lnSpc>
                        <a:spcBef>
                          <a:spcPts val="0"/>
                        </a:spcBef>
                        <a:spcAft>
                          <a:spcPts val="0"/>
                        </a:spcAft>
                        <a:buClr>
                          <a:srgbClr val="000000"/>
                        </a:buClr>
                        <a:buSzPts val="1200"/>
                        <a:buFont typeface="Arial"/>
                        <a:buNone/>
                      </a:pPr>
                      <a:r>
                        <a:rPr lang="en-US" sz="1200" u="none" strike="noStrike" cap="none">
                          <a:latin typeface="Arimo"/>
                          <a:ea typeface="Arimo"/>
                          <a:cs typeface="Arimo"/>
                          <a:sym typeface="Arimo"/>
                        </a:rPr>
                        <a:t>Closed this year​</a:t>
                      </a:r>
                      <a:endParaRPr sz="1200" u="none" strike="noStrike" cap="none">
                        <a:latin typeface="Arimo"/>
                        <a:ea typeface="Arimo"/>
                        <a:cs typeface="Arimo"/>
                        <a:sym typeface="Arimo"/>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12700" marR="12700" lvl="0" indent="0" algn="ctr" rtl="0">
                        <a:lnSpc>
                          <a:spcPct val="115000"/>
                        </a:lnSpc>
                        <a:spcBef>
                          <a:spcPts val="0"/>
                        </a:spcBef>
                        <a:spcAft>
                          <a:spcPts val="0"/>
                        </a:spcAft>
                        <a:buClr>
                          <a:srgbClr val="000000"/>
                        </a:buClr>
                        <a:buSzPts val="1200"/>
                        <a:buFont typeface="Arial"/>
                        <a:buNone/>
                      </a:pPr>
                      <a:r>
                        <a:rPr lang="en-US" sz="1200" u="none" strike="noStrike" cap="none">
                          <a:latin typeface="Arimo"/>
                          <a:ea typeface="Arimo"/>
                          <a:cs typeface="Arimo"/>
                          <a:sym typeface="Arimo"/>
                        </a:rPr>
                        <a:t>236​</a:t>
                      </a:r>
                      <a:endParaRPr sz="1200" u="none" strike="noStrike" cap="none">
                        <a:latin typeface="Arimo"/>
                        <a:ea typeface="Arimo"/>
                        <a:cs typeface="Arimo"/>
                        <a:sym typeface="Arimo"/>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3"/>
                  </a:ext>
                </a:extLst>
              </a:tr>
              <a:tr h="278925">
                <a:tc>
                  <a:txBody>
                    <a:bodyPr/>
                    <a:lstStyle/>
                    <a:p>
                      <a:pPr marL="12700" marR="12700" lvl="0" indent="0" algn="l" rtl="0">
                        <a:lnSpc>
                          <a:spcPct val="115000"/>
                        </a:lnSpc>
                        <a:spcBef>
                          <a:spcPts val="0"/>
                        </a:spcBef>
                        <a:spcAft>
                          <a:spcPts val="0"/>
                        </a:spcAft>
                        <a:buClr>
                          <a:srgbClr val="000000"/>
                        </a:buClr>
                        <a:buSzPts val="1200"/>
                        <a:buFont typeface="Arial"/>
                        <a:buNone/>
                      </a:pPr>
                      <a:r>
                        <a:rPr lang="en-US" sz="1200" u="none" strike="noStrike" cap="none">
                          <a:latin typeface="Arimo"/>
                          <a:ea typeface="Arimo"/>
                          <a:cs typeface="Arimo"/>
                          <a:sym typeface="Arimo"/>
                        </a:rPr>
                        <a:t>Closed from 2023​</a:t>
                      </a:r>
                      <a:endParaRPr sz="1200" u="none" strike="noStrike" cap="none">
                        <a:latin typeface="Arimo"/>
                        <a:ea typeface="Arimo"/>
                        <a:cs typeface="Arimo"/>
                        <a:sym typeface="Arimo"/>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12700" marR="12700" lvl="0" indent="0" algn="ctr" rtl="0">
                        <a:lnSpc>
                          <a:spcPct val="115000"/>
                        </a:lnSpc>
                        <a:spcBef>
                          <a:spcPts val="0"/>
                        </a:spcBef>
                        <a:spcAft>
                          <a:spcPts val="0"/>
                        </a:spcAft>
                        <a:buClr>
                          <a:srgbClr val="000000"/>
                        </a:buClr>
                        <a:buSzPts val="1200"/>
                        <a:buFont typeface="Arial"/>
                        <a:buNone/>
                      </a:pPr>
                      <a:r>
                        <a:rPr lang="en-US" sz="1200" u="none" strike="noStrike" cap="none">
                          <a:latin typeface="Arimo"/>
                          <a:ea typeface="Arimo"/>
                          <a:cs typeface="Arimo"/>
                          <a:sym typeface="Arimo"/>
                        </a:rPr>
                        <a:t>334​</a:t>
                      </a:r>
                      <a:endParaRPr sz="1200" u="none" strike="noStrike" cap="none">
                        <a:latin typeface="Arimo"/>
                        <a:ea typeface="Arimo"/>
                        <a:cs typeface="Arimo"/>
                        <a:sym typeface="Arimo"/>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4"/>
                  </a:ext>
                </a:extLst>
              </a:tr>
              <a:tr h="278925">
                <a:tc>
                  <a:txBody>
                    <a:bodyPr/>
                    <a:lstStyle/>
                    <a:p>
                      <a:pPr marL="12700" marR="12700" lvl="0" indent="0" algn="l" rtl="0">
                        <a:lnSpc>
                          <a:spcPct val="115000"/>
                        </a:lnSpc>
                        <a:spcBef>
                          <a:spcPts val="0"/>
                        </a:spcBef>
                        <a:spcAft>
                          <a:spcPts val="0"/>
                        </a:spcAft>
                        <a:buClr>
                          <a:srgbClr val="000000"/>
                        </a:buClr>
                        <a:buSzPts val="1200"/>
                        <a:buFont typeface="Arial"/>
                        <a:buNone/>
                      </a:pPr>
                      <a:r>
                        <a:rPr lang="en-US" sz="1200" b="1" u="none" strike="noStrike" cap="none">
                          <a:solidFill>
                            <a:schemeClr val="lt1"/>
                          </a:solidFill>
                          <a:latin typeface="Arimo"/>
                          <a:ea typeface="Arimo"/>
                          <a:cs typeface="Arimo"/>
                          <a:sym typeface="Arimo"/>
                        </a:rPr>
                        <a:t>Total Rooms Closed​</a:t>
                      </a:r>
                      <a:endParaRPr sz="1200" b="1" u="none" strike="noStrike" cap="none">
                        <a:solidFill>
                          <a:schemeClr val="lt1"/>
                        </a:solidFill>
                        <a:latin typeface="Arimo"/>
                        <a:ea typeface="Arimo"/>
                        <a:cs typeface="Arimo"/>
                        <a:sym typeface="Arimo"/>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1D4965"/>
                    </a:solidFill>
                  </a:tcPr>
                </a:tc>
                <a:tc>
                  <a:txBody>
                    <a:bodyPr/>
                    <a:lstStyle/>
                    <a:p>
                      <a:pPr marL="12700" marR="12700" lvl="0" indent="0" algn="ctr" rtl="0">
                        <a:lnSpc>
                          <a:spcPct val="115000"/>
                        </a:lnSpc>
                        <a:spcBef>
                          <a:spcPts val="0"/>
                        </a:spcBef>
                        <a:spcAft>
                          <a:spcPts val="0"/>
                        </a:spcAft>
                        <a:buClr>
                          <a:srgbClr val="000000"/>
                        </a:buClr>
                        <a:buSzPts val="1200"/>
                        <a:buFont typeface="Arial"/>
                        <a:buNone/>
                      </a:pPr>
                      <a:r>
                        <a:rPr lang="en-US" sz="1200" b="1" u="none" strike="noStrike" cap="none">
                          <a:solidFill>
                            <a:schemeClr val="lt1"/>
                          </a:solidFill>
                          <a:latin typeface="Arimo"/>
                          <a:ea typeface="Arimo"/>
                          <a:cs typeface="Arimo"/>
                          <a:sym typeface="Arimo"/>
                        </a:rPr>
                        <a:t>570​</a:t>
                      </a:r>
                      <a:endParaRPr sz="1200" b="1" u="none" strike="noStrike" cap="none">
                        <a:solidFill>
                          <a:schemeClr val="lt1"/>
                        </a:solidFill>
                        <a:latin typeface="Arimo"/>
                        <a:ea typeface="Arimo"/>
                        <a:cs typeface="Arimo"/>
                        <a:sym typeface="Arimo"/>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1D4965"/>
                    </a:solidFill>
                  </a:tcPr>
                </a:tc>
                <a:extLst>
                  <a:ext uri="{0D108BD9-81ED-4DB2-BD59-A6C34878D82A}">
                    <a16:rowId xmlns:a16="http://schemas.microsoft.com/office/drawing/2014/main" val="10005"/>
                  </a:ext>
                </a:extLst>
              </a:tr>
              <a:tr h="278925">
                <a:tc>
                  <a:txBody>
                    <a:bodyPr/>
                    <a:lstStyle/>
                    <a:p>
                      <a:pPr marL="12700" marR="12700" lvl="0" indent="0" algn="l" rtl="0">
                        <a:lnSpc>
                          <a:spcPct val="115000"/>
                        </a:lnSpc>
                        <a:spcBef>
                          <a:spcPts val="0"/>
                        </a:spcBef>
                        <a:spcAft>
                          <a:spcPts val="0"/>
                        </a:spcAft>
                        <a:buClr>
                          <a:srgbClr val="000000"/>
                        </a:buClr>
                        <a:buSzPts val="1200"/>
                        <a:buFont typeface="Arial"/>
                        <a:buNone/>
                      </a:pPr>
                      <a:r>
                        <a:rPr lang="en-US" sz="1200" u="none" strike="noStrike" cap="none">
                          <a:latin typeface="Arimo"/>
                          <a:ea typeface="Arimo"/>
                          <a:cs typeface="Arimo"/>
                          <a:sym typeface="Arimo"/>
                        </a:rPr>
                        <a:t>% of Rooms Closed​</a:t>
                      </a:r>
                      <a:endParaRPr sz="1200" u="none" strike="noStrike" cap="none">
                        <a:solidFill>
                          <a:schemeClr val="lt1"/>
                        </a:solidFill>
                        <a:latin typeface="Arimo"/>
                        <a:ea typeface="Arimo"/>
                        <a:cs typeface="Arimo"/>
                        <a:sym typeface="Arimo"/>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12700" marR="12700" lvl="0" indent="0" algn="ctr" rtl="0">
                        <a:lnSpc>
                          <a:spcPct val="115000"/>
                        </a:lnSpc>
                        <a:spcBef>
                          <a:spcPts val="0"/>
                        </a:spcBef>
                        <a:spcAft>
                          <a:spcPts val="0"/>
                        </a:spcAft>
                        <a:buClr>
                          <a:srgbClr val="000000"/>
                        </a:buClr>
                        <a:buSzPts val="1200"/>
                        <a:buFont typeface="Arial"/>
                        <a:buNone/>
                      </a:pPr>
                      <a:r>
                        <a:rPr lang="en-US" sz="1200" u="none" strike="noStrike" cap="none">
                          <a:latin typeface="Arimo"/>
                          <a:ea typeface="Arimo"/>
                          <a:cs typeface="Arimo"/>
                          <a:sym typeface="Arimo"/>
                        </a:rPr>
                        <a:t>11%​</a:t>
                      </a:r>
                      <a:endParaRPr sz="1200" u="none" strike="noStrike" cap="none">
                        <a:solidFill>
                          <a:schemeClr val="lt1"/>
                        </a:solidFill>
                        <a:latin typeface="Arimo"/>
                        <a:ea typeface="Arimo"/>
                        <a:cs typeface="Arimo"/>
                        <a:sym typeface="Arimo"/>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6"/>
                  </a:ext>
                </a:extLst>
              </a:tr>
              <a:tr h="278925">
                <a:tc>
                  <a:txBody>
                    <a:bodyPr/>
                    <a:lstStyle/>
                    <a:p>
                      <a:pPr marL="12700" marR="12700" lvl="0" indent="0" algn="l" rtl="0">
                        <a:lnSpc>
                          <a:spcPct val="115000"/>
                        </a:lnSpc>
                        <a:spcBef>
                          <a:spcPts val="0"/>
                        </a:spcBef>
                        <a:spcAft>
                          <a:spcPts val="0"/>
                        </a:spcAft>
                        <a:buClr>
                          <a:srgbClr val="000000"/>
                        </a:buClr>
                        <a:buSzPts val="1200"/>
                        <a:buFont typeface="Arial"/>
                        <a:buNone/>
                      </a:pPr>
                      <a:r>
                        <a:rPr lang="en-US" sz="1200" u="none" strike="noStrike" cap="none">
                          <a:latin typeface="Arimo"/>
                          <a:ea typeface="Arimo"/>
                          <a:cs typeface="Arimo"/>
                          <a:sym typeface="Arimo"/>
                        </a:rPr>
                        <a:t>Unsold Room Nights/Month​</a:t>
                      </a:r>
                      <a:endParaRPr sz="1200" u="none" strike="noStrike" cap="none">
                        <a:solidFill>
                          <a:schemeClr val="lt1"/>
                        </a:solidFill>
                        <a:latin typeface="Arimo"/>
                        <a:ea typeface="Arimo"/>
                        <a:cs typeface="Arimo"/>
                        <a:sym typeface="Arimo"/>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tcPr>
                </a:tc>
                <a:tc>
                  <a:txBody>
                    <a:bodyPr/>
                    <a:lstStyle/>
                    <a:p>
                      <a:pPr marL="12700" marR="12700" lvl="0" indent="0" algn="ctr" rtl="0">
                        <a:lnSpc>
                          <a:spcPct val="115000"/>
                        </a:lnSpc>
                        <a:spcBef>
                          <a:spcPts val="0"/>
                        </a:spcBef>
                        <a:spcAft>
                          <a:spcPts val="0"/>
                        </a:spcAft>
                        <a:buClr>
                          <a:srgbClr val="000000"/>
                        </a:buClr>
                        <a:buSzPts val="1200"/>
                        <a:buFont typeface="Arial"/>
                        <a:buNone/>
                      </a:pPr>
                      <a:r>
                        <a:rPr lang="en-US" sz="1200" u="none" strike="noStrike" cap="none">
                          <a:latin typeface="Arimo"/>
                          <a:ea typeface="Arimo"/>
                          <a:cs typeface="Arimo"/>
                          <a:sym typeface="Arimo"/>
                        </a:rPr>
                        <a:t>119,700 ​</a:t>
                      </a:r>
                      <a:endParaRPr sz="1200" u="none" strike="noStrike" cap="none">
                        <a:solidFill>
                          <a:schemeClr val="lt1"/>
                        </a:solidFill>
                        <a:latin typeface="Arimo"/>
                        <a:ea typeface="Arimo"/>
                        <a:cs typeface="Arimo"/>
                        <a:sym typeface="Arimo"/>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7"/>
                  </a:ext>
                </a:extLst>
              </a:tr>
              <a:tr h="278925">
                <a:tc>
                  <a:txBody>
                    <a:bodyPr/>
                    <a:lstStyle/>
                    <a:p>
                      <a:pPr marL="12700" marR="12700" lvl="0" indent="0" algn="l" rtl="0">
                        <a:lnSpc>
                          <a:spcPct val="115000"/>
                        </a:lnSpc>
                        <a:spcBef>
                          <a:spcPts val="0"/>
                        </a:spcBef>
                        <a:spcAft>
                          <a:spcPts val="0"/>
                        </a:spcAft>
                        <a:buClr>
                          <a:srgbClr val="000000"/>
                        </a:buClr>
                        <a:buSzPts val="1200"/>
                        <a:buFont typeface="Arial"/>
                        <a:buNone/>
                      </a:pPr>
                      <a:r>
                        <a:rPr lang="en-US" sz="1200" u="none" strike="noStrike" cap="none">
                          <a:latin typeface="Arimo"/>
                          <a:ea typeface="Arimo"/>
                          <a:cs typeface="Arimo"/>
                          <a:sym typeface="Arimo"/>
                        </a:rPr>
                        <a:t>Levy Lost/month​</a:t>
                      </a:r>
                      <a:endParaRPr sz="1200" u="none" strike="noStrike" cap="none">
                        <a:solidFill>
                          <a:schemeClr val="lt1"/>
                        </a:solidFill>
                        <a:latin typeface="Arimo"/>
                        <a:ea typeface="Arimo"/>
                        <a:cs typeface="Arimo"/>
                        <a:sym typeface="Arimo"/>
                      </a:endParaRPr>
                    </a:p>
                  </a:txBody>
                  <a:tcPr marL="91425" marR="91425" marT="91425" marB="91425"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0F9ED5">
                          <a:alpha val="0"/>
                        </a:srgbClr>
                      </a:solidFill>
                      <a:prstDash val="solid"/>
                      <a:round/>
                      <a:headEnd type="none" w="sm" len="sm"/>
                      <a:tailEnd type="none" w="sm" len="sm"/>
                    </a:lnB>
                  </a:tcPr>
                </a:tc>
                <a:tc>
                  <a:txBody>
                    <a:bodyPr/>
                    <a:lstStyle/>
                    <a:p>
                      <a:pPr marL="12700" marR="12700" lvl="0" indent="0" algn="ctr" rtl="0">
                        <a:lnSpc>
                          <a:spcPct val="115000"/>
                        </a:lnSpc>
                        <a:spcBef>
                          <a:spcPts val="0"/>
                        </a:spcBef>
                        <a:spcAft>
                          <a:spcPts val="0"/>
                        </a:spcAft>
                        <a:buClr>
                          <a:srgbClr val="000000"/>
                        </a:buClr>
                        <a:buSzPts val="1200"/>
                        <a:buFont typeface="Arial"/>
                        <a:buNone/>
                      </a:pPr>
                      <a:r>
                        <a:rPr lang="en-US" sz="1200" u="none" strike="noStrike" cap="none">
                          <a:latin typeface="Arimo"/>
                          <a:ea typeface="Arimo"/>
                          <a:cs typeface="Arimo"/>
                          <a:sym typeface="Arimo"/>
                        </a:rPr>
                        <a:t>$718,200 ​</a:t>
                      </a:r>
                      <a:endParaRPr sz="1200" u="none" strike="noStrike" cap="none">
                        <a:solidFill>
                          <a:schemeClr val="lt1"/>
                        </a:solidFill>
                        <a:latin typeface="Arimo"/>
                        <a:ea typeface="Arimo"/>
                        <a:cs typeface="Arimo"/>
                        <a:sym typeface="Arimo"/>
                      </a:endParaRPr>
                    </a:p>
                  </a:txBody>
                  <a:tcPr marL="91425" marR="91425" marT="91425" marB="91425" anchor="ctr">
                    <a:lnL w="9525" cap="flat" cmpd="sng">
                      <a:solidFill>
                        <a:srgbClr val="FFFFFF">
                          <a:alpha val="0"/>
                        </a:srgbClr>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0F9ED5">
                          <a:alpha val="0"/>
                        </a:srgbClr>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49"/>
          <p:cNvSpPr txBox="1"/>
          <p:nvPr/>
        </p:nvSpPr>
        <p:spPr>
          <a:xfrm>
            <a:off x="821825" y="2298625"/>
            <a:ext cx="3823200" cy="652800"/>
          </a:xfrm>
          <a:prstGeom prst="rect">
            <a:avLst/>
          </a:prstGeom>
          <a:noFill/>
          <a:ln>
            <a:noFill/>
          </a:ln>
        </p:spPr>
        <p:txBody>
          <a:bodyPr spcFirstLastPara="1" wrap="square" lIns="0" tIns="0" rIns="0" bIns="0" anchor="t" anchorCtr="1">
            <a:noAutofit/>
          </a:bodyPr>
          <a:lstStyle/>
          <a:p>
            <a:pPr marL="0" marR="0" lvl="0" indent="0" algn="l" rtl="0">
              <a:lnSpc>
                <a:spcPct val="100000"/>
              </a:lnSpc>
              <a:spcBef>
                <a:spcPts val="0"/>
              </a:spcBef>
              <a:spcAft>
                <a:spcPts val="0"/>
              </a:spcAft>
              <a:buClr>
                <a:srgbClr val="000000"/>
              </a:buClr>
              <a:buSzPts val="3650"/>
              <a:buFont typeface="Arial"/>
              <a:buNone/>
            </a:pPr>
            <a:r>
              <a:rPr lang="en-US" sz="4350" b="0" i="0" u="none" strike="noStrike" cap="none" dirty="0">
                <a:solidFill>
                  <a:srgbClr val="60989E"/>
                </a:solidFill>
                <a:latin typeface="Oswald"/>
                <a:ea typeface="Oswald"/>
                <a:cs typeface="Oswald"/>
                <a:sym typeface="Oswald"/>
              </a:rPr>
              <a:t>Room Stock Analysis​</a:t>
            </a:r>
            <a:endParaRPr sz="4350" b="0" i="0" u="none" strike="noStrike" cap="none" dirty="0">
              <a:solidFill>
                <a:srgbClr val="60989E"/>
              </a:solidFill>
              <a:latin typeface="Oswald"/>
              <a:ea typeface="Oswald"/>
              <a:cs typeface="Oswald"/>
              <a:sym typeface="Oswald"/>
            </a:endParaRPr>
          </a:p>
        </p:txBody>
      </p:sp>
      <p:graphicFrame>
        <p:nvGraphicFramePr>
          <p:cNvPr id="241" name="Google Shape;241;p49"/>
          <p:cNvGraphicFramePr/>
          <p:nvPr/>
        </p:nvGraphicFramePr>
        <p:xfrm>
          <a:off x="3983725" y="1048525"/>
          <a:ext cx="7571225" cy="4127813"/>
        </p:xfrm>
        <a:graphic>
          <a:graphicData uri="http://schemas.openxmlformats.org/drawingml/2006/table">
            <a:tbl>
              <a:tblPr>
                <a:noFill/>
                <a:tableStyleId>{D163A8BF-BED0-49D5-8CB2-8C0A0B2E63D6}</a:tableStyleId>
              </a:tblPr>
              <a:tblGrid>
                <a:gridCol w="2085575">
                  <a:extLst>
                    <a:ext uri="{9D8B030D-6E8A-4147-A177-3AD203B41FA5}">
                      <a16:colId xmlns:a16="http://schemas.microsoft.com/office/drawing/2014/main" val="20000"/>
                    </a:ext>
                  </a:extLst>
                </a:gridCol>
                <a:gridCol w="1594875">
                  <a:extLst>
                    <a:ext uri="{9D8B030D-6E8A-4147-A177-3AD203B41FA5}">
                      <a16:colId xmlns:a16="http://schemas.microsoft.com/office/drawing/2014/main" val="20001"/>
                    </a:ext>
                  </a:extLst>
                </a:gridCol>
                <a:gridCol w="1367025">
                  <a:extLst>
                    <a:ext uri="{9D8B030D-6E8A-4147-A177-3AD203B41FA5}">
                      <a16:colId xmlns:a16="http://schemas.microsoft.com/office/drawing/2014/main" val="20002"/>
                    </a:ext>
                  </a:extLst>
                </a:gridCol>
                <a:gridCol w="1349500">
                  <a:extLst>
                    <a:ext uri="{9D8B030D-6E8A-4147-A177-3AD203B41FA5}">
                      <a16:colId xmlns:a16="http://schemas.microsoft.com/office/drawing/2014/main" val="20003"/>
                    </a:ext>
                  </a:extLst>
                </a:gridCol>
                <a:gridCol w="1174250">
                  <a:extLst>
                    <a:ext uri="{9D8B030D-6E8A-4147-A177-3AD203B41FA5}">
                      <a16:colId xmlns:a16="http://schemas.microsoft.com/office/drawing/2014/main" val="20004"/>
                    </a:ext>
                  </a:extLst>
                </a:gridCol>
              </a:tblGrid>
              <a:tr h="434925">
                <a:tc gridSpan="5">
                  <a:txBody>
                    <a:bodyPr/>
                    <a:lstStyle/>
                    <a:p>
                      <a:pPr marL="0" marR="0" lvl="0" indent="0" algn="ctr" rtl="0">
                        <a:lnSpc>
                          <a:spcPct val="115000"/>
                        </a:lnSpc>
                        <a:spcBef>
                          <a:spcPts val="0"/>
                        </a:spcBef>
                        <a:spcAft>
                          <a:spcPts val="0"/>
                        </a:spcAft>
                        <a:buClr>
                          <a:srgbClr val="000000"/>
                        </a:buClr>
                        <a:buSzPts val="1900"/>
                        <a:buFont typeface="Arial"/>
                        <a:buNone/>
                      </a:pPr>
                      <a:r>
                        <a:rPr lang="en-US" sz="1900" u="none" strike="noStrike" cap="none">
                          <a:solidFill>
                            <a:schemeClr val="lt1"/>
                          </a:solidFill>
                          <a:latin typeface="Oswald"/>
                          <a:ea typeface="Oswald"/>
                          <a:cs typeface="Oswald"/>
                          <a:sym typeface="Oswald"/>
                        </a:rPr>
                        <a:t>Accommodation Breakdown (As of May 2024)</a:t>
                      </a:r>
                      <a:endParaRPr sz="1900" u="none" strike="noStrike" cap="none">
                        <a:solidFill>
                          <a:schemeClr val="lt1"/>
                        </a:solidFill>
                        <a:latin typeface="Oswald"/>
                        <a:ea typeface="Oswald"/>
                        <a:cs typeface="Oswald"/>
                        <a:sym typeface="Oswald"/>
                      </a:endParaRPr>
                    </a:p>
                  </a:txBody>
                  <a:tcPr marL="28575" marR="28575" marT="91425" marB="91425"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9525" cap="flat" cmpd="sng">
                      <a:solidFill>
                        <a:srgbClr val="CCCCCC">
                          <a:alpha val="0"/>
                        </a:srgbClr>
                      </a:solidFill>
                      <a:prstDash val="solid"/>
                      <a:round/>
                      <a:headEnd type="none" w="sm" len="sm"/>
                      <a:tailEnd type="none" w="sm" len="sm"/>
                    </a:lnB>
                    <a:solidFill>
                      <a:schemeClr val="accent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07850">
                <a:tc>
                  <a:txBody>
                    <a:bodyPr/>
                    <a:lstStyle/>
                    <a:p>
                      <a:pPr marL="0" marR="0" lvl="0" indent="0" algn="l" rtl="0">
                        <a:lnSpc>
                          <a:spcPct val="115000"/>
                        </a:lnSpc>
                        <a:spcBef>
                          <a:spcPts val="0"/>
                        </a:spcBef>
                        <a:spcAft>
                          <a:spcPts val="0"/>
                        </a:spcAft>
                        <a:buClr>
                          <a:srgbClr val="000000"/>
                        </a:buClr>
                        <a:buSzPts val="1400"/>
                        <a:buFont typeface="Arial"/>
                        <a:buNone/>
                      </a:pPr>
                      <a:r>
                        <a:rPr lang="en-US" sz="1400" u="none" strike="noStrike" cap="none">
                          <a:latin typeface="Oswald"/>
                          <a:ea typeface="Oswald"/>
                          <a:cs typeface="Oswald"/>
                          <a:sym typeface="Oswald"/>
                        </a:rPr>
                        <a:t>Establishment</a:t>
                      </a:r>
                      <a:endParaRPr sz="1400" u="none" strike="noStrike" cap="none">
                        <a:latin typeface="Oswald"/>
                        <a:ea typeface="Oswald"/>
                        <a:cs typeface="Oswald"/>
                        <a:sym typeface="Oswald"/>
                      </a:endParaRPr>
                    </a:p>
                  </a:txBody>
                  <a:tcPr marL="28575" marR="28575" marT="91425" marB="91425" anchor="b">
                    <a:lnL w="19050" cap="flat" cmpd="sng">
                      <a:solidFill>
                        <a:srgbClr val="000000">
                          <a:alpha val="0"/>
                        </a:srgbClr>
                      </a:solidFill>
                      <a:prstDash val="solid"/>
                      <a:round/>
                      <a:headEnd type="none" w="sm" len="sm"/>
                      <a:tailEnd type="none" w="sm" len="sm"/>
                    </a:lnL>
                    <a:lnR w="19050" cap="flat" cmpd="sng">
                      <a:solidFill>
                        <a:srgbClr val="000000">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19050" cap="flat" cmpd="sng">
                      <a:solidFill>
                        <a:srgbClr val="000000">
                          <a:alpha val="0"/>
                        </a:srgbClr>
                      </a:solidFill>
                      <a:prstDash val="solid"/>
                      <a:round/>
                      <a:headEnd type="none" w="sm" len="sm"/>
                      <a:tailEnd type="none" w="sm" len="sm"/>
                    </a:lnB>
                    <a:solidFill>
                      <a:srgbClr val="F3F3F3"/>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u="none" strike="noStrike" cap="none">
                          <a:latin typeface="Oswald"/>
                          <a:ea typeface="Oswald"/>
                          <a:cs typeface="Oswald"/>
                          <a:sym typeface="Oswald"/>
                        </a:rPr>
                        <a:t>No. of Properties</a:t>
                      </a:r>
                      <a:endParaRPr sz="1400" u="none" strike="noStrike" cap="none">
                        <a:latin typeface="Oswald"/>
                        <a:ea typeface="Oswald"/>
                        <a:cs typeface="Oswald"/>
                        <a:sym typeface="Oswald"/>
                      </a:endParaRPr>
                    </a:p>
                  </a:txBody>
                  <a:tcPr marL="28575" marR="28575" marT="91425" marB="91425" anchor="b">
                    <a:lnL w="19050" cap="flat" cmpd="sng">
                      <a:solidFill>
                        <a:srgbClr val="000000">
                          <a:alpha val="0"/>
                        </a:srgbClr>
                      </a:solidFill>
                      <a:prstDash val="solid"/>
                      <a:round/>
                      <a:headEnd type="none" w="sm" len="sm"/>
                      <a:tailEnd type="none" w="sm" len="sm"/>
                    </a:lnL>
                    <a:lnR w="19050" cap="flat" cmpd="sng">
                      <a:solidFill>
                        <a:srgbClr val="000000">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19050" cap="flat" cmpd="sng">
                      <a:solidFill>
                        <a:srgbClr val="000000">
                          <a:alpha val="0"/>
                        </a:srgbClr>
                      </a:solidFill>
                      <a:prstDash val="solid"/>
                      <a:round/>
                      <a:headEnd type="none" w="sm" len="sm"/>
                      <a:tailEnd type="none" w="sm" len="sm"/>
                    </a:lnB>
                    <a:solidFill>
                      <a:srgbClr val="F3F3F3"/>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u="none" strike="noStrike" cap="none">
                          <a:latin typeface="Oswald"/>
                          <a:ea typeface="Oswald"/>
                          <a:cs typeface="Oswald"/>
                          <a:sym typeface="Oswald"/>
                        </a:rPr>
                        <a:t>% of total</a:t>
                      </a:r>
                      <a:endParaRPr sz="1400" u="none" strike="noStrike" cap="none">
                        <a:latin typeface="Oswald"/>
                        <a:ea typeface="Oswald"/>
                        <a:cs typeface="Oswald"/>
                        <a:sym typeface="Oswald"/>
                      </a:endParaRPr>
                    </a:p>
                  </a:txBody>
                  <a:tcPr marL="28575" marR="28575" marT="91425" marB="91425" anchor="b">
                    <a:lnL w="19050" cap="flat" cmpd="sng">
                      <a:solidFill>
                        <a:srgbClr val="000000">
                          <a:alpha val="0"/>
                        </a:srgbClr>
                      </a:solidFill>
                      <a:prstDash val="solid"/>
                      <a:round/>
                      <a:headEnd type="none" w="sm" len="sm"/>
                      <a:tailEnd type="none" w="sm" len="sm"/>
                    </a:lnL>
                    <a:lnR w="19050" cap="flat" cmpd="sng">
                      <a:solidFill>
                        <a:srgbClr val="000000">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19050" cap="flat" cmpd="sng">
                      <a:solidFill>
                        <a:srgbClr val="000000">
                          <a:alpha val="0"/>
                        </a:srgbClr>
                      </a:solidFill>
                      <a:prstDash val="solid"/>
                      <a:round/>
                      <a:headEnd type="none" w="sm" len="sm"/>
                      <a:tailEnd type="none" w="sm" len="sm"/>
                    </a:lnB>
                    <a:solidFill>
                      <a:srgbClr val="F3F3F3"/>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u="none" strike="noStrike" cap="none">
                          <a:latin typeface="Oswald"/>
                          <a:ea typeface="Oswald"/>
                          <a:cs typeface="Oswald"/>
                          <a:sym typeface="Oswald"/>
                        </a:rPr>
                        <a:t>No. of Rooms</a:t>
                      </a:r>
                      <a:endParaRPr sz="1400" u="none" strike="noStrike" cap="none">
                        <a:latin typeface="Oswald"/>
                        <a:ea typeface="Oswald"/>
                        <a:cs typeface="Oswald"/>
                        <a:sym typeface="Oswald"/>
                      </a:endParaRPr>
                    </a:p>
                  </a:txBody>
                  <a:tcPr marL="28575" marR="28575" marT="91425" marB="91425" anchor="b">
                    <a:lnL w="19050" cap="flat" cmpd="sng">
                      <a:solidFill>
                        <a:srgbClr val="000000">
                          <a:alpha val="0"/>
                        </a:srgbClr>
                      </a:solidFill>
                      <a:prstDash val="solid"/>
                      <a:round/>
                      <a:headEnd type="none" w="sm" len="sm"/>
                      <a:tailEnd type="none" w="sm" len="sm"/>
                    </a:lnL>
                    <a:lnR w="19050" cap="flat" cmpd="sng">
                      <a:solidFill>
                        <a:srgbClr val="000000">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19050" cap="flat" cmpd="sng">
                      <a:solidFill>
                        <a:srgbClr val="000000">
                          <a:alpha val="0"/>
                        </a:srgbClr>
                      </a:solidFill>
                      <a:prstDash val="solid"/>
                      <a:round/>
                      <a:headEnd type="none" w="sm" len="sm"/>
                      <a:tailEnd type="none" w="sm" len="sm"/>
                    </a:lnB>
                    <a:solidFill>
                      <a:srgbClr val="F3F3F3"/>
                    </a:solidFill>
                  </a:tcP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u="none" strike="noStrike" cap="none">
                          <a:latin typeface="Oswald"/>
                          <a:ea typeface="Oswald"/>
                          <a:cs typeface="Oswald"/>
                          <a:sym typeface="Oswald"/>
                        </a:rPr>
                        <a:t>% of total</a:t>
                      </a:r>
                      <a:endParaRPr sz="1400" u="none" strike="noStrike" cap="none">
                        <a:latin typeface="Oswald"/>
                        <a:ea typeface="Oswald"/>
                        <a:cs typeface="Oswald"/>
                        <a:sym typeface="Oswald"/>
                      </a:endParaRPr>
                    </a:p>
                  </a:txBody>
                  <a:tcPr marL="28575" marR="28575" marT="91425" marB="91425" anchor="b">
                    <a:lnL w="19050" cap="flat" cmpd="sng">
                      <a:solidFill>
                        <a:srgbClr val="000000">
                          <a:alpha val="0"/>
                        </a:srgbClr>
                      </a:solidFill>
                      <a:prstDash val="solid"/>
                      <a:round/>
                      <a:headEnd type="none" w="sm" len="sm"/>
                      <a:tailEnd type="none" w="sm" len="sm"/>
                    </a:lnL>
                    <a:lnR w="19050" cap="flat" cmpd="sng">
                      <a:solidFill>
                        <a:srgbClr val="000000">
                          <a:alpha val="0"/>
                        </a:srgbClr>
                      </a:solidFill>
                      <a:prstDash val="solid"/>
                      <a:round/>
                      <a:headEnd type="none" w="sm" len="sm"/>
                      <a:tailEnd type="none" w="sm" len="sm"/>
                    </a:lnR>
                    <a:lnT w="9525" cap="flat" cmpd="sng">
                      <a:solidFill>
                        <a:srgbClr val="CCCCCC">
                          <a:alpha val="0"/>
                        </a:srgbClr>
                      </a:solidFill>
                      <a:prstDash val="solid"/>
                      <a:round/>
                      <a:headEnd type="none" w="sm" len="sm"/>
                      <a:tailEnd type="none" w="sm" len="sm"/>
                    </a:lnT>
                    <a:lnB w="19050" cap="flat" cmpd="sng">
                      <a:solidFill>
                        <a:srgbClr val="000000">
                          <a:alpha val="0"/>
                        </a:srgbClr>
                      </a:solidFill>
                      <a:prstDash val="solid"/>
                      <a:round/>
                      <a:headEnd type="none" w="sm" len="sm"/>
                      <a:tailEnd type="none" w="sm" len="sm"/>
                    </a:lnB>
                    <a:solidFill>
                      <a:srgbClr val="F3F3F3"/>
                    </a:solidFill>
                  </a:tcPr>
                </a:tc>
                <a:extLst>
                  <a:ext uri="{0D108BD9-81ED-4DB2-BD59-A6C34878D82A}">
                    <a16:rowId xmlns:a16="http://schemas.microsoft.com/office/drawing/2014/main" val="10001"/>
                  </a:ext>
                </a:extLst>
              </a:tr>
              <a:tr h="407850">
                <a:tc>
                  <a:txBody>
                    <a:bodyPr/>
                    <a:lstStyle/>
                    <a:p>
                      <a:pPr marL="0" marR="0" lvl="0" indent="0" algn="l" rtl="0">
                        <a:lnSpc>
                          <a:spcPct val="115000"/>
                        </a:lnSpc>
                        <a:spcBef>
                          <a:spcPts val="0"/>
                        </a:spcBef>
                        <a:spcAft>
                          <a:spcPts val="0"/>
                        </a:spcAft>
                        <a:buClr>
                          <a:srgbClr val="000000"/>
                        </a:buClr>
                        <a:buSzPts val="1200"/>
                        <a:buFont typeface="Arial"/>
                        <a:buNone/>
                      </a:pPr>
                      <a:r>
                        <a:rPr lang="en-US" sz="1200" u="none" strike="noStrike" cap="none">
                          <a:latin typeface="Arimo"/>
                          <a:ea typeface="Arimo"/>
                          <a:cs typeface="Arimo"/>
                          <a:sym typeface="Arimo"/>
                        </a:rPr>
                        <a:t>Large Hotels</a:t>
                      </a:r>
                      <a:endParaRPr sz="1200" u="none" strike="noStrike" cap="none">
                        <a:latin typeface="Arimo"/>
                        <a:ea typeface="Arimo"/>
                        <a:cs typeface="Arimo"/>
                        <a:sym typeface="Arimo"/>
                      </a:endParaRPr>
                    </a:p>
                  </a:txBody>
                  <a:tcPr marL="28575" marR="28575" marT="91425" marB="91425" anchor="b">
                    <a:lnL w="19050"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a:latin typeface="Arimo"/>
                          <a:ea typeface="Arimo"/>
                          <a:cs typeface="Arimo"/>
                          <a:sym typeface="Arimo"/>
                        </a:rPr>
                        <a:t>18</a:t>
                      </a:r>
                      <a:endParaRPr sz="1200" u="none" strike="noStrike" cap="none">
                        <a:latin typeface="Arimo"/>
                        <a:ea typeface="Arimo"/>
                        <a:cs typeface="Arimo"/>
                        <a:sym typeface="Arimo"/>
                      </a:endParaRPr>
                    </a:p>
                  </a:txBody>
                  <a:tcPr marL="28575" marR="28575" marT="91425" marB="9142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a:latin typeface="Arimo"/>
                          <a:ea typeface="Arimo"/>
                          <a:cs typeface="Arimo"/>
                          <a:sym typeface="Arimo"/>
                        </a:rPr>
                        <a:t>11%</a:t>
                      </a:r>
                      <a:endParaRPr sz="1200" u="none" strike="noStrike" cap="none">
                        <a:latin typeface="Arimo"/>
                        <a:ea typeface="Arimo"/>
                        <a:cs typeface="Arimo"/>
                        <a:sym typeface="Arimo"/>
                      </a:endParaRPr>
                    </a:p>
                  </a:txBody>
                  <a:tcPr marL="28575" marR="28575" marT="91425" marB="9142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a:latin typeface="Arimo"/>
                          <a:ea typeface="Arimo"/>
                          <a:cs typeface="Arimo"/>
                          <a:sym typeface="Arimo"/>
                        </a:rPr>
                        <a:t>2,987</a:t>
                      </a:r>
                      <a:endParaRPr sz="1200" u="none" strike="noStrike" cap="none">
                        <a:latin typeface="Arimo"/>
                        <a:ea typeface="Arimo"/>
                        <a:cs typeface="Arimo"/>
                        <a:sym typeface="Arimo"/>
                      </a:endParaRPr>
                    </a:p>
                  </a:txBody>
                  <a:tcPr marL="28575" marR="28575" marT="91425" marB="9142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a:latin typeface="Arimo"/>
                          <a:ea typeface="Arimo"/>
                          <a:cs typeface="Arimo"/>
                          <a:sym typeface="Arimo"/>
                        </a:rPr>
                        <a:t>68%</a:t>
                      </a:r>
                      <a:endParaRPr sz="1200" u="none" strike="noStrike" cap="none">
                        <a:latin typeface="Arimo"/>
                        <a:ea typeface="Arimo"/>
                        <a:cs typeface="Arimo"/>
                        <a:sym typeface="Arimo"/>
                      </a:endParaRPr>
                    </a:p>
                  </a:txBody>
                  <a:tcPr marL="28575" marR="28575" marT="91425" marB="91425" anchor="b">
                    <a:lnL w="9525" cap="flat" cmpd="sng">
                      <a:solidFill>
                        <a:srgbClr val="000000">
                          <a:alpha val="0"/>
                        </a:srgbClr>
                      </a:solidFill>
                      <a:prstDash val="solid"/>
                      <a:round/>
                      <a:headEnd type="none" w="sm" len="sm"/>
                      <a:tailEnd type="none" w="sm" len="sm"/>
                    </a:lnL>
                    <a:lnR w="19050" cap="flat" cmpd="sng">
                      <a:solidFill>
                        <a:srgbClr val="000000">
                          <a:alpha val="0"/>
                        </a:srgbClr>
                      </a:solidFill>
                      <a:prstDash val="solid"/>
                      <a:round/>
                      <a:headEnd type="none" w="sm" len="sm"/>
                      <a:tailEnd type="none" w="sm" len="sm"/>
                    </a:lnR>
                    <a:lnT w="19050"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07850">
                <a:tc>
                  <a:txBody>
                    <a:bodyPr/>
                    <a:lstStyle/>
                    <a:p>
                      <a:pPr marL="0" marR="0" lvl="0" indent="0" algn="l" rtl="0">
                        <a:lnSpc>
                          <a:spcPct val="115000"/>
                        </a:lnSpc>
                        <a:spcBef>
                          <a:spcPts val="0"/>
                        </a:spcBef>
                        <a:spcAft>
                          <a:spcPts val="0"/>
                        </a:spcAft>
                        <a:buClr>
                          <a:srgbClr val="000000"/>
                        </a:buClr>
                        <a:buSzPts val="1200"/>
                        <a:buFont typeface="Arial"/>
                        <a:buNone/>
                      </a:pPr>
                      <a:r>
                        <a:rPr lang="en-US" sz="1200" u="none" strike="noStrike" cap="none">
                          <a:latin typeface="Arimo"/>
                          <a:ea typeface="Arimo"/>
                          <a:cs typeface="Arimo"/>
                          <a:sym typeface="Arimo"/>
                        </a:rPr>
                        <a:t>Small Hotels</a:t>
                      </a:r>
                      <a:endParaRPr sz="1200" u="none" strike="noStrike" cap="none">
                        <a:latin typeface="Arimo"/>
                        <a:ea typeface="Arimo"/>
                        <a:cs typeface="Arimo"/>
                        <a:sym typeface="Arimo"/>
                      </a:endParaRPr>
                    </a:p>
                  </a:txBody>
                  <a:tcPr marL="28575" marR="28575" marT="91425" marB="91425" anchor="b">
                    <a:lnL w="19050"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a:latin typeface="Arimo"/>
                          <a:ea typeface="Arimo"/>
                          <a:cs typeface="Arimo"/>
                          <a:sym typeface="Arimo"/>
                        </a:rPr>
                        <a:t>23</a:t>
                      </a:r>
                      <a:endParaRPr sz="1200" u="none" strike="noStrike" cap="none">
                        <a:latin typeface="Arimo"/>
                        <a:ea typeface="Arimo"/>
                        <a:cs typeface="Arimo"/>
                        <a:sym typeface="Arimo"/>
                      </a:endParaRPr>
                    </a:p>
                  </a:txBody>
                  <a:tcPr marL="28575" marR="28575" marT="91425" marB="9142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a:latin typeface="Arimo"/>
                          <a:ea typeface="Arimo"/>
                          <a:cs typeface="Arimo"/>
                          <a:sym typeface="Arimo"/>
                        </a:rPr>
                        <a:t>14%</a:t>
                      </a:r>
                      <a:endParaRPr sz="1200" u="none" strike="noStrike" cap="none">
                        <a:latin typeface="Arimo"/>
                        <a:ea typeface="Arimo"/>
                        <a:cs typeface="Arimo"/>
                        <a:sym typeface="Arimo"/>
                      </a:endParaRPr>
                    </a:p>
                  </a:txBody>
                  <a:tcPr marL="28575" marR="28575" marT="91425" marB="9142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a:latin typeface="Arimo"/>
                          <a:ea typeface="Arimo"/>
                          <a:cs typeface="Arimo"/>
                          <a:sym typeface="Arimo"/>
                        </a:rPr>
                        <a:t>551</a:t>
                      </a:r>
                      <a:endParaRPr sz="1200" u="none" strike="noStrike" cap="none">
                        <a:latin typeface="Arimo"/>
                        <a:ea typeface="Arimo"/>
                        <a:cs typeface="Arimo"/>
                        <a:sym typeface="Arimo"/>
                      </a:endParaRPr>
                    </a:p>
                  </a:txBody>
                  <a:tcPr marL="28575" marR="28575" marT="91425" marB="9142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a:latin typeface="Arimo"/>
                          <a:ea typeface="Arimo"/>
                          <a:cs typeface="Arimo"/>
                          <a:sym typeface="Arimo"/>
                        </a:rPr>
                        <a:t>12%</a:t>
                      </a:r>
                      <a:endParaRPr sz="1200" u="none" strike="noStrike" cap="none">
                        <a:latin typeface="Arimo"/>
                        <a:ea typeface="Arimo"/>
                        <a:cs typeface="Arimo"/>
                        <a:sym typeface="Arimo"/>
                      </a:endParaRPr>
                    </a:p>
                  </a:txBody>
                  <a:tcPr marL="28575" marR="28575" marT="91425" marB="91425" anchor="b">
                    <a:lnL w="9525" cap="flat" cmpd="sng">
                      <a:solidFill>
                        <a:srgbClr val="000000">
                          <a:alpha val="0"/>
                        </a:srgbClr>
                      </a:solidFill>
                      <a:prstDash val="solid"/>
                      <a:round/>
                      <a:headEnd type="none" w="sm" len="sm"/>
                      <a:tailEnd type="none" w="sm" len="sm"/>
                    </a:lnL>
                    <a:lnR w="19050"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407850">
                <a:tc>
                  <a:txBody>
                    <a:bodyPr/>
                    <a:lstStyle/>
                    <a:p>
                      <a:pPr marL="0" marR="0" lvl="0" indent="0" algn="l" rtl="0">
                        <a:lnSpc>
                          <a:spcPct val="115000"/>
                        </a:lnSpc>
                        <a:spcBef>
                          <a:spcPts val="0"/>
                        </a:spcBef>
                        <a:spcAft>
                          <a:spcPts val="0"/>
                        </a:spcAft>
                        <a:buClr>
                          <a:srgbClr val="000000"/>
                        </a:buClr>
                        <a:buSzPts val="1200"/>
                        <a:buFont typeface="Arial"/>
                        <a:buNone/>
                      </a:pPr>
                      <a:r>
                        <a:rPr lang="en-US" sz="1200" u="none" strike="noStrike" cap="none">
                          <a:latin typeface="Arimo"/>
                          <a:ea typeface="Arimo"/>
                          <a:cs typeface="Arimo"/>
                          <a:sym typeface="Arimo"/>
                        </a:rPr>
                        <a:t>Villas</a:t>
                      </a:r>
                      <a:endParaRPr sz="1200" u="none" strike="noStrike" cap="none">
                        <a:latin typeface="Arimo"/>
                        <a:ea typeface="Arimo"/>
                        <a:cs typeface="Arimo"/>
                        <a:sym typeface="Arimo"/>
                      </a:endParaRPr>
                    </a:p>
                  </a:txBody>
                  <a:tcPr marL="28575" marR="28575" marT="91425" marB="91425" anchor="b">
                    <a:lnL w="19050"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a:latin typeface="Arimo"/>
                          <a:ea typeface="Arimo"/>
                          <a:cs typeface="Arimo"/>
                          <a:sym typeface="Arimo"/>
                        </a:rPr>
                        <a:t>78</a:t>
                      </a:r>
                      <a:endParaRPr sz="1200" u="none" strike="noStrike" cap="none">
                        <a:latin typeface="Arimo"/>
                        <a:ea typeface="Arimo"/>
                        <a:cs typeface="Arimo"/>
                        <a:sym typeface="Arimo"/>
                      </a:endParaRPr>
                    </a:p>
                  </a:txBody>
                  <a:tcPr marL="28575" marR="28575" marT="91425" marB="9142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a:latin typeface="Arimo"/>
                          <a:ea typeface="Arimo"/>
                          <a:cs typeface="Arimo"/>
                          <a:sym typeface="Arimo"/>
                        </a:rPr>
                        <a:t>47%</a:t>
                      </a:r>
                      <a:endParaRPr sz="1200" u="none" strike="noStrike" cap="none">
                        <a:latin typeface="Arimo"/>
                        <a:ea typeface="Arimo"/>
                        <a:cs typeface="Arimo"/>
                        <a:sym typeface="Arimo"/>
                      </a:endParaRPr>
                    </a:p>
                  </a:txBody>
                  <a:tcPr marL="28575" marR="28575" marT="91425" marB="9142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a:latin typeface="Arimo"/>
                          <a:ea typeface="Arimo"/>
                          <a:cs typeface="Arimo"/>
                          <a:sym typeface="Arimo"/>
                        </a:rPr>
                        <a:t>493</a:t>
                      </a:r>
                      <a:endParaRPr sz="1200" u="none" strike="noStrike" cap="none">
                        <a:latin typeface="Arimo"/>
                        <a:ea typeface="Arimo"/>
                        <a:cs typeface="Arimo"/>
                        <a:sym typeface="Arimo"/>
                      </a:endParaRPr>
                    </a:p>
                  </a:txBody>
                  <a:tcPr marL="28575" marR="28575" marT="91425" marB="9142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a:latin typeface="Arimo"/>
                          <a:ea typeface="Arimo"/>
                          <a:cs typeface="Arimo"/>
                          <a:sym typeface="Arimo"/>
                        </a:rPr>
                        <a:t>11%</a:t>
                      </a:r>
                      <a:endParaRPr sz="1200" u="none" strike="noStrike" cap="none">
                        <a:latin typeface="Arimo"/>
                        <a:ea typeface="Arimo"/>
                        <a:cs typeface="Arimo"/>
                        <a:sym typeface="Arimo"/>
                      </a:endParaRPr>
                    </a:p>
                  </a:txBody>
                  <a:tcPr marL="28575" marR="28575" marT="91425" marB="91425" anchor="b">
                    <a:lnL w="9525" cap="flat" cmpd="sng">
                      <a:solidFill>
                        <a:srgbClr val="000000">
                          <a:alpha val="0"/>
                        </a:srgbClr>
                      </a:solidFill>
                      <a:prstDash val="solid"/>
                      <a:round/>
                      <a:headEnd type="none" w="sm" len="sm"/>
                      <a:tailEnd type="none" w="sm" len="sm"/>
                    </a:lnL>
                    <a:lnR w="19050"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407850">
                <a:tc>
                  <a:txBody>
                    <a:bodyPr/>
                    <a:lstStyle/>
                    <a:p>
                      <a:pPr marL="0" marR="0" lvl="0" indent="0" algn="l" rtl="0">
                        <a:lnSpc>
                          <a:spcPct val="115000"/>
                        </a:lnSpc>
                        <a:spcBef>
                          <a:spcPts val="0"/>
                        </a:spcBef>
                        <a:spcAft>
                          <a:spcPts val="0"/>
                        </a:spcAft>
                        <a:buClr>
                          <a:srgbClr val="000000"/>
                        </a:buClr>
                        <a:buSzPts val="1200"/>
                        <a:buFont typeface="Arial"/>
                        <a:buNone/>
                      </a:pPr>
                      <a:r>
                        <a:rPr lang="en-US" sz="1200" u="none" strike="noStrike" cap="none">
                          <a:latin typeface="Arimo"/>
                          <a:ea typeface="Arimo"/>
                          <a:cs typeface="Arimo"/>
                          <a:sym typeface="Arimo"/>
                        </a:rPr>
                        <a:t>Guest Houses</a:t>
                      </a:r>
                      <a:endParaRPr sz="1200" u="none" strike="noStrike" cap="none">
                        <a:latin typeface="Arimo"/>
                        <a:ea typeface="Arimo"/>
                        <a:cs typeface="Arimo"/>
                        <a:sym typeface="Arimo"/>
                      </a:endParaRPr>
                    </a:p>
                  </a:txBody>
                  <a:tcPr marL="28575" marR="28575" marT="91425" marB="91425" anchor="b">
                    <a:lnL w="19050"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a:latin typeface="Arimo"/>
                          <a:ea typeface="Arimo"/>
                          <a:cs typeface="Arimo"/>
                          <a:sym typeface="Arimo"/>
                        </a:rPr>
                        <a:t>27</a:t>
                      </a:r>
                      <a:endParaRPr sz="1200" u="none" strike="noStrike" cap="none">
                        <a:latin typeface="Arimo"/>
                        <a:ea typeface="Arimo"/>
                        <a:cs typeface="Arimo"/>
                        <a:sym typeface="Arimo"/>
                      </a:endParaRPr>
                    </a:p>
                  </a:txBody>
                  <a:tcPr marL="28575" marR="28575" marT="91425" marB="9142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a:latin typeface="Arimo"/>
                          <a:ea typeface="Arimo"/>
                          <a:cs typeface="Arimo"/>
                          <a:sym typeface="Arimo"/>
                        </a:rPr>
                        <a:t>16%</a:t>
                      </a:r>
                      <a:endParaRPr sz="1200" u="none" strike="noStrike" cap="none">
                        <a:latin typeface="Arimo"/>
                        <a:ea typeface="Arimo"/>
                        <a:cs typeface="Arimo"/>
                        <a:sym typeface="Arimo"/>
                      </a:endParaRPr>
                    </a:p>
                  </a:txBody>
                  <a:tcPr marL="28575" marR="28575" marT="91425" marB="9142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a:latin typeface="Arimo"/>
                          <a:ea typeface="Arimo"/>
                          <a:cs typeface="Arimo"/>
                          <a:sym typeface="Arimo"/>
                        </a:rPr>
                        <a:t>266</a:t>
                      </a:r>
                      <a:endParaRPr sz="1200" u="none" strike="noStrike" cap="none">
                        <a:latin typeface="Arimo"/>
                        <a:ea typeface="Arimo"/>
                        <a:cs typeface="Arimo"/>
                        <a:sym typeface="Arimo"/>
                      </a:endParaRPr>
                    </a:p>
                  </a:txBody>
                  <a:tcPr marL="28575" marR="28575" marT="91425" marB="9142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a:latin typeface="Arimo"/>
                          <a:ea typeface="Arimo"/>
                          <a:cs typeface="Arimo"/>
                          <a:sym typeface="Arimo"/>
                        </a:rPr>
                        <a:t>6%</a:t>
                      </a:r>
                      <a:endParaRPr sz="1200" u="none" strike="noStrike" cap="none">
                        <a:latin typeface="Arimo"/>
                        <a:ea typeface="Arimo"/>
                        <a:cs typeface="Arimo"/>
                        <a:sym typeface="Arimo"/>
                      </a:endParaRPr>
                    </a:p>
                  </a:txBody>
                  <a:tcPr marL="28575" marR="28575" marT="91425" marB="91425" anchor="b">
                    <a:lnL w="9525" cap="flat" cmpd="sng">
                      <a:solidFill>
                        <a:srgbClr val="000000">
                          <a:alpha val="0"/>
                        </a:srgbClr>
                      </a:solidFill>
                      <a:prstDash val="solid"/>
                      <a:round/>
                      <a:headEnd type="none" w="sm" len="sm"/>
                      <a:tailEnd type="none" w="sm" len="sm"/>
                    </a:lnL>
                    <a:lnR w="19050"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407850">
                <a:tc>
                  <a:txBody>
                    <a:bodyPr/>
                    <a:lstStyle/>
                    <a:p>
                      <a:pPr marL="0" marR="0" lvl="0" indent="0" algn="l" rtl="0">
                        <a:lnSpc>
                          <a:spcPct val="115000"/>
                        </a:lnSpc>
                        <a:spcBef>
                          <a:spcPts val="0"/>
                        </a:spcBef>
                        <a:spcAft>
                          <a:spcPts val="0"/>
                        </a:spcAft>
                        <a:buClr>
                          <a:srgbClr val="000000"/>
                        </a:buClr>
                        <a:buSzPts val="1200"/>
                        <a:buFont typeface="Arial"/>
                        <a:buNone/>
                      </a:pPr>
                      <a:r>
                        <a:rPr lang="en-US" sz="1200" u="none" strike="noStrike" cap="none">
                          <a:latin typeface="Arimo"/>
                          <a:ea typeface="Arimo"/>
                          <a:cs typeface="Arimo"/>
                          <a:sym typeface="Arimo"/>
                        </a:rPr>
                        <a:t>Apartments</a:t>
                      </a:r>
                      <a:endParaRPr sz="1200" u="none" strike="noStrike" cap="none">
                        <a:latin typeface="Arimo"/>
                        <a:ea typeface="Arimo"/>
                        <a:cs typeface="Arimo"/>
                        <a:sym typeface="Arimo"/>
                      </a:endParaRPr>
                    </a:p>
                  </a:txBody>
                  <a:tcPr marL="28575" marR="28575" marT="91425" marB="91425" anchor="b">
                    <a:lnL w="19050"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a:latin typeface="Arimo"/>
                          <a:ea typeface="Arimo"/>
                          <a:cs typeface="Arimo"/>
                          <a:sym typeface="Arimo"/>
                        </a:rPr>
                        <a:t>21</a:t>
                      </a:r>
                      <a:endParaRPr sz="1200" u="none" strike="noStrike" cap="none">
                        <a:latin typeface="Arimo"/>
                        <a:ea typeface="Arimo"/>
                        <a:cs typeface="Arimo"/>
                        <a:sym typeface="Arimo"/>
                      </a:endParaRPr>
                    </a:p>
                  </a:txBody>
                  <a:tcPr marL="28575" marR="28575" marT="91425" marB="9142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a:latin typeface="Arimo"/>
                          <a:ea typeface="Arimo"/>
                          <a:cs typeface="Arimo"/>
                          <a:sym typeface="Arimo"/>
                        </a:rPr>
                        <a:t>13%</a:t>
                      </a:r>
                      <a:endParaRPr sz="1200" u="none" strike="noStrike" cap="none">
                        <a:latin typeface="Arimo"/>
                        <a:ea typeface="Arimo"/>
                        <a:cs typeface="Arimo"/>
                        <a:sym typeface="Arimo"/>
                      </a:endParaRPr>
                    </a:p>
                  </a:txBody>
                  <a:tcPr marL="28575" marR="28575" marT="91425" marB="9142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a:latin typeface="Arimo"/>
                          <a:ea typeface="Arimo"/>
                          <a:cs typeface="Arimo"/>
                          <a:sym typeface="Arimo"/>
                        </a:rPr>
                        <a:t>152</a:t>
                      </a:r>
                      <a:endParaRPr sz="1200" u="none" strike="noStrike" cap="none">
                        <a:latin typeface="Arimo"/>
                        <a:ea typeface="Arimo"/>
                        <a:cs typeface="Arimo"/>
                        <a:sym typeface="Arimo"/>
                      </a:endParaRPr>
                    </a:p>
                  </a:txBody>
                  <a:tcPr marL="28575" marR="28575" marT="91425" marB="9142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a:latin typeface="Arimo"/>
                          <a:ea typeface="Arimo"/>
                          <a:cs typeface="Arimo"/>
                          <a:sym typeface="Arimo"/>
                        </a:rPr>
                        <a:t>3%</a:t>
                      </a:r>
                      <a:endParaRPr sz="1200" u="none" strike="noStrike" cap="none">
                        <a:latin typeface="Arimo"/>
                        <a:ea typeface="Arimo"/>
                        <a:cs typeface="Arimo"/>
                        <a:sym typeface="Arimo"/>
                      </a:endParaRPr>
                    </a:p>
                  </a:txBody>
                  <a:tcPr marL="28575" marR="28575" marT="91425" marB="91425" anchor="b">
                    <a:lnL w="9525" cap="flat" cmpd="sng">
                      <a:solidFill>
                        <a:srgbClr val="000000">
                          <a:alpha val="0"/>
                        </a:srgbClr>
                      </a:solidFill>
                      <a:prstDash val="solid"/>
                      <a:round/>
                      <a:headEnd type="none" w="sm" len="sm"/>
                      <a:tailEnd type="none" w="sm" len="sm"/>
                    </a:lnL>
                    <a:lnR w="19050"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407850">
                <a:tc>
                  <a:txBody>
                    <a:bodyPr/>
                    <a:lstStyle/>
                    <a:p>
                      <a:pPr marL="0" marR="0" lvl="0" indent="0" algn="l" rtl="0">
                        <a:lnSpc>
                          <a:spcPct val="115000"/>
                        </a:lnSpc>
                        <a:spcBef>
                          <a:spcPts val="0"/>
                        </a:spcBef>
                        <a:spcAft>
                          <a:spcPts val="0"/>
                        </a:spcAft>
                        <a:buClr>
                          <a:srgbClr val="000000"/>
                        </a:buClr>
                        <a:buSzPts val="1200"/>
                        <a:buFont typeface="Arial"/>
                        <a:buNone/>
                      </a:pPr>
                      <a:r>
                        <a:rPr lang="en-US" sz="1200" b="1" u="none" strike="noStrike" cap="none">
                          <a:solidFill>
                            <a:schemeClr val="lt1"/>
                          </a:solidFill>
                          <a:latin typeface="Arimo"/>
                          <a:ea typeface="Arimo"/>
                          <a:cs typeface="Arimo"/>
                          <a:sym typeface="Arimo"/>
                        </a:rPr>
                        <a:t>Total</a:t>
                      </a:r>
                      <a:endParaRPr sz="1200" b="1" u="none" strike="noStrike" cap="none">
                        <a:solidFill>
                          <a:schemeClr val="lt1"/>
                        </a:solidFill>
                        <a:latin typeface="Arimo"/>
                        <a:ea typeface="Arimo"/>
                        <a:cs typeface="Arimo"/>
                        <a:sym typeface="Arimo"/>
                      </a:endParaRPr>
                    </a:p>
                  </a:txBody>
                  <a:tcPr marL="28575" marR="28575" marT="91425" marB="91425" anchor="b">
                    <a:lnL w="19050"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9050" cap="flat" cmpd="sng">
                      <a:solidFill>
                        <a:srgbClr val="000000">
                          <a:alpha val="0"/>
                        </a:srgbClr>
                      </a:solidFill>
                      <a:prstDash val="solid"/>
                      <a:round/>
                      <a:headEnd type="none" w="sm" len="sm"/>
                      <a:tailEnd type="none" w="sm" len="sm"/>
                    </a:lnB>
                    <a:solidFill>
                      <a:srgbClr val="1D4965"/>
                    </a:solidFill>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b="1" u="none" strike="noStrike" cap="none">
                          <a:solidFill>
                            <a:schemeClr val="lt1"/>
                          </a:solidFill>
                          <a:latin typeface="Arimo"/>
                          <a:ea typeface="Arimo"/>
                          <a:cs typeface="Arimo"/>
                          <a:sym typeface="Arimo"/>
                        </a:rPr>
                        <a:t>167</a:t>
                      </a:r>
                      <a:endParaRPr sz="1200" b="1" u="none" strike="noStrike" cap="none">
                        <a:solidFill>
                          <a:schemeClr val="lt1"/>
                        </a:solidFill>
                        <a:latin typeface="Arimo"/>
                        <a:ea typeface="Arimo"/>
                        <a:cs typeface="Arimo"/>
                        <a:sym typeface="Arimo"/>
                      </a:endParaRPr>
                    </a:p>
                  </a:txBody>
                  <a:tcPr marL="28575" marR="28575" marT="91425" marB="9142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9050" cap="flat" cmpd="sng">
                      <a:solidFill>
                        <a:srgbClr val="000000">
                          <a:alpha val="0"/>
                        </a:srgbClr>
                      </a:solidFill>
                      <a:prstDash val="solid"/>
                      <a:round/>
                      <a:headEnd type="none" w="sm" len="sm"/>
                      <a:tailEnd type="none" w="sm" len="sm"/>
                    </a:lnB>
                    <a:solidFill>
                      <a:srgbClr val="1D4965"/>
                    </a:solidFill>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b="1" u="none" strike="noStrike" cap="none">
                          <a:solidFill>
                            <a:schemeClr val="lt1"/>
                          </a:solidFill>
                          <a:latin typeface="Arimo"/>
                          <a:ea typeface="Arimo"/>
                          <a:cs typeface="Arimo"/>
                          <a:sym typeface="Arimo"/>
                        </a:rPr>
                        <a:t>100%</a:t>
                      </a:r>
                      <a:endParaRPr sz="1200" b="1" u="none" strike="noStrike" cap="none">
                        <a:solidFill>
                          <a:schemeClr val="lt1"/>
                        </a:solidFill>
                        <a:latin typeface="Arimo"/>
                        <a:ea typeface="Arimo"/>
                        <a:cs typeface="Arimo"/>
                        <a:sym typeface="Arimo"/>
                      </a:endParaRPr>
                    </a:p>
                  </a:txBody>
                  <a:tcPr marL="28575" marR="28575" marT="91425" marB="9142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9050" cap="flat" cmpd="sng">
                      <a:solidFill>
                        <a:srgbClr val="000000">
                          <a:alpha val="0"/>
                        </a:srgbClr>
                      </a:solidFill>
                      <a:prstDash val="solid"/>
                      <a:round/>
                      <a:headEnd type="none" w="sm" len="sm"/>
                      <a:tailEnd type="none" w="sm" len="sm"/>
                    </a:lnB>
                    <a:solidFill>
                      <a:srgbClr val="1D4965"/>
                    </a:solidFill>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b="1" u="none" strike="noStrike" cap="none">
                          <a:solidFill>
                            <a:schemeClr val="lt1"/>
                          </a:solidFill>
                          <a:latin typeface="Arimo"/>
                          <a:ea typeface="Arimo"/>
                          <a:cs typeface="Arimo"/>
                          <a:sym typeface="Arimo"/>
                        </a:rPr>
                        <a:t>4,449</a:t>
                      </a:r>
                      <a:endParaRPr sz="1200" b="1" u="none" strike="noStrike" cap="none">
                        <a:solidFill>
                          <a:schemeClr val="lt1"/>
                        </a:solidFill>
                        <a:latin typeface="Arimo"/>
                        <a:ea typeface="Arimo"/>
                        <a:cs typeface="Arimo"/>
                        <a:sym typeface="Arimo"/>
                      </a:endParaRPr>
                    </a:p>
                  </a:txBody>
                  <a:tcPr marL="28575" marR="28575" marT="91425" marB="9142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9050" cap="flat" cmpd="sng">
                      <a:solidFill>
                        <a:srgbClr val="000000">
                          <a:alpha val="0"/>
                        </a:srgbClr>
                      </a:solidFill>
                      <a:prstDash val="solid"/>
                      <a:round/>
                      <a:headEnd type="none" w="sm" len="sm"/>
                      <a:tailEnd type="none" w="sm" len="sm"/>
                    </a:lnB>
                    <a:solidFill>
                      <a:srgbClr val="1D4965"/>
                    </a:solidFill>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b="1" u="none" strike="noStrike" cap="none">
                          <a:solidFill>
                            <a:schemeClr val="lt1"/>
                          </a:solidFill>
                          <a:latin typeface="Arimo"/>
                          <a:ea typeface="Arimo"/>
                          <a:cs typeface="Arimo"/>
                          <a:sym typeface="Arimo"/>
                        </a:rPr>
                        <a:t>100%</a:t>
                      </a:r>
                      <a:endParaRPr sz="1200" b="1" u="none" strike="noStrike" cap="none">
                        <a:solidFill>
                          <a:schemeClr val="lt1"/>
                        </a:solidFill>
                        <a:latin typeface="Arimo"/>
                        <a:ea typeface="Arimo"/>
                        <a:cs typeface="Arimo"/>
                        <a:sym typeface="Arimo"/>
                      </a:endParaRPr>
                    </a:p>
                  </a:txBody>
                  <a:tcPr marL="28575" marR="28575" marT="91425" marB="91425" anchor="b">
                    <a:lnL w="9525" cap="flat" cmpd="sng">
                      <a:solidFill>
                        <a:srgbClr val="000000">
                          <a:alpha val="0"/>
                        </a:srgbClr>
                      </a:solidFill>
                      <a:prstDash val="solid"/>
                      <a:round/>
                      <a:headEnd type="none" w="sm" len="sm"/>
                      <a:tailEnd type="none" w="sm" len="sm"/>
                    </a:lnL>
                    <a:lnR w="19050"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9050" cap="flat" cmpd="sng">
                      <a:solidFill>
                        <a:srgbClr val="000000">
                          <a:alpha val="0"/>
                        </a:srgbClr>
                      </a:solidFill>
                      <a:prstDash val="solid"/>
                      <a:round/>
                      <a:headEnd type="none" w="sm" len="sm"/>
                      <a:tailEnd type="none" w="sm" len="sm"/>
                    </a:lnB>
                    <a:solidFill>
                      <a:srgbClr val="1D4965"/>
                    </a:solidFill>
                  </a:tcPr>
                </a:tc>
                <a:extLst>
                  <a:ext uri="{0D108BD9-81ED-4DB2-BD59-A6C34878D82A}">
                    <a16:rowId xmlns:a16="http://schemas.microsoft.com/office/drawing/2014/main" val="10007"/>
                  </a:ext>
                </a:extLst>
              </a:tr>
              <a:tr h="375350">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Arimo"/>
                        <a:ea typeface="Arimo"/>
                        <a:cs typeface="Arimo"/>
                        <a:sym typeface="Arimo"/>
                      </a:endParaRPr>
                    </a:p>
                  </a:txBody>
                  <a:tcPr marL="28575" marR="28575" marT="91425" marB="91425"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19050"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Arimo"/>
                        <a:ea typeface="Arimo"/>
                        <a:cs typeface="Arimo"/>
                        <a:sym typeface="Arimo"/>
                      </a:endParaRPr>
                    </a:p>
                  </a:txBody>
                  <a:tcPr marL="28575" marR="28575" marT="91425" marB="91425"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19050"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Arimo"/>
                        <a:ea typeface="Arimo"/>
                        <a:cs typeface="Arimo"/>
                        <a:sym typeface="Arimo"/>
                      </a:endParaRPr>
                    </a:p>
                  </a:txBody>
                  <a:tcPr marL="28575" marR="28575" marT="91425" marB="91425"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19050"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Arimo"/>
                        <a:ea typeface="Arimo"/>
                        <a:cs typeface="Arimo"/>
                        <a:sym typeface="Arimo"/>
                      </a:endParaRPr>
                    </a:p>
                  </a:txBody>
                  <a:tcPr marL="28575" marR="28575" marT="91425" marB="91425"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19050"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200"/>
                        <a:buFont typeface="Arial"/>
                        <a:buNone/>
                      </a:pPr>
                      <a:endParaRPr sz="1200" u="none" strike="noStrike" cap="none">
                        <a:latin typeface="Arimo"/>
                        <a:ea typeface="Arimo"/>
                        <a:cs typeface="Arimo"/>
                        <a:sym typeface="Arimo"/>
                      </a:endParaRPr>
                    </a:p>
                  </a:txBody>
                  <a:tcPr marL="28575" marR="28575" marT="91425" marB="91425" anchor="b">
                    <a:lnL w="9525" cap="flat" cmpd="sng">
                      <a:solidFill>
                        <a:srgbClr val="CCCCCC">
                          <a:alpha val="0"/>
                        </a:srgbClr>
                      </a:solidFill>
                      <a:prstDash val="solid"/>
                      <a:round/>
                      <a:headEnd type="none" w="sm" len="sm"/>
                      <a:tailEnd type="none" w="sm" len="sm"/>
                    </a:lnL>
                    <a:lnR w="9525" cap="flat" cmpd="sng">
                      <a:solidFill>
                        <a:srgbClr val="CCCCCC">
                          <a:alpha val="0"/>
                        </a:srgbClr>
                      </a:solidFill>
                      <a:prstDash val="solid"/>
                      <a:round/>
                      <a:headEnd type="none" w="sm" len="sm"/>
                      <a:tailEnd type="none" w="sm" len="sm"/>
                    </a:lnR>
                    <a:lnT w="19050"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r h="407850">
                <a:tc>
                  <a:txBody>
                    <a:bodyPr/>
                    <a:lstStyle/>
                    <a:p>
                      <a:pPr marL="0" marR="0" lvl="0" indent="0" algn="l" rtl="0">
                        <a:lnSpc>
                          <a:spcPct val="115000"/>
                        </a:lnSpc>
                        <a:spcBef>
                          <a:spcPts val="0"/>
                        </a:spcBef>
                        <a:spcAft>
                          <a:spcPts val="0"/>
                        </a:spcAft>
                        <a:buClr>
                          <a:srgbClr val="000000"/>
                        </a:buClr>
                        <a:buSzPts val="1200"/>
                        <a:buFont typeface="Arial"/>
                        <a:buNone/>
                      </a:pPr>
                      <a:r>
                        <a:rPr lang="en-US" sz="1200" u="none" strike="noStrike" cap="none">
                          <a:latin typeface="Arimo"/>
                          <a:ea typeface="Arimo"/>
                          <a:cs typeface="Arimo"/>
                          <a:sym typeface="Arimo"/>
                        </a:rPr>
                        <a:t>All Inclusive Properties</a:t>
                      </a:r>
                      <a:endParaRPr sz="1200" u="none" strike="noStrike" cap="none">
                        <a:latin typeface="Arimo"/>
                        <a:ea typeface="Arimo"/>
                        <a:cs typeface="Arimo"/>
                        <a:sym typeface="Arimo"/>
                      </a:endParaRPr>
                    </a:p>
                  </a:txBody>
                  <a:tcPr marL="28575" marR="28575" marT="91425" marB="9142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5F5F5"/>
                    </a:solidFill>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a:latin typeface="Arimo"/>
                          <a:ea typeface="Arimo"/>
                          <a:cs typeface="Arimo"/>
                          <a:sym typeface="Arimo"/>
                        </a:rPr>
                        <a:t>14</a:t>
                      </a:r>
                      <a:endParaRPr sz="1200" u="none" strike="noStrike" cap="none">
                        <a:latin typeface="Arimo"/>
                        <a:ea typeface="Arimo"/>
                        <a:cs typeface="Arimo"/>
                        <a:sym typeface="Arimo"/>
                      </a:endParaRPr>
                    </a:p>
                  </a:txBody>
                  <a:tcPr marL="28575" marR="28575" marT="91425" marB="9142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5F5F5"/>
                    </a:solidFill>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a:latin typeface="Arimo"/>
                          <a:ea typeface="Arimo"/>
                          <a:cs typeface="Arimo"/>
                          <a:sym typeface="Arimo"/>
                        </a:rPr>
                        <a:t>8%</a:t>
                      </a:r>
                      <a:endParaRPr sz="1200" u="none" strike="noStrike" cap="none">
                        <a:latin typeface="Arimo"/>
                        <a:ea typeface="Arimo"/>
                        <a:cs typeface="Arimo"/>
                        <a:sym typeface="Arimo"/>
                      </a:endParaRPr>
                    </a:p>
                  </a:txBody>
                  <a:tcPr marL="28575" marR="28575" marT="91425" marB="9142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5F5F5"/>
                    </a:solidFill>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a:latin typeface="Arimo"/>
                          <a:ea typeface="Arimo"/>
                          <a:cs typeface="Arimo"/>
                          <a:sym typeface="Arimo"/>
                        </a:rPr>
                        <a:t>2,840</a:t>
                      </a:r>
                      <a:endParaRPr sz="1200" u="none" strike="noStrike" cap="none">
                        <a:latin typeface="Arimo"/>
                        <a:ea typeface="Arimo"/>
                        <a:cs typeface="Arimo"/>
                        <a:sym typeface="Arimo"/>
                      </a:endParaRPr>
                    </a:p>
                  </a:txBody>
                  <a:tcPr marL="28575" marR="28575" marT="91425" marB="9142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5F5F5"/>
                    </a:solidFill>
                  </a:tcPr>
                </a:tc>
                <a:tc>
                  <a:txBody>
                    <a:bodyPr/>
                    <a:lstStyle/>
                    <a:p>
                      <a:pPr marL="0" marR="0" lvl="0" indent="0" algn="ctr" rtl="0">
                        <a:lnSpc>
                          <a:spcPct val="115000"/>
                        </a:lnSpc>
                        <a:spcBef>
                          <a:spcPts val="0"/>
                        </a:spcBef>
                        <a:spcAft>
                          <a:spcPts val="0"/>
                        </a:spcAft>
                        <a:buClr>
                          <a:srgbClr val="000000"/>
                        </a:buClr>
                        <a:buSzPts val="1200"/>
                        <a:buFont typeface="Arial"/>
                        <a:buNone/>
                      </a:pPr>
                      <a:r>
                        <a:rPr lang="en-US" sz="1200" u="none" strike="noStrike" cap="none">
                          <a:latin typeface="Arimo"/>
                          <a:ea typeface="Arimo"/>
                          <a:cs typeface="Arimo"/>
                          <a:sym typeface="Arimo"/>
                        </a:rPr>
                        <a:t>64%</a:t>
                      </a:r>
                      <a:endParaRPr sz="1200" u="none" strike="noStrike" cap="none">
                        <a:latin typeface="Arimo"/>
                        <a:ea typeface="Arimo"/>
                        <a:cs typeface="Arimo"/>
                        <a:sym typeface="Arimo"/>
                      </a:endParaRPr>
                    </a:p>
                  </a:txBody>
                  <a:tcPr marL="28575" marR="28575" marT="91425" marB="9142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5F5F5"/>
                    </a:solidFill>
                  </a:tcPr>
                </a:tc>
                <a:extLst>
                  <a:ext uri="{0D108BD9-81ED-4DB2-BD59-A6C34878D82A}">
                    <a16:rowId xmlns:a16="http://schemas.microsoft.com/office/drawing/2014/main" val="10009"/>
                  </a:ext>
                </a:extLst>
              </a:tr>
            </a:tbl>
          </a:graphicData>
        </a:graphic>
      </p:graphicFrame>
      <p:sp>
        <p:nvSpPr>
          <p:cNvPr id="242" name="Google Shape;242;p49"/>
          <p:cNvSpPr txBox="1"/>
          <p:nvPr/>
        </p:nvSpPr>
        <p:spPr>
          <a:xfrm>
            <a:off x="3863525" y="5214875"/>
            <a:ext cx="3389100" cy="439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500" b="0" i="0" u="none" strike="noStrike" cap="none">
                <a:solidFill>
                  <a:schemeClr val="dk2"/>
                </a:solidFill>
                <a:highlight>
                  <a:srgbClr val="FFFFFF"/>
                </a:highlight>
                <a:latin typeface="Arimo"/>
                <a:ea typeface="Arimo"/>
                <a:cs typeface="Arimo"/>
                <a:sym typeface="Arimo"/>
              </a:rPr>
              <a:t> Informal sector has </a:t>
            </a:r>
            <a:r>
              <a:rPr lang="en-US" sz="1500" b="1" i="0" u="none" strike="noStrike" cap="none">
                <a:solidFill>
                  <a:schemeClr val="dk2"/>
                </a:solidFill>
                <a:highlight>
                  <a:srgbClr val="FFFFFF"/>
                </a:highlight>
                <a:latin typeface="Arimo"/>
                <a:ea typeface="Arimo"/>
                <a:cs typeface="Arimo"/>
                <a:sym typeface="Arimo"/>
              </a:rPr>
              <a:t>5584 rooms</a:t>
            </a:r>
            <a:r>
              <a:rPr lang="en-US" sz="1500" b="0" i="0" u="none" strike="noStrike" cap="none">
                <a:solidFill>
                  <a:schemeClr val="dk2"/>
                </a:solidFill>
                <a:highlight>
                  <a:srgbClr val="FFFFFF"/>
                </a:highlight>
                <a:latin typeface="Arimo"/>
                <a:ea typeface="Arimo"/>
                <a:cs typeface="Arimo"/>
                <a:sym typeface="Arimo"/>
              </a:rPr>
              <a:t>.</a:t>
            </a:r>
            <a:endParaRPr sz="2700" b="0" i="0" u="none" strike="noStrike" cap="none">
              <a:solidFill>
                <a:schemeClr val="dk2"/>
              </a:solidFill>
              <a:latin typeface="Arimo"/>
              <a:ea typeface="Arimo"/>
              <a:cs typeface="Arimo"/>
              <a:sym typeface="Arim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50"/>
          <p:cNvSpPr txBox="1"/>
          <p:nvPr/>
        </p:nvSpPr>
        <p:spPr>
          <a:xfrm>
            <a:off x="882806" y="4736250"/>
            <a:ext cx="6922500" cy="13254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4400"/>
              <a:buFont typeface="Arial"/>
              <a:buNone/>
            </a:pPr>
            <a:r>
              <a:rPr lang="en-US" sz="4400" b="0" i="0" u="none" strike="noStrike" cap="none">
                <a:solidFill>
                  <a:schemeClr val="lt1"/>
                </a:solidFill>
                <a:latin typeface="Oswald"/>
                <a:ea typeface="Oswald"/>
                <a:cs typeface="Oswald"/>
                <a:sym typeface="Oswald"/>
              </a:rPr>
              <a:t>OVERALL MARKETING PLANS</a:t>
            </a:r>
            <a:endParaRPr sz="4400" b="0" i="0" u="none" strike="noStrike" cap="none">
              <a:solidFill>
                <a:schemeClr val="lt1"/>
              </a:solidFill>
              <a:latin typeface="Oswald"/>
              <a:ea typeface="Oswald"/>
              <a:cs typeface="Oswald"/>
              <a:sym typeface="Oswald"/>
            </a:endParaRPr>
          </a:p>
        </p:txBody>
      </p:sp>
      <p:sp>
        <p:nvSpPr>
          <p:cNvPr id="248" name="Google Shape;248;p50"/>
          <p:cNvSpPr txBox="1"/>
          <p:nvPr/>
        </p:nvSpPr>
        <p:spPr>
          <a:xfrm>
            <a:off x="882807" y="5666625"/>
            <a:ext cx="3799200" cy="6645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4400"/>
              <a:buFont typeface="Arial"/>
              <a:buNone/>
            </a:pPr>
            <a:r>
              <a:rPr lang="en-US" sz="3000" b="0" i="0" u="none" strike="noStrike" cap="none">
                <a:solidFill>
                  <a:schemeClr val="lt1"/>
                </a:solidFill>
                <a:latin typeface="Oswald"/>
                <a:ea typeface="Oswald"/>
                <a:cs typeface="Oswald"/>
                <a:sym typeface="Oswald"/>
              </a:rPr>
              <a:t>for 2024-2025</a:t>
            </a:r>
            <a:endParaRPr sz="3000" b="0" i="0" u="none" strike="noStrike" cap="none">
              <a:solidFill>
                <a:schemeClr val="lt1"/>
              </a:solidFill>
              <a:latin typeface="Oswald"/>
              <a:ea typeface="Oswald"/>
              <a:cs typeface="Oswald"/>
              <a:sym typeface="Oswald"/>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chemeClr val="dk2"/>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51"/>
          <p:cNvSpPr txBox="1"/>
          <p:nvPr/>
        </p:nvSpPr>
        <p:spPr>
          <a:xfrm>
            <a:off x="838075" y="254852"/>
            <a:ext cx="10515600" cy="10890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000000"/>
              </a:buClr>
              <a:buSzPts val="4000"/>
              <a:buFont typeface="Arial"/>
              <a:buNone/>
            </a:pPr>
            <a:r>
              <a:rPr lang="en-US" sz="4000" b="0" i="0" u="none" strike="noStrike" cap="none">
                <a:solidFill>
                  <a:srgbClr val="60989E"/>
                </a:solidFill>
                <a:latin typeface="Oswald"/>
                <a:ea typeface="Oswald"/>
                <a:cs typeface="Oswald"/>
                <a:sym typeface="Oswald"/>
              </a:rPr>
              <a:t>Marketing Strategy</a:t>
            </a:r>
            <a:endParaRPr sz="4000" b="0" i="0" u="none" strike="noStrike" cap="none">
              <a:solidFill>
                <a:srgbClr val="60989E"/>
              </a:solidFill>
              <a:latin typeface="Oswald"/>
              <a:ea typeface="Oswald"/>
              <a:cs typeface="Oswald"/>
              <a:sym typeface="Oswald"/>
            </a:endParaRPr>
          </a:p>
        </p:txBody>
      </p:sp>
      <p:sp>
        <p:nvSpPr>
          <p:cNvPr id="254" name="Google Shape;254;p51"/>
          <p:cNvSpPr txBox="1"/>
          <p:nvPr/>
        </p:nvSpPr>
        <p:spPr>
          <a:xfrm>
            <a:off x="838075" y="1343850"/>
            <a:ext cx="10387800" cy="650100"/>
          </a:xfrm>
          <a:prstGeom prst="rect">
            <a:avLst/>
          </a:prstGeom>
          <a:noFill/>
          <a:ln>
            <a:noFill/>
          </a:ln>
        </p:spPr>
        <p:txBody>
          <a:bodyPr spcFirstLastPara="1" wrap="square" lIns="91425" tIns="45700" rIns="91425" bIns="45700" anchor="t" anchorCtr="0">
            <a:normAutofit fontScale="92500"/>
          </a:bodyPr>
          <a:lstStyle/>
          <a:p>
            <a:pPr marL="0" marR="0" lvl="0" indent="0" algn="just" rtl="0">
              <a:lnSpc>
                <a:spcPct val="90000"/>
              </a:lnSpc>
              <a:spcBef>
                <a:spcPts val="1001"/>
              </a:spcBef>
              <a:spcAft>
                <a:spcPts val="0"/>
              </a:spcAft>
              <a:buClr>
                <a:srgbClr val="000000"/>
              </a:buClr>
              <a:buSzPct val="108107"/>
              <a:buFont typeface="Arial"/>
              <a:buNone/>
            </a:pPr>
            <a:r>
              <a:rPr lang="en-US" sz="1300" b="0" i="0" u="none" strike="noStrike" cap="none">
                <a:solidFill>
                  <a:srgbClr val="000000"/>
                </a:solidFill>
                <a:latin typeface="Arimo"/>
                <a:ea typeface="Arimo"/>
                <a:cs typeface="Arimo"/>
                <a:sym typeface="Arimo"/>
              </a:rPr>
              <a:t>The Saint Lucia Tourism Authority is the premier agency responsible for marketing Saint Lucia, hereby referred to as the destination, to visitors from across the globe. This marketing is executed through a combination of conventional and non-traditional marketing, sales and public relations activities.</a:t>
            </a:r>
            <a:endParaRPr sz="1300" b="0" i="0" u="none" strike="noStrike" cap="none">
              <a:solidFill>
                <a:srgbClr val="000000"/>
              </a:solidFill>
              <a:latin typeface="Arimo"/>
              <a:ea typeface="Arimo"/>
              <a:cs typeface="Arimo"/>
              <a:sym typeface="Arimo"/>
            </a:endParaRPr>
          </a:p>
        </p:txBody>
      </p:sp>
      <p:sp>
        <p:nvSpPr>
          <p:cNvPr id="255" name="Google Shape;255;p51"/>
          <p:cNvSpPr txBox="1"/>
          <p:nvPr/>
        </p:nvSpPr>
        <p:spPr>
          <a:xfrm>
            <a:off x="884250" y="2179650"/>
            <a:ext cx="4536900" cy="3870300"/>
          </a:xfrm>
          <a:prstGeom prst="rect">
            <a:avLst/>
          </a:prstGeom>
          <a:noFill/>
          <a:ln>
            <a:noFill/>
          </a:ln>
        </p:spPr>
        <p:txBody>
          <a:bodyPr spcFirstLastPara="1" wrap="square" lIns="91425" tIns="45700" rIns="91425" bIns="45700" anchor="t" anchorCtr="0">
            <a:normAutofit fontScale="92500"/>
          </a:bodyPr>
          <a:lstStyle/>
          <a:p>
            <a:pPr marL="0" marR="0" lvl="0" indent="0" algn="just" rtl="0">
              <a:lnSpc>
                <a:spcPct val="110000"/>
              </a:lnSpc>
              <a:spcBef>
                <a:spcPts val="0"/>
              </a:spcBef>
              <a:spcAft>
                <a:spcPts val="0"/>
              </a:spcAft>
              <a:buClr>
                <a:srgbClr val="000000"/>
              </a:buClr>
              <a:buSzPct val="100386"/>
              <a:buFont typeface="Arial"/>
              <a:buNone/>
            </a:pPr>
            <a:r>
              <a:rPr lang="en-US" sz="1400" b="0" i="0" u="none" strike="noStrike" cap="none">
                <a:solidFill>
                  <a:srgbClr val="60989E"/>
                </a:solidFill>
                <a:latin typeface="Oswald"/>
                <a:ea typeface="Oswald"/>
                <a:cs typeface="Oswald"/>
                <a:sym typeface="Oswald"/>
              </a:rPr>
              <a:t>THE FOLLOWING COVERS THE MAIN AREAS FOR GLOBAL MARKETING</a:t>
            </a:r>
            <a:endParaRPr sz="1400" b="0" i="0" u="none" strike="noStrike" cap="none">
              <a:solidFill>
                <a:srgbClr val="60989E"/>
              </a:solidFill>
              <a:latin typeface="Oswald"/>
              <a:ea typeface="Oswald"/>
              <a:cs typeface="Oswald"/>
              <a:sym typeface="Oswald"/>
            </a:endParaRPr>
          </a:p>
          <a:p>
            <a:pPr marL="0" marR="0" lvl="0" indent="0" algn="just" rtl="0">
              <a:lnSpc>
                <a:spcPct val="110000"/>
              </a:lnSpc>
              <a:spcBef>
                <a:spcPts val="0"/>
              </a:spcBef>
              <a:spcAft>
                <a:spcPts val="0"/>
              </a:spcAft>
              <a:buClr>
                <a:srgbClr val="000000"/>
              </a:buClr>
              <a:buSzPct val="108107"/>
              <a:buFont typeface="Arial"/>
              <a:buNone/>
            </a:pPr>
            <a:r>
              <a:rPr lang="en-US" sz="1300" b="0" i="0" u="none" strike="noStrike" cap="none">
                <a:solidFill>
                  <a:srgbClr val="000000"/>
                </a:solidFill>
                <a:latin typeface="Arimo"/>
                <a:ea typeface="Arimo"/>
                <a:cs typeface="Arimo"/>
                <a:sym typeface="Arimo"/>
              </a:rPr>
              <a:t> </a:t>
            </a:r>
            <a:br>
              <a:rPr lang="en-US" sz="1300" b="0" i="0" u="none" strike="noStrike" cap="none">
                <a:solidFill>
                  <a:srgbClr val="000000"/>
                </a:solidFill>
                <a:latin typeface="Arimo"/>
                <a:ea typeface="Arimo"/>
                <a:cs typeface="Arimo"/>
                <a:sym typeface="Arimo"/>
              </a:rPr>
            </a:br>
            <a:r>
              <a:rPr lang="en-US" sz="1500" b="0" i="0" u="none" strike="noStrike" cap="none">
                <a:solidFill>
                  <a:srgbClr val="1D4965"/>
                </a:solidFill>
                <a:latin typeface="Oswald"/>
                <a:ea typeface="Oswald"/>
                <a:cs typeface="Oswald"/>
                <a:sym typeface="Oswald"/>
              </a:rPr>
              <a:t>Advertising</a:t>
            </a:r>
            <a:endParaRPr sz="1500" b="0" i="0" u="none" strike="noStrike" cap="none">
              <a:solidFill>
                <a:srgbClr val="1D4965"/>
              </a:solidFill>
              <a:latin typeface="Oswald"/>
              <a:ea typeface="Oswald"/>
              <a:cs typeface="Oswald"/>
              <a:sym typeface="Oswald"/>
            </a:endParaRPr>
          </a:p>
          <a:p>
            <a:pPr marL="0" marR="0" lvl="0" indent="0" algn="just" rtl="0">
              <a:lnSpc>
                <a:spcPct val="110000"/>
              </a:lnSpc>
              <a:spcBef>
                <a:spcPts val="0"/>
              </a:spcBef>
              <a:spcAft>
                <a:spcPts val="0"/>
              </a:spcAft>
              <a:buClr>
                <a:srgbClr val="000000"/>
              </a:buClr>
              <a:buSzPct val="127764"/>
              <a:buFont typeface="Arial"/>
              <a:buNone/>
            </a:pPr>
            <a:r>
              <a:rPr lang="en-US" sz="1100" b="0" i="0" u="none" strike="noStrike" cap="none">
                <a:solidFill>
                  <a:srgbClr val="000000"/>
                </a:solidFill>
                <a:latin typeface="Arimo"/>
                <a:ea typeface="Arimo"/>
                <a:cs typeface="Arimo"/>
                <a:sym typeface="Arimo"/>
              </a:rPr>
              <a:t>The objective is to increase the profile of Saint Lucia within the global tourism marketplace with a view to maximizing engagement and arrivals.</a:t>
            </a:r>
            <a:br>
              <a:rPr lang="en-US" sz="1100" b="0" i="0" u="none" strike="noStrike" cap="none">
                <a:solidFill>
                  <a:srgbClr val="000000"/>
                </a:solidFill>
                <a:latin typeface="Arimo"/>
                <a:ea typeface="Arimo"/>
                <a:cs typeface="Arimo"/>
                <a:sym typeface="Arimo"/>
              </a:rPr>
            </a:br>
            <a:br>
              <a:rPr lang="en-US" sz="1100" b="0" i="0" u="none" strike="noStrike" cap="none">
                <a:solidFill>
                  <a:srgbClr val="000000"/>
                </a:solidFill>
                <a:latin typeface="Arimo"/>
                <a:ea typeface="Arimo"/>
                <a:cs typeface="Arimo"/>
                <a:sym typeface="Arimo"/>
              </a:rPr>
            </a:br>
            <a:r>
              <a:rPr lang="en-US" sz="1500" b="0" i="0" u="none" strike="noStrike" cap="none">
                <a:solidFill>
                  <a:srgbClr val="1D4965"/>
                </a:solidFill>
                <a:latin typeface="Oswald"/>
                <a:ea typeface="Oswald"/>
                <a:cs typeface="Oswald"/>
                <a:sym typeface="Oswald"/>
              </a:rPr>
              <a:t>Social Media Marketing</a:t>
            </a:r>
            <a:endParaRPr sz="1500" b="0" i="0" u="none" strike="noStrike" cap="none">
              <a:solidFill>
                <a:srgbClr val="1D4965"/>
              </a:solidFill>
              <a:latin typeface="Oswald"/>
              <a:ea typeface="Oswald"/>
              <a:cs typeface="Oswald"/>
              <a:sym typeface="Oswald"/>
            </a:endParaRPr>
          </a:p>
          <a:p>
            <a:pPr marL="0" marR="0" lvl="0" indent="0" algn="just" rtl="0">
              <a:lnSpc>
                <a:spcPct val="110000"/>
              </a:lnSpc>
              <a:spcBef>
                <a:spcPts val="0"/>
              </a:spcBef>
              <a:spcAft>
                <a:spcPts val="0"/>
              </a:spcAft>
              <a:buClr>
                <a:srgbClr val="000000"/>
              </a:buClr>
              <a:buSzPct val="127764"/>
              <a:buFont typeface="Arial"/>
              <a:buNone/>
            </a:pPr>
            <a:r>
              <a:rPr lang="en-US" sz="1100" b="0" i="0" u="none" strike="noStrike" cap="none">
                <a:solidFill>
                  <a:schemeClr val="dk1"/>
                </a:solidFill>
                <a:latin typeface="Arimo"/>
                <a:ea typeface="Arimo"/>
                <a:cs typeface="Arimo"/>
                <a:sym typeface="Arimo"/>
              </a:rPr>
              <a:t>The objective is to</a:t>
            </a:r>
            <a:r>
              <a:rPr lang="en-US" sz="1100" b="0" i="0" u="none" strike="noStrike" cap="none">
                <a:solidFill>
                  <a:schemeClr val="dk1"/>
                </a:solidFill>
                <a:latin typeface="Arial"/>
                <a:ea typeface="Arial"/>
                <a:cs typeface="Arial"/>
                <a:sym typeface="Arial"/>
              </a:rPr>
              <a:t> improve Saint Lucia’s social media presence on Facebook (“Travel Saint Lucia” and “Caribcation”), Instagram, YouTube, and TikTok. </a:t>
            </a:r>
            <a:br>
              <a:rPr lang="en-US" sz="1100" b="0" i="0" u="none" strike="noStrike" cap="none">
                <a:solidFill>
                  <a:schemeClr val="dk1"/>
                </a:solidFill>
                <a:latin typeface="Arial"/>
                <a:ea typeface="Arial"/>
                <a:cs typeface="Arial"/>
                <a:sym typeface="Arial"/>
              </a:rPr>
            </a:br>
            <a:br>
              <a:rPr lang="en-US" sz="1100" b="0" i="0" u="none" strike="noStrike" cap="none">
                <a:solidFill>
                  <a:schemeClr val="dk1"/>
                </a:solidFill>
                <a:latin typeface="Arial"/>
                <a:ea typeface="Arial"/>
                <a:cs typeface="Arial"/>
                <a:sym typeface="Arial"/>
              </a:rPr>
            </a:br>
            <a:r>
              <a:rPr lang="en-US" sz="1500" b="0" i="0" u="none" strike="noStrike" cap="none">
                <a:solidFill>
                  <a:srgbClr val="1D4965"/>
                </a:solidFill>
                <a:latin typeface="Oswald"/>
                <a:ea typeface="Oswald"/>
                <a:cs typeface="Oswald"/>
                <a:sym typeface="Oswald"/>
              </a:rPr>
              <a:t>Market Development</a:t>
            </a:r>
            <a:endParaRPr sz="1500" b="0" i="0" u="none" strike="noStrike" cap="none">
              <a:solidFill>
                <a:srgbClr val="1D4965"/>
              </a:solidFill>
              <a:latin typeface="Oswald"/>
              <a:ea typeface="Oswald"/>
              <a:cs typeface="Oswald"/>
              <a:sym typeface="Oswald"/>
            </a:endParaRPr>
          </a:p>
          <a:p>
            <a:pPr marL="0" marR="0" lvl="1" indent="0" algn="just" rtl="0">
              <a:lnSpc>
                <a:spcPct val="110000"/>
              </a:lnSpc>
              <a:spcBef>
                <a:spcPts val="0"/>
              </a:spcBef>
              <a:spcAft>
                <a:spcPts val="0"/>
              </a:spcAft>
              <a:buClr>
                <a:schemeClr val="dk1"/>
              </a:buClr>
              <a:buSzPct val="127764"/>
              <a:buFont typeface="Arial"/>
              <a:buNone/>
            </a:pPr>
            <a:r>
              <a:rPr lang="en-US" sz="1100" b="0" i="0" u="none" strike="noStrike" cap="none">
                <a:solidFill>
                  <a:schemeClr val="dk1"/>
                </a:solidFill>
                <a:latin typeface="Arial"/>
                <a:ea typeface="Arial"/>
                <a:cs typeface="Arial"/>
                <a:sym typeface="Arial"/>
              </a:rPr>
              <a:t>The objectives/targets are to expand awareness of “Brand Saint Lucia” globally and take advantage of marketing technologies (artificial intelligence)</a:t>
            </a:r>
            <a:r>
              <a:rPr lang="en-US" sz="1100" b="1" i="0" u="none" strike="noStrike" cap="none">
                <a:solidFill>
                  <a:schemeClr val="dk1"/>
                </a:solidFill>
                <a:latin typeface="Arial"/>
                <a:ea typeface="Arial"/>
                <a:cs typeface="Arial"/>
                <a:sym typeface="Arial"/>
              </a:rPr>
              <a:t>.</a:t>
            </a:r>
            <a:br>
              <a:rPr lang="en-US" sz="1100" b="1" i="0" u="none" strike="noStrike" cap="none">
                <a:solidFill>
                  <a:schemeClr val="dk1"/>
                </a:solidFill>
                <a:latin typeface="Arial"/>
                <a:ea typeface="Arial"/>
                <a:cs typeface="Arial"/>
                <a:sym typeface="Arial"/>
              </a:rPr>
            </a:br>
            <a:br>
              <a:rPr lang="en-US" sz="1100" b="1" i="0" u="none" strike="noStrike" cap="none">
                <a:solidFill>
                  <a:schemeClr val="dk1"/>
                </a:solidFill>
                <a:latin typeface="Arial"/>
                <a:ea typeface="Arial"/>
                <a:cs typeface="Arial"/>
                <a:sym typeface="Arial"/>
              </a:rPr>
            </a:br>
            <a:r>
              <a:rPr lang="en-US" sz="1500" b="0" i="0" u="none" strike="noStrike" cap="none">
                <a:solidFill>
                  <a:srgbClr val="1D4965"/>
                </a:solidFill>
                <a:latin typeface="Oswald"/>
                <a:ea typeface="Oswald"/>
                <a:cs typeface="Oswald"/>
                <a:sym typeface="Oswald"/>
              </a:rPr>
              <a:t>Giveaways</a:t>
            </a:r>
            <a:endParaRPr sz="1500" b="0" i="0" u="none" strike="noStrike" cap="none">
              <a:solidFill>
                <a:srgbClr val="1D4965"/>
              </a:solidFill>
              <a:latin typeface="Oswald"/>
              <a:ea typeface="Oswald"/>
              <a:cs typeface="Oswald"/>
              <a:sym typeface="Oswald"/>
            </a:endParaRPr>
          </a:p>
          <a:p>
            <a:pPr marL="0" marR="0" lvl="1" indent="0" algn="just" rtl="0">
              <a:lnSpc>
                <a:spcPct val="90000"/>
              </a:lnSpc>
              <a:spcBef>
                <a:spcPts val="0"/>
              </a:spcBef>
              <a:spcAft>
                <a:spcPts val="0"/>
              </a:spcAft>
              <a:buClr>
                <a:schemeClr val="dk1"/>
              </a:buClr>
              <a:buSzPct val="127764"/>
              <a:buFont typeface="Arial"/>
              <a:buNone/>
            </a:pPr>
            <a:r>
              <a:rPr lang="en-US" sz="1100" b="0" i="0" u="none" strike="noStrike" cap="none">
                <a:solidFill>
                  <a:schemeClr val="dk1"/>
                </a:solidFill>
                <a:latin typeface="Arial"/>
                <a:ea typeface="Arial"/>
                <a:cs typeface="Arial"/>
                <a:sym typeface="Arial"/>
              </a:rPr>
              <a:t>The objectives are to improve awareness of “Brand Saint Lucia”  through the distribution of high-quality branded items in existing and new markets and to identify, produce and distribute a wide range of items.</a:t>
            </a:r>
            <a:endParaRPr sz="1100" b="1" i="0" u="none" strike="noStrike" cap="none">
              <a:solidFill>
                <a:schemeClr val="dk1"/>
              </a:solidFill>
              <a:latin typeface="Arial"/>
              <a:ea typeface="Arial"/>
              <a:cs typeface="Arial"/>
              <a:sym typeface="Arial"/>
            </a:endParaRPr>
          </a:p>
        </p:txBody>
      </p:sp>
      <p:sp>
        <p:nvSpPr>
          <p:cNvPr id="256" name="Google Shape;256;p51"/>
          <p:cNvSpPr txBox="1"/>
          <p:nvPr/>
        </p:nvSpPr>
        <p:spPr>
          <a:xfrm>
            <a:off x="5544325" y="2179650"/>
            <a:ext cx="5681400" cy="3632400"/>
          </a:xfrm>
          <a:prstGeom prst="rect">
            <a:avLst/>
          </a:prstGeom>
          <a:noFill/>
          <a:ln>
            <a:noFill/>
          </a:ln>
        </p:spPr>
        <p:txBody>
          <a:bodyPr spcFirstLastPara="1" wrap="square" lIns="91425" tIns="45700" rIns="91425" bIns="45700" anchor="t" anchorCtr="0">
            <a:noAutofit/>
          </a:bodyPr>
          <a:lstStyle/>
          <a:p>
            <a:pPr marL="0" marR="0" lvl="1" indent="0" algn="just" rtl="0">
              <a:lnSpc>
                <a:spcPct val="80000"/>
              </a:lnSpc>
              <a:spcBef>
                <a:spcPts val="0"/>
              </a:spcBef>
              <a:spcAft>
                <a:spcPts val="0"/>
              </a:spcAft>
              <a:buClr>
                <a:schemeClr val="dk1"/>
              </a:buClr>
              <a:buSzPts val="1008"/>
              <a:buFont typeface="Arial"/>
              <a:buNone/>
            </a:pPr>
            <a:r>
              <a:rPr lang="en-US" sz="1400" b="0" i="0" u="none" strike="noStrike" cap="none">
                <a:solidFill>
                  <a:srgbClr val="1D4965"/>
                </a:solidFill>
                <a:latin typeface="Oswald"/>
                <a:ea typeface="Oswald"/>
                <a:cs typeface="Oswald"/>
                <a:sym typeface="Oswald"/>
              </a:rPr>
              <a:t>Sales</a:t>
            </a:r>
            <a:endParaRPr sz="1400" b="0" i="0" u="none" strike="noStrike" cap="none">
              <a:solidFill>
                <a:srgbClr val="1D4965"/>
              </a:solidFill>
              <a:latin typeface="Oswald"/>
              <a:ea typeface="Oswald"/>
              <a:cs typeface="Oswald"/>
              <a:sym typeface="Oswald"/>
            </a:endParaRPr>
          </a:p>
          <a:p>
            <a:pPr marL="0" marR="0" lvl="1" indent="0" algn="just" rtl="0">
              <a:lnSpc>
                <a:spcPct val="80000"/>
              </a:lnSpc>
              <a:spcBef>
                <a:spcPts val="0"/>
              </a:spcBef>
              <a:spcAft>
                <a:spcPts val="0"/>
              </a:spcAft>
              <a:buClr>
                <a:schemeClr val="dk1"/>
              </a:buClr>
              <a:buSzPts val="1008"/>
              <a:buFont typeface="Arial"/>
              <a:buNone/>
            </a:pPr>
            <a:r>
              <a:rPr lang="en-US" sz="1134" b="0" i="0" u="none" strike="noStrike" cap="none">
                <a:solidFill>
                  <a:schemeClr val="dk1"/>
                </a:solidFill>
                <a:latin typeface="Arial"/>
                <a:ea typeface="Arial"/>
                <a:cs typeface="Arial"/>
                <a:sym typeface="Arial"/>
              </a:rPr>
              <a:t>The objectives/targets are to improve awareness of “Brand Saint Lucia”  to include attendance by senior tourism officials, thereby strengthening Saint Lucia’s position with these audiences and increase attendance by senior officials at meetings, events, trade shows and other activations.</a:t>
            </a:r>
            <a:br>
              <a:rPr lang="en-US" sz="1134" b="0" i="0" u="none" strike="noStrike" cap="none">
                <a:solidFill>
                  <a:schemeClr val="dk1"/>
                </a:solidFill>
                <a:latin typeface="Arial"/>
                <a:ea typeface="Arial"/>
                <a:cs typeface="Arial"/>
                <a:sym typeface="Arial"/>
              </a:rPr>
            </a:br>
            <a:br>
              <a:rPr lang="en-US" sz="1134" b="0" i="0" u="none" strike="noStrike" cap="none">
                <a:solidFill>
                  <a:schemeClr val="dk1"/>
                </a:solidFill>
                <a:latin typeface="Arial"/>
                <a:ea typeface="Arial"/>
                <a:cs typeface="Arial"/>
                <a:sym typeface="Arial"/>
              </a:rPr>
            </a:br>
            <a:r>
              <a:rPr lang="en-US" sz="1400" b="0" i="0" u="none" strike="noStrike" cap="none">
                <a:solidFill>
                  <a:srgbClr val="1D4965"/>
                </a:solidFill>
                <a:latin typeface="Oswald"/>
                <a:ea typeface="Oswald"/>
                <a:cs typeface="Oswald"/>
                <a:sym typeface="Oswald"/>
              </a:rPr>
              <a:t>Public Relations </a:t>
            </a:r>
            <a:endParaRPr sz="1400" b="0" i="0" u="none" strike="noStrike" cap="none">
              <a:solidFill>
                <a:srgbClr val="1D4965"/>
              </a:solidFill>
              <a:latin typeface="Oswald"/>
              <a:ea typeface="Oswald"/>
              <a:cs typeface="Oswald"/>
              <a:sym typeface="Oswald"/>
            </a:endParaRPr>
          </a:p>
          <a:p>
            <a:pPr marL="0" marR="0" lvl="0" indent="0" algn="just" rtl="0">
              <a:lnSpc>
                <a:spcPct val="110000"/>
              </a:lnSpc>
              <a:spcBef>
                <a:spcPts val="0"/>
              </a:spcBef>
              <a:spcAft>
                <a:spcPts val="0"/>
              </a:spcAft>
              <a:buClr>
                <a:schemeClr val="dk1"/>
              </a:buClr>
              <a:buSzPts val="1008"/>
              <a:buFont typeface="Arial"/>
              <a:buNone/>
            </a:pPr>
            <a:r>
              <a:rPr lang="en-US" sz="1134" b="0" i="0" u="none" strike="noStrike" cap="none">
                <a:solidFill>
                  <a:schemeClr val="dk1"/>
                </a:solidFill>
                <a:latin typeface="Arial"/>
                <a:ea typeface="Arial"/>
                <a:cs typeface="Arial"/>
                <a:sym typeface="Arial"/>
              </a:rPr>
              <a:t>The activities includes attendance by senior officials at meetings, events, trade shows and other activations.</a:t>
            </a:r>
            <a:endParaRPr sz="1134" b="0" i="0" u="none" strike="noStrike" cap="none">
              <a:solidFill>
                <a:schemeClr val="dk1"/>
              </a:solidFill>
              <a:latin typeface="Arial"/>
              <a:ea typeface="Arial"/>
              <a:cs typeface="Arial"/>
              <a:sym typeface="Arial"/>
            </a:endParaRPr>
          </a:p>
          <a:p>
            <a:pPr marL="0" marR="0" lvl="0" indent="0" algn="just" rtl="0">
              <a:lnSpc>
                <a:spcPct val="110000"/>
              </a:lnSpc>
              <a:spcBef>
                <a:spcPts val="0"/>
              </a:spcBef>
              <a:spcAft>
                <a:spcPts val="0"/>
              </a:spcAft>
              <a:buClr>
                <a:schemeClr val="dk1"/>
              </a:buClr>
              <a:buSzPts val="1134"/>
              <a:buFont typeface="Arial"/>
              <a:buNone/>
            </a:pPr>
            <a:endParaRPr sz="1134" b="0" i="0" u="none" strike="noStrike" cap="none">
              <a:solidFill>
                <a:schemeClr val="dk1"/>
              </a:solidFill>
              <a:latin typeface="Arial"/>
              <a:ea typeface="Arial"/>
              <a:cs typeface="Arial"/>
              <a:sym typeface="Arial"/>
            </a:endParaRPr>
          </a:p>
          <a:p>
            <a:pPr marL="0" marR="0" lvl="0" indent="0" algn="just" rtl="0">
              <a:lnSpc>
                <a:spcPct val="110000"/>
              </a:lnSpc>
              <a:spcBef>
                <a:spcPts val="0"/>
              </a:spcBef>
              <a:spcAft>
                <a:spcPts val="0"/>
              </a:spcAft>
              <a:buClr>
                <a:schemeClr val="dk1"/>
              </a:buClr>
              <a:buSzPts val="1400"/>
              <a:buFont typeface="Arial"/>
              <a:buNone/>
            </a:pPr>
            <a:r>
              <a:rPr lang="en-US" sz="1400" b="0" i="0" u="none" strike="noStrike" cap="none">
                <a:solidFill>
                  <a:srgbClr val="1D4965"/>
                </a:solidFill>
                <a:latin typeface="Oswald"/>
                <a:ea typeface="Oswald"/>
                <a:cs typeface="Oswald"/>
                <a:sym typeface="Oswald"/>
              </a:rPr>
              <a:t>Festival &amp; Events</a:t>
            </a:r>
            <a:endParaRPr sz="1400" b="0" i="0" u="none" strike="noStrike" cap="none">
              <a:solidFill>
                <a:srgbClr val="1D4965"/>
              </a:solidFill>
              <a:latin typeface="Oswald"/>
              <a:ea typeface="Oswald"/>
              <a:cs typeface="Oswald"/>
              <a:sym typeface="Oswald"/>
            </a:endParaRPr>
          </a:p>
          <a:p>
            <a:pPr marL="0" marR="0" lvl="1" indent="0" algn="just" rtl="0">
              <a:lnSpc>
                <a:spcPct val="110000"/>
              </a:lnSpc>
              <a:spcBef>
                <a:spcPts val="0"/>
              </a:spcBef>
              <a:spcAft>
                <a:spcPts val="0"/>
              </a:spcAft>
              <a:buClr>
                <a:schemeClr val="dk1"/>
              </a:buClr>
              <a:buSzPts val="1008"/>
              <a:buFont typeface="Arial"/>
              <a:buNone/>
            </a:pPr>
            <a:r>
              <a:rPr lang="en-US" sz="1134" b="0" i="0" u="none" strike="noStrike" cap="none">
                <a:solidFill>
                  <a:schemeClr val="dk1"/>
                </a:solidFill>
                <a:latin typeface="Arial"/>
                <a:ea typeface="Arial"/>
                <a:cs typeface="Arial"/>
                <a:sym typeface="Arial"/>
              </a:rPr>
              <a:t>CPL Sponsorship &amp; Support Activities: </a:t>
            </a:r>
            <a:endParaRPr sz="1134" b="0" i="0" u="none" strike="noStrike" cap="none">
              <a:solidFill>
                <a:schemeClr val="dk1"/>
              </a:solidFill>
              <a:latin typeface="Arial"/>
              <a:ea typeface="Arial"/>
              <a:cs typeface="Arial"/>
              <a:sym typeface="Arial"/>
            </a:endParaRPr>
          </a:p>
          <a:p>
            <a:pPr marL="457200" marR="0" lvl="0" indent="-275262" algn="just" rtl="0">
              <a:lnSpc>
                <a:spcPct val="110000"/>
              </a:lnSpc>
              <a:spcBef>
                <a:spcPts val="0"/>
              </a:spcBef>
              <a:spcAft>
                <a:spcPts val="0"/>
              </a:spcAft>
              <a:buClr>
                <a:schemeClr val="dk1"/>
              </a:buClr>
              <a:buSzPts val="735"/>
              <a:buFont typeface="Arial"/>
              <a:buChar char="●"/>
            </a:pPr>
            <a:r>
              <a:rPr lang="en-US" sz="1134" b="0" i="0" u="none" strike="noStrike" cap="none">
                <a:solidFill>
                  <a:schemeClr val="dk1"/>
                </a:solidFill>
                <a:latin typeface="Arial"/>
                <a:ea typeface="Arial"/>
                <a:cs typeface="Arial"/>
                <a:sym typeface="Arial"/>
              </a:rPr>
              <a:t>ARC Sponsorship &amp; Support Activities </a:t>
            </a:r>
            <a:endParaRPr sz="1134" b="0" i="0" u="none" strike="noStrike" cap="none">
              <a:solidFill>
                <a:schemeClr val="dk1"/>
              </a:solidFill>
              <a:latin typeface="Arial"/>
              <a:ea typeface="Arial"/>
              <a:cs typeface="Arial"/>
              <a:sym typeface="Arial"/>
            </a:endParaRPr>
          </a:p>
          <a:p>
            <a:pPr marL="457200" marR="0" lvl="0" indent="-275262" algn="just" rtl="0">
              <a:lnSpc>
                <a:spcPct val="110000"/>
              </a:lnSpc>
              <a:spcBef>
                <a:spcPts val="0"/>
              </a:spcBef>
              <a:spcAft>
                <a:spcPts val="0"/>
              </a:spcAft>
              <a:buClr>
                <a:schemeClr val="dk1"/>
              </a:buClr>
              <a:buSzPts val="735"/>
              <a:buFont typeface="Arial"/>
              <a:buChar char="●"/>
            </a:pPr>
            <a:r>
              <a:rPr lang="en-US" sz="1134" b="0" i="0" u="none" strike="noStrike" cap="none">
                <a:solidFill>
                  <a:schemeClr val="dk1"/>
                </a:solidFill>
                <a:latin typeface="Arial"/>
                <a:ea typeface="Arial"/>
                <a:cs typeface="Arial"/>
                <a:sym typeface="Arial"/>
              </a:rPr>
              <a:t>Other Events</a:t>
            </a:r>
            <a:endParaRPr sz="1400" b="0" i="0" u="none" strike="noStrike" cap="none">
              <a:solidFill>
                <a:srgbClr val="1D4965"/>
              </a:solidFill>
              <a:latin typeface="Oswald"/>
              <a:ea typeface="Oswald"/>
              <a:cs typeface="Oswald"/>
              <a:sym typeface="Oswald"/>
            </a:endParaRPr>
          </a:p>
          <a:p>
            <a:pPr marL="0" marR="0" lvl="0" indent="0" algn="just" rtl="0">
              <a:lnSpc>
                <a:spcPct val="80000"/>
              </a:lnSpc>
              <a:spcBef>
                <a:spcPts val="0"/>
              </a:spcBef>
              <a:spcAft>
                <a:spcPts val="0"/>
              </a:spcAft>
              <a:buClr>
                <a:srgbClr val="000000"/>
              </a:buClr>
              <a:buSzPts val="852"/>
              <a:buFont typeface="Arial"/>
              <a:buNone/>
            </a:pPr>
            <a:br>
              <a:rPr lang="en-US" sz="952" b="0" i="0" u="none" strike="noStrike" cap="none">
                <a:solidFill>
                  <a:srgbClr val="1D4965"/>
                </a:solidFill>
                <a:latin typeface="Oswald"/>
                <a:ea typeface="Oswald"/>
                <a:cs typeface="Oswald"/>
                <a:sym typeface="Oswald"/>
              </a:rPr>
            </a:br>
            <a:br>
              <a:rPr lang="en-US" sz="952" b="0" i="0" u="none" strike="noStrike" cap="none">
                <a:solidFill>
                  <a:srgbClr val="1D4965"/>
                </a:solidFill>
                <a:latin typeface="Oswald"/>
                <a:ea typeface="Oswald"/>
                <a:cs typeface="Oswald"/>
                <a:sym typeface="Oswald"/>
              </a:rPr>
            </a:br>
            <a:r>
              <a:rPr lang="en-US" sz="1400" b="0" i="0" u="none" strike="noStrike" cap="none">
                <a:solidFill>
                  <a:srgbClr val="1D4965"/>
                </a:solidFill>
                <a:latin typeface="Oswald"/>
                <a:ea typeface="Oswald"/>
                <a:cs typeface="Oswald"/>
                <a:sym typeface="Oswald"/>
              </a:rPr>
              <a:t>Creative</a:t>
            </a:r>
            <a:endParaRPr sz="1400" b="0" i="0" u="none" strike="noStrike" cap="none">
              <a:solidFill>
                <a:srgbClr val="1D4965"/>
              </a:solidFill>
              <a:latin typeface="Oswald"/>
              <a:ea typeface="Oswald"/>
              <a:cs typeface="Oswald"/>
              <a:sym typeface="Oswald"/>
            </a:endParaRPr>
          </a:p>
          <a:p>
            <a:pPr marL="0" marR="0" lvl="1" indent="0" algn="just" rtl="0">
              <a:lnSpc>
                <a:spcPct val="110000"/>
              </a:lnSpc>
              <a:spcBef>
                <a:spcPts val="0"/>
              </a:spcBef>
              <a:spcAft>
                <a:spcPts val="0"/>
              </a:spcAft>
              <a:buClr>
                <a:srgbClr val="000000"/>
              </a:buClr>
              <a:buSzPts val="852"/>
              <a:buFont typeface="Arial"/>
              <a:buNone/>
            </a:pPr>
            <a:r>
              <a:rPr lang="en-US" sz="1107" b="0" i="0" u="none" strike="noStrike" cap="none">
                <a:solidFill>
                  <a:schemeClr val="dk1"/>
                </a:solidFill>
                <a:latin typeface="Arial"/>
                <a:ea typeface="Arial"/>
                <a:cs typeface="Arial"/>
                <a:sym typeface="Arial"/>
              </a:rPr>
              <a:t>The objectives/targets are to undertake to comprehend photo and video shoots to support website improvement through updating the information, images and video on the site and create a marketing campaign concept development, design or marketing materials (print and digital ads, digital banners, physical banners for events, brochures.</a:t>
            </a:r>
            <a:endParaRPr sz="952" b="0" i="0" u="none" strike="noStrike" cap="none">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52"/>
          <p:cNvSpPr txBox="1"/>
          <p:nvPr/>
        </p:nvSpPr>
        <p:spPr>
          <a:xfrm>
            <a:off x="255600" y="737200"/>
            <a:ext cx="6735000" cy="4460100"/>
          </a:xfrm>
          <a:prstGeom prst="rect">
            <a:avLst/>
          </a:prstGeom>
          <a:noFill/>
          <a:ln>
            <a:noFill/>
          </a:ln>
        </p:spPr>
        <p:txBody>
          <a:bodyPr spcFirstLastPara="1" wrap="square" lIns="91425" tIns="45700" rIns="91425" bIns="45700" anchor="t" anchorCtr="0">
            <a:noAutofit/>
          </a:bodyPr>
          <a:lstStyle/>
          <a:p>
            <a:pPr marL="0" marR="0" lvl="0" indent="0" algn="just" rtl="0">
              <a:lnSpc>
                <a:spcPct val="107000"/>
              </a:lnSpc>
              <a:spcBef>
                <a:spcPts val="0"/>
              </a:spcBef>
              <a:spcAft>
                <a:spcPts val="0"/>
              </a:spcAft>
              <a:buClr>
                <a:srgbClr val="000000"/>
              </a:buClr>
              <a:buSzPts val="1300"/>
              <a:buFont typeface="Arial"/>
              <a:buNone/>
            </a:pPr>
            <a:r>
              <a:rPr lang="en-US" sz="1800" b="0" i="0" u="none" strike="noStrike" cap="none">
                <a:solidFill>
                  <a:srgbClr val="156082"/>
                </a:solidFill>
                <a:latin typeface="Oswald"/>
                <a:ea typeface="Oswald"/>
                <a:cs typeface="Oswald"/>
                <a:sym typeface="Oswald"/>
              </a:rPr>
              <a:t>Competitive Marketing Presence in Key Markets</a:t>
            </a:r>
            <a:endParaRPr sz="1800" b="0" i="0" u="none" strike="noStrike" cap="none">
              <a:solidFill>
                <a:srgbClr val="156082"/>
              </a:solidFill>
              <a:latin typeface="Oswald"/>
              <a:ea typeface="Oswald"/>
              <a:cs typeface="Oswald"/>
              <a:sym typeface="Oswald"/>
            </a:endParaRPr>
          </a:p>
          <a:p>
            <a:pPr marL="457200" marR="0" lvl="0" indent="-298450" algn="just" rtl="0">
              <a:lnSpc>
                <a:spcPct val="107000"/>
              </a:lnSpc>
              <a:spcBef>
                <a:spcPts val="799"/>
              </a:spcBef>
              <a:spcAft>
                <a:spcPts val="0"/>
              </a:spcAft>
              <a:buClr>
                <a:srgbClr val="000000"/>
              </a:buClr>
              <a:buSzPts val="1100"/>
              <a:buFont typeface="Arimo"/>
              <a:buChar char="●"/>
            </a:pPr>
            <a:r>
              <a:rPr lang="en-US" sz="1100" b="0" i="0" u="none" strike="noStrike" cap="none">
                <a:solidFill>
                  <a:srgbClr val="000000"/>
                </a:solidFill>
                <a:latin typeface="Arimo"/>
                <a:ea typeface="Arimo"/>
                <a:cs typeface="Arimo"/>
                <a:sym typeface="Arimo"/>
              </a:rPr>
              <a:t>The SLTA will seek to sustain a competitive presence in all key markets by implementing a creative integrated marketing campaign using print, connected TV, programmatic video, social media, and digital marketing across all key markets, namely the United States, United Kingdom, Canada, Europe and the Caribbean.</a:t>
            </a:r>
            <a:r>
              <a:rPr lang="en-US" sz="1300" b="0" i="0" u="none" strike="noStrike" cap="none">
                <a:solidFill>
                  <a:srgbClr val="000000"/>
                </a:solidFill>
                <a:latin typeface="Arimo"/>
                <a:ea typeface="Arimo"/>
                <a:cs typeface="Arimo"/>
                <a:sym typeface="Arimo"/>
              </a:rPr>
              <a:t> </a:t>
            </a:r>
            <a:endParaRPr sz="1300" b="0" i="0" u="none" strike="noStrike" cap="none">
              <a:solidFill>
                <a:srgbClr val="000000"/>
              </a:solidFill>
              <a:latin typeface="Arimo"/>
              <a:ea typeface="Arimo"/>
              <a:cs typeface="Arimo"/>
              <a:sym typeface="Arimo"/>
            </a:endParaRPr>
          </a:p>
          <a:p>
            <a:pPr marL="0" marR="0" lvl="0" indent="0" algn="just" rtl="0">
              <a:lnSpc>
                <a:spcPct val="107000"/>
              </a:lnSpc>
              <a:spcBef>
                <a:spcPts val="0"/>
              </a:spcBef>
              <a:spcAft>
                <a:spcPts val="0"/>
              </a:spcAft>
              <a:buClr>
                <a:srgbClr val="000000"/>
              </a:buClr>
              <a:buSzPts val="1300"/>
              <a:buFont typeface="Arial"/>
              <a:buNone/>
            </a:pPr>
            <a:endParaRPr sz="1300" b="0" i="0" u="none" strike="noStrike" cap="none">
              <a:solidFill>
                <a:srgbClr val="000000"/>
              </a:solidFill>
              <a:latin typeface="Arial"/>
              <a:ea typeface="Arial"/>
              <a:cs typeface="Arial"/>
              <a:sym typeface="Arial"/>
            </a:endParaRPr>
          </a:p>
          <a:p>
            <a:pPr marL="0" marR="0" lvl="0" indent="0" algn="just" rtl="0">
              <a:lnSpc>
                <a:spcPct val="107000"/>
              </a:lnSpc>
              <a:spcBef>
                <a:spcPts val="799"/>
              </a:spcBef>
              <a:spcAft>
                <a:spcPts val="0"/>
              </a:spcAft>
              <a:buClr>
                <a:srgbClr val="000000"/>
              </a:buClr>
              <a:buSzPts val="1300"/>
              <a:buFont typeface="Arial"/>
              <a:buNone/>
            </a:pPr>
            <a:r>
              <a:rPr lang="en-US" sz="1800" b="0" i="0" u="none" strike="noStrike" cap="none">
                <a:solidFill>
                  <a:srgbClr val="156082"/>
                </a:solidFill>
                <a:latin typeface="Oswald"/>
                <a:ea typeface="Oswald"/>
                <a:cs typeface="Oswald"/>
                <a:sym typeface="Oswald"/>
              </a:rPr>
              <a:t>Exploring the power of Artificial Intelligence in Saint Lucia’s Marketing</a:t>
            </a:r>
            <a:endParaRPr sz="1800" b="0" i="0" u="none" strike="noStrike" cap="none">
              <a:solidFill>
                <a:srgbClr val="156082"/>
              </a:solidFill>
              <a:latin typeface="Oswald"/>
              <a:ea typeface="Oswald"/>
              <a:cs typeface="Oswald"/>
              <a:sym typeface="Oswald"/>
            </a:endParaRPr>
          </a:p>
          <a:p>
            <a:pPr marL="457200" marR="0" lvl="0" indent="-298450" algn="just" rtl="0">
              <a:lnSpc>
                <a:spcPct val="107000"/>
              </a:lnSpc>
              <a:spcBef>
                <a:spcPts val="799"/>
              </a:spcBef>
              <a:spcAft>
                <a:spcPts val="0"/>
              </a:spcAft>
              <a:buClr>
                <a:srgbClr val="000000"/>
              </a:buClr>
              <a:buSzPts val="1100"/>
              <a:buFont typeface="Arimo"/>
              <a:buChar char="●"/>
            </a:pPr>
            <a:r>
              <a:rPr lang="en-US" sz="1100" b="0" i="0" u="none" strike="noStrike" cap="none">
                <a:solidFill>
                  <a:srgbClr val="000000"/>
                </a:solidFill>
                <a:latin typeface="Arimo"/>
                <a:ea typeface="Arimo"/>
                <a:cs typeface="Arimo"/>
                <a:sym typeface="Arimo"/>
              </a:rPr>
              <a:t>The SLTA will continue to explore customized tools available in artificial intelligence to understand the behaviour and preferences of visitors to forecast their travel patterns and predict and influence that behaviour. </a:t>
            </a:r>
            <a:br>
              <a:rPr lang="en-US" sz="1100" b="0" i="0" u="none" strike="noStrike" cap="none">
                <a:solidFill>
                  <a:srgbClr val="000000"/>
                </a:solidFill>
                <a:latin typeface="Arimo"/>
                <a:ea typeface="Arimo"/>
                <a:cs typeface="Arimo"/>
                <a:sym typeface="Arimo"/>
              </a:rPr>
            </a:br>
            <a:endParaRPr sz="1300" b="0" i="0" u="none" strike="noStrike" cap="none">
              <a:solidFill>
                <a:srgbClr val="000000"/>
              </a:solidFill>
              <a:latin typeface="Arial"/>
              <a:ea typeface="Arial"/>
              <a:cs typeface="Arial"/>
              <a:sym typeface="Arial"/>
            </a:endParaRPr>
          </a:p>
          <a:p>
            <a:pPr marL="0" marR="0" lvl="0" indent="0" algn="just" rtl="0">
              <a:lnSpc>
                <a:spcPct val="107000"/>
              </a:lnSpc>
              <a:spcBef>
                <a:spcPts val="799"/>
              </a:spcBef>
              <a:spcAft>
                <a:spcPts val="0"/>
              </a:spcAft>
              <a:buClr>
                <a:srgbClr val="000000"/>
              </a:buClr>
              <a:buSzPts val="1300"/>
              <a:buFont typeface="Arial"/>
              <a:buNone/>
            </a:pPr>
            <a:r>
              <a:rPr lang="en-US" sz="1800" b="0" i="0" u="none" strike="noStrike" cap="none">
                <a:solidFill>
                  <a:srgbClr val="156082"/>
                </a:solidFill>
                <a:latin typeface="Oswald"/>
                <a:ea typeface="Oswald"/>
                <a:cs typeface="Oswald"/>
                <a:sym typeface="Oswald"/>
              </a:rPr>
              <a:t>Connectivity to the Island</a:t>
            </a:r>
            <a:endParaRPr sz="1800" b="0" i="0" u="none" strike="noStrike" cap="none">
              <a:solidFill>
                <a:srgbClr val="156082"/>
              </a:solidFill>
              <a:latin typeface="Oswald"/>
              <a:ea typeface="Oswald"/>
              <a:cs typeface="Oswald"/>
              <a:sym typeface="Oswald"/>
            </a:endParaRPr>
          </a:p>
          <a:p>
            <a:pPr marL="0" marR="0" lvl="0" indent="0" algn="just" rtl="0">
              <a:lnSpc>
                <a:spcPct val="107000"/>
              </a:lnSpc>
              <a:spcBef>
                <a:spcPts val="799"/>
              </a:spcBef>
              <a:spcAft>
                <a:spcPts val="0"/>
              </a:spcAft>
              <a:buClr>
                <a:srgbClr val="000000"/>
              </a:buClr>
              <a:buSzPts val="1300"/>
              <a:buFont typeface="Arial"/>
              <a:buNone/>
            </a:pPr>
            <a:r>
              <a:rPr lang="en-US" sz="1100" b="0" i="0" u="none" strike="noStrike" cap="none">
                <a:solidFill>
                  <a:srgbClr val="000000"/>
                </a:solidFill>
                <a:latin typeface="Arimo"/>
                <a:ea typeface="Arimo"/>
                <a:cs typeface="Arimo"/>
                <a:sym typeface="Arimo"/>
              </a:rPr>
              <a:t>Connectivity to the island from all source markets remains a challenge. </a:t>
            </a:r>
            <a:endParaRPr sz="1100" b="0" i="0" u="none" strike="noStrike" cap="none">
              <a:solidFill>
                <a:srgbClr val="000000"/>
              </a:solidFill>
              <a:latin typeface="Arimo"/>
              <a:ea typeface="Arimo"/>
              <a:cs typeface="Arimo"/>
              <a:sym typeface="Arimo"/>
            </a:endParaRPr>
          </a:p>
          <a:p>
            <a:pPr marL="343080" marR="0" lvl="0" indent="-330380" algn="just" rtl="0">
              <a:lnSpc>
                <a:spcPct val="107000"/>
              </a:lnSpc>
              <a:spcBef>
                <a:spcPts val="799"/>
              </a:spcBef>
              <a:spcAft>
                <a:spcPts val="0"/>
              </a:spcAft>
              <a:buClr>
                <a:srgbClr val="000000"/>
              </a:buClr>
              <a:buSzPts val="1600"/>
              <a:buFont typeface="Arimo"/>
              <a:buChar char="∙"/>
            </a:pPr>
            <a:r>
              <a:rPr lang="en-US" sz="1100" b="0" i="0" u="none" strike="noStrike" cap="none">
                <a:solidFill>
                  <a:srgbClr val="000000"/>
                </a:solidFill>
                <a:latin typeface="Arimo"/>
                <a:ea typeface="Arimo"/>
                <a:cs typeface="Arimo"/>
                <a:sym typeface="Arimo"/>
              </a:rPr>
              <a:t>The USA market is projected to have 16% more seats than in 2019</a:t>
            </a:r>
            <a:endParaRPr sz="1100" b="0" i="0" u="none" strike="noStrike" cap="none">
              <a:solidFill>
                <a:srgbClr val="000000"/>
              </a:solidFill>
              <a:latin typeface="Arimo"/>
              <a:ea typeface="Arimo"/>
              <a:cs typeface="Arimo"/>
              <a:sym typeface="Arimo"/>
            </a:endParaRPr>
          </a:p>
          <a:p>
            <a:pPr marL="343080" marR="0" lvl="0" indent="-330380" algn="just" rtl="0">
              <a:lnSpc>
                <a:spcPct val="107000"/>
              </a:lnSpc>
              <a:spcBef>
                <a:spcPts val="0"/>
              </a:spcBef>
              <a:spcAft>
                <a:spcPts val="0"/>
              </a:spcAft>
              <a:buClr>
                <a:srgbClr val="000000"/>
              </a:buClr>
              <a:buSzPts val="1600"/>
              <a:buFont typeface="Arimo"/>
              <a:buChar char="∙"/>
            </a:pPr>
            <a:r>
              <a:rPr lang="en-US" sz="1100" b="0" i="0" u="none" strike="noStrike" cap="none">
                <a:solidFill>
                  <a:srgbClr val="000000"/>
                </a:solidFill>
                <a:latin typeface="Arimo"/>
                <a:ea typeface="Arimo"/>
                <a:cs typeface="Arimo"/>
                <a:sym typeface="Arimo"/>
              </a:rPr>
              <a:t>UK market 6% less than 2019</a:t>
            </a:r>
            <a:endParaRPr sz="1100" b="0" i="0" u="none" strike="noStrike" cap="none">
              <a:solidFill>
                <a:srgbClr val="000000"/>
              </a:solidFill>
              <a:latin typeface="Arimo"/>
              <a:ea typeface="Arimo"/>
              <a:cs typeface="Arimo"/>
              <a:sym typeface="Arimo"/>
            </a:endParaRPr>
          </a:p>
          <a:p>
            <a:pPr marL="343080" marR="0" lvl="0" indent="-330380" algn="just" rtl="0">
              <a:lnSpc>
                <a:spcPct val="107000"/>
              </a:lnSpc>
              <a:spcBef>
                <a:spcPts val="0"/>
              </a:spcBef>
              <a:spcAft>
                <a:spcPts val="0"/>
              </a:spcAft>
              <a:buClr>
                <a:srgbClr val="000000"/>
              </a:buClr>
              <a:buSzPts val="1600"/>
              <a:buFont typeface="Arimo"/>
              <a:buChar char="∙"/>
            </a:pPr>
            <a:r>
              <a:rPr lang="en-US" sz="1100" b="0" i="0" u="none" strike="noStrike" cap="none">
                <a:solidFill>
                  <a:srgbClr val="000000"/>
                </a:solidFill>
                <a:latin typeface="Arimo"/>
                <a:ea typeface="Arimo"/>
                <a:cs typeface="Arimo"/>
                <a:sym typeface="Arimo"/>
              </a:rPr>
              <a:t>Caribbean 32% less than 2019</a:t>
            </a:r>
            <a:endParaRPr sz="1100" b="0" i="0" u="none" strike="noStrike" cap="none">
              <a:solidFill>
                <a:srgbClr val="000000"/>
              </a:solidFill>
              <a:latin typeface="Arimo"/>
              <a:ea typeface="Arimo"/>
              <a:cs typeface="Arimo"/>
              <a:sym typeface="Arimo"/>
            </a:endParaRPr>
          </a:p>
          <a:p>
            <a:pPr marL="343080" marR="0" lvl="0" indent="-330380" algn="just" rtl="0">
              <a:lnSpc>
                <a:spcPct val="107000"/>
              </a:lnSpc>
              <a:spcBef>
                <a:spcPts val="0"/>
              </a:spcBef>
              <a:spcAft>
                <a:spcPts val="0"/>
              </a:spcAft>
              <a:buClr>
                <a:srgbClr val="000000"/>
              </a:buClr>
              <a:buSzPts val="1600"/>
              <a:buFont typeface="Arimo"/>
              <a:buChar char="∙"/>
            </a:pPr>
            <a:r>
              <a:rPr lang="en-US" sz="1100" b="0" i="0" u="none" strike="noStrike" cap="none">
                <a:solidFill>
                  <a:srgbClr val="000000"/>
                </a:solidFill>
                <a:latin typeface="Arimo"/>
                <a:ea typeface="Arimo"/>
                <a:cs typeface="Arimo"/>
                <a:sym typeface="Arimo"/>
              </a:rPr>
              <a:t>Canada 2% less than 2019</a:t>
            </a:r>
            <a:endParaRPr sz="1100" b="0" i="0" u="none" strike="noStrike" cap="none">
              <a:solidFill>
                <a:schemeClr val="dk1"/>
              </a:solidFill>
              <a:latin typeface="Arimo"/>
              <a:ea typeface="Arimo"/>
              <a:cs typeface="Arimo"/>
              <a:sym typeface="Arimo"/>
            </a:endParaRPr>
          </a:p>
        </p:txBody>
      </p:sp>
      <p:sp>
        <p:nvSpPr>
          <p:cNvPr id="262" name="Google Shape;262;p52"/>
          <p:cNvSpPr txBox="1"/>
          <p:nvPr/>
        </p:nvSpPr>
        <p:spPr>
          <a:xfrm>
            <a:off x="250825" y="5310100"/>
            <a:ext cx="6642900" cy="467700"/>
          </a:xfrm>
          <a:prstGeom prst="rect">
            <a:avLst/>
          </a:prstGeom>
          <a:noFill/>
          <a:ln>
            <a:noFill/>
          </a:ln>
        </p:spPr>
        <p:txBody>
          <a:bodyPr spcFirstLastPara="1" wrap="square" lIns="91425" tIns="91425" rIns="91425" bIns="91425" anchor="t" anchorCtr="0">
            <a:noAutofit/>
          </a:bodyPr>
          <a:lstStyle/>
          <a:p>
            <a:pPr marL="0" marR="0" lvl="0" indent="0" algn="just" rtl="0">
              <a:lnSpc>
                <a:spcPct val="107000"/>
              </a:lnSpc>
              <a:spcBef>
                <a:spcPts val="799"/>
              </a:spcBef>
              <a:spcAft>
                <a:spcPts val="0"/>
              </a:spcAft>
              <a:buClr>
                <a:srgbClr val="000000"/>
              </a:buClr>
              <a:buSzPts val="800"/>
              <a:buFont typeface="Arial"/>
              <a:buNone/>
            </a:pPr>
            <a:r>
              <a:rPr lang="en-US" sz="800" b="0" i="1" u="none" strike="noStrike" cap="none">
                <a:solidFill>
                  <a:srgbClr val="898989"/>
                </a:solidFill>
                <a:latin typeface="Arimo"/>
                <a:ea typeface="Arimo"/>
                <a:cs typeface="Arimo"/>
                <a:sym typeface="Arimo"/>
              </a:rPr>
              <a:t>The SLTA, through its partnership with leading airlines from the key source markets, will provide real-time data analytics in support of marketing activities to those partners to influence schedule increases and sustain connectivity schedules, particularly during the shoulder months of September and October.</a:t>
            </a:r>
            <a:endParaRPr sz="1900" b="0" i="1" u="none" strike="noStrike" cap="none">
              <a:solidFill>
                <a:srgbClr val="898989"/>
              </a:solidFill>
              <a:latin typeface="Arimo"/>
              <a:ea typeface="Arimo"/>
              <a:cs typeface="Arimo"/>
              <a:sym typeface="Arim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53"/>
          <p:cNvSpPr txBox="1"/>
          <p:nvPr/>
        </p:nvSpPr>
        <p:spPr>
          <a:xfrm>
            <a:off x="4808475" y="1076800"/>
            <a:ext cx="6922500" cy="4084500"/>
          </a:xfrm>
          <a:prstGeom prst="rect">
            <a:avLst/>
          </a:prstGeom>
          <a:noFill/>
          <a:ln>
            <a:noFill/>
          </a:ln>
        </p:spPr>
        <p:txBody>
          <a:bodyPr spcFirstLastPara="1" wrap="square" lIns="91425" tIns="45700" rIns="91425" bIns="45700" anchor="t" anchorCtr="0">
            <a:noAutofit/>
          </a:bodyPr>
          <a:lstStyle/>
          <a:p>
            <a:pPr marL="0" marR="0" lvl="0" indent="0" algn="just" rtl="0">
              <a:lnSpc>
                <a:spcPct val="107000"/>
              </a:lnSpc>
              <a:spcBef>
                <a:spcPts val="0"/>
              </a:spcBef>
              <a:spcAft>
                <a:spcPts val="0"/>
              </a:spcAft>
              <a:buClr>
                <a:srgbClr val="000000"/>
              </a:buClr>
              <a:buSzPts val="1800"/>
              <a:buFont typeface="Arial"/>
              <a:buNone/>
            </a:pPr>
            <a:r>
              <a:rPr lang="en-US" sz="1800" b="0" i="0" u="none" strike="noStrike" cap="none">
                <a:solidFill>
                  <a:srgbClr val="156082"/>
                </a:solidFill>
                <a:latin typeface="Oswald"/>
                <a:ea typeface="Oswald"/>
                <a:cs typeface="Oswald"/>
                <a:sym typeface="Oswald"/>
              </a:rPr>
              <a:t>International Sports Tourism Partnerships</a:t>
            </a:r>
            <a:endParaRPr sz="1800" b="0" i="0" u="none" strike="noStrike" cap="none">
              <a:solidFill>
                <a:srgbClr val="156082"/>
              </a:solidFill>
              <a:latin typeface="Oswald"/>
              <a:ea typeface="Oswald"/>
              <a:cs typeface="Oswald"/>
              <a:sym typeface="Oswald"/>
            </a:endParaRPr>
          </a:p>
          <a:p>
            <a:pPr marL="343080" marR="0" lvl="0" indent="-298630" algn="l" rtl="0">
              <a:lnSpc>
                <a:spcPct val="107000"/>
              </a:lnSpc>
              <a:spcBef>
                <a:spcPts val="799"/>
              </a:spcBef>
              <a:spcAft>
                <a:spcPts val="0"/>
              </a:spcAft>
              <a:buClr>
                <a:srgbClr val="000000"/>
              </a:buClr>
              <a:buSzPts val="1100"/>
              <a:buFont typeface="Arimo"/>
              <a:buChar char="▪"/>
            </a:pPr>
            <a:r>
              <a:rPr lang="en-US" sz="1100" b="0" i="0" u="none" strike="noStrike" cap="none">
                <a:solidFill>
                  <a:srgbClr val="000000"/>
                </a:solidFill>
                <a:latin typeface="Arimo"/>
                <a:ea typeface="Arimo"/>
                <a:cs typeface="Arimo"/>
                <a:sym typeface="Arimo"/>
              </a:rPr>
              <a:t>Through regular assessment of visitor data collection by the SLTA, marketing trends emerge.  These are related to the channels and tactics used and technological advances in the industry. This fiscal year, the SLTA will invest in strong international sports partnership marketing with leading sports companies and teams in New York and Florida in the USA to increase destination branding while promoting sports tourism. </a:t>
            </a:r>
            <a:br>
              <a:rPr lang="en-US" sz="1100" b="0" i="0" u="none" strike="noStrike" cap="none">
                <a:solidFill>
                  <a:srgbClr val="000000"/>
                </a:solidFill>
                <a:latin typeface="Arimo"/>
                <a:ea typeface="Arimo"/>
                <a:cs typeface="Arimo"/>
                <a:sym typeface="Arimo"/>
              </a:rPr>
            </a:br>
            <a:endParaRPr sz="1100" b="0" i="0" u="none" strike="noStrike" cap="none">
              <a:solidFill>
                <a:srgbClr val="000000"/>
              </a:solidFill>
              <a:latin typeface="Arial"/>
              <a:ea typeface="Arial"/>
              <a:cs typeface="Arial"/>
              <a:sym typeface="Arial"/>
            </a:endParaRPr>
          </a:p>
          <a:p>
            <a:pPr marL="0" marR="0" lvl="0" indent="0" algn="just" rtl="0">
              <a:lnSpc>
                <a:spcPct val="107000"/>
              </a:lnSpc>
              <a:spcBef>
                <a:spcPts val="799"/>
              </a:spcBef>
              <a:spcAft>
                <a:spcPts val="0"/>
              </a:spcAft>
              <a:buClr>
                <a:srgbClr val="000000"/>
              </a:buClr>
              <a:buSzPts val="1800"/>
              <a:buFont typeface="Arial"/>
              <a:buNone/>
            </a:pPr>
            <a:r>
              <a:rPr lang="en-US" sz="1800" b="0" i="0" u="none" strike="noStrike" cap="none">
                <a:solidFill>
                  <a:srgbClr val="156082"/>
                </a:solidFill>
                <a:latin typeface="Oswald"/>
                <a:ea typeface="Oswald"/>
                <a:cs typeface="Oswald"/>
                <a:sym typeface="Oswald"/>
              </a:rPr>
              <a:t>Social Media Marketing Dominance</a:t>
            </a:r>
            <a:endParaRPr sz="1800" b="0" i="0" u="none" strike="noStrike" cap="none">
              <a:solidFill>
                <a:srgbClr val="156082"/>
              </a:solidFill>
              <a:latin typeface="Oswald"/>
              <a:ea typeface="Oswald"/>
              <a:cs typeface="Oswald"/>
              <a:sym typeface="Oswald"/>
            </a:endParaRPr>
          </a:p>
          <a:p>
            <a:pPr marL="343080" marR="0" lvl="0" indent="-298630" algn="l" rtl="0">
              <a:lnSpc>
                <a:spcPct val="107000"/>
              </a:lnSpc>
              <a:spcBef>
                <a:spcPts val="799"/>
              </a:spcBef>
              <a:spcAft>
                <a:spcPts val="0"/>
              </a:spcAft>
              <a:buClr>
                <a:srgbClr val="000000"/>
              </a:buClr>
              <a:buSzPts val="1100"/>
              <a:buFont typeface="Noto Sans Symbols"/>
              <a:buChar char="▪"/>
            </a:pPr>
            <a:r>
              <a:rPr lang="en-US" sz="1100" b="0" i="0" u="none" strike="noStrike" cap="none">
                <a:solidFill>
                  <a:srgbClr val="000000"/>
                </a:solidFill>
                <a:latin typeface="Arimo"/>
                <a:ea typeface="Arimo"/>
                <a:cs typeface="Arimo"/>
                <a:sym typeface="Arimo"/>
              </a:rPr>
              <a:t>The SLTA has run successful social media campaigns over the past fiscal periods.  During this period, the SLTA will prioritise its social media (SM) platforms</a:t>
            </a:r>
            <a:r>
              <a:rPr lang="en-US" sz="1100" b="0" i="1" u="none" strike="noStrike" cap="none">
                <a:solidFill>
                  <a:srgbClr val="000000"/>
                </a:solidFill>
                <a:latin typeface="Arimo"/>
                <a:ea typeface="Arimo"/>
                <a:cs typeface="Arimo"/>
                <a:sym typeface="Arimo"/>
              </a:rPr>
              <a:t> </a:t>
            </a:r>
            <a:r>
              <a:rPr lang="en-US" sz="1100" b="0" i="0" u="none" strike="noStrike" cap="none">
                <a:solidFill>
                  <a:srgbClr val="000000"/>
                </a:solidFill>
                <a:latin typeface="Arimo"/>
                <a:ea typeface="Arimo"/>
                <a:cs typeface="Arimo"/>
                <a:sym typeface="Arimo"/>
              </a:rPr>
              <a:t>that allow the authority to reach its correct target and goals. A comprehensive video and photography content driven social media program will aim to seek new customers from Saint Lucia’ preferred niche markets, namely – luxury, adventure, wellness, diving, romance, maritime and special events. A targeted events and experiences influencer marketing campaign will complement the SM program.</a:t>
            </a:r>
            <a:br>
              <a:rPr lang="en-US" sz="1100" b="0" i="0" u="none" strike="noStrike" cap="none">
                <a:solidFill>
                  <a:srgbClr val="000000"/>
                </a:solidFill>
                <a:latin typeface="Arimo"/>
                <a:ea typeface="Arimo"/>
                <a:cs typeface="Arimo"/>
                <a:sym typeface="Arimo"/>
              </a:rPr>
            </a:br>
            <a:endParaRPr sz="1100" b="0" i="0" u="none" strike="noStrike" cap="none">
              <a:solidFill>
                <a:srgbClr val="000000"/>
              </a:solidFill>
              <a:latin typeface="Arimo"/>
              <a:ea typeface="Arimo"/>
              <a:cs typeface="Arimo"/>
              <a:sym typeface="Arimo"/>
            </a:endParaRPr>
          </a:p>
          <a:p>
            <a:pPr marL="0" marR="0" lvl="0" indent="0" algn="just" rtl="0">
              <a:lnSpc>
                <a:spcPct val="107000"/>
              </a:lnSpc>
              <a:spcBef>
                <a:spcPts val="799"/>
              </a:spcBef>
              <a:spcAft>
                <a:spcPts val="0"/>
              </a:spcAft>
              <a:buClr>
                <a:srgbClr val="000000"/>
              </a:buClr>
              <a:buSzPts val="1800"/>
              <a:buFont typeface="Arial"/>
              <a:buNone/>
            </a:pPr>
            <a:r>
              <a:rPr lang="en-US" sz="1800" b="0" i="0" u="none" strike="noStrike" cap="none">
                <a:solidFill>
                  <a:srgbClr val="156082"/>
                </a:solidFill>
                <a:latin typeface="Oswald"/>
                <a:ea typeface="Oswald"/>
                <a:cs typeface="Oswald"/>
                <a:sym typeface="Oswald"/>
              </a:rPr>
              <a:t>Globally increase the profile of the Maritime Sector</a:t>
            </a:r>
            <a:endParaRPr sz="1800" b="0" i="0" u="none" strike="noStrike" cap="none">
              <a:solidFill>
                <a:srgbClr val="156082"/>
              </a:solidFill>
              <a:latin typeface="Oswald"/>
              <a:ea typeface="Oswald"/>
              <a:cs typeface="Oswald"/>
              <a:sym typeface="Oswald"/>
            </a:endParaRPr>
          </a:p>
          <a:p>
            <a:pPr marL="343080" marR="0" lvl="0" indent="-298630" algn="just" rtl="0">
              <a:lnSpc>
                <a:spcPct val="107000"/>
              </a:lnSpc>
              <a:spcBef>
                <a:spcPts val="799"/>
              </a:spcBef>
              <a:spcAft>
                <a:spcPts val="0"/>
              </a:spcAft>
              <a:buClr>
                <a:srgbClr val="000000"/>
              </a:buClr>
              <a:buSzPts val="1100"/>
              <a:buFont typeface="Arimo"/>
              <a:buChar char="▪"/>
            </a:pPr>
            <a:r>
              <a:rPr lang="en-US" sz="1100" b="0" i="0" u="none" strike="noStrike" cap="none">
                <a:solidFill>
                  <a:srgbClr val="000000"/>
                </a:solidFill>
                <a:latin typeface="Arimo"/>
                <a:ea typeface="Arimo"/>
                <a:cs typeface="Arimo"/>
                <a:sym typeface="Arimo"/>
              </a:rPr>
              <a:t>Saint Lucia’s maritime sector re-birth has not been on pace with the other fractions of the industry.  The SLTA will undertake to push the growth of the cruise, yachting and ferry services by exploring new opportunities, specifically in the USA and the Caribbean. </a:t>
            </a:r>
            <a:endParaRPr sz="1100" b="0" i="0" u="none" strike="noStrike" cap="none">
              <a:solidFill>
                <a:srgbClr val="000000"/>
              </a:solidFill>
              <a:latin typeface="Arimo"/>
              <a:ea typeface="Arimo"/>
              <a:cs typeface="Arimo"/>
              <a:sym typeface="Arimo"/>
            </a:endParaRPr>
          </a:p>
          <a:p>
            <a:pPr marL="457200" marR="0" lvl="0" indent="0" algn="just" rtl="0">
              <a:lnSpc>
                <a:spcPct val="107000"/>
              </a:lnSpc>
              <a:spcBef>
                <a:spcPts val="0"/>
              </a:spcBef>
              <a:spcAft>
                <a:spcPts val="0"/>
              </a:spcAft>
              <a:buClr>
                <a:srgbClr val="000000"/>
              </a:buClr>
              <a:buSzPts val="18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54"/>
          <p:cNvSpPr txBox="1"/>
          <p:nvPr/>
        </p:nvSpPr>
        <p:spPr>
          <a:xfrm>
            <a:off x="331425" y="893350"/>
            <a:ext cx="6954900" cy="4411800"/>
          </a:xfrm>
          <a:prstGeom prst="rect">
            <a:avLst/>
          </a:prstGeom>
          <a:noFill/>
          <a:ln>
            <a:noFill/>
          </a:ln>
        </p:spPr>
        <p:txBody>
          <a:bodyPr spcFirstLastPara="1" wrap="square" lIns="91425" tIns="45700" rIns="91425" bIns="45700" anchor="t" anchorCtr="0">
            <a:noAutofit/>
          </a:bodyPr>
          <a:lstStyle/>
          <a:p>
            <a:pPr marL="0" marR="0" lvl="0" indent="0" algn="just" rtl="0">
              <a:lnSpc>
                <a:spcPct val="107000"/>
              </a:lnSpc>
              <a:spcBef>
                <a:spcPts val="0"/>
              </a:spcBef>
              <a:spcAft>
                <a:spcPts val="0"/>
              </a:spcAft>
              <a:buClr>
                <a:srgbClr val="000000"/>
              </a:buClr>
              <a:buSzPts val="1600"/>
              <a:buFont typeface="Arial"/>
              <a:buNone/>
            </a:pPr>
            <a:r>
              <a:rPr lang="en-US" sz="1800" b="0" i="0" u="none" strike="noStrike" cap="none">
                <a:solidFill>
                  <a:srgbClr val="156082"/>
                </a:solidFill>
                <a:latin typeface="Oswald"/>
                <a:ea typeface="Oswald"/>
                <a:cs typeface="Oswald"/>
                <a:sym typeface="Oswald"/>
              </a:rPr>
              <a:t>Promote an “Authentic and Customized Saint Luca Experience” program through the CDP</a:t>
            </a:r>
            <a:endParaRPr sz="1800" b="0" i="0" u="none" strike="noStrike" cap="none">
              <a:solidFill>
                <a:srgbClr val="156082"/>
              </a:solidFill>
              <a:latin typeface="Oswald"/>
              <a:ea typeface="Oswald"/>
              <a:cs typeface="Oswald"/>
              <a:sym typeface="Oswald"/>
            </a:endParaRPr>
          </a:p>
          <a:p>
            <a:pPr marL="343080" marR="0" lvl="0" indent="-298630" algn="just" rtl="0">
              <a:lnSpc>
                <a:spcPct val="107000"/>
              </a:lnSpc>
              <a:spcBef>
                <a:spcPts val="799"/>
              </a:spcBef>
              <a:spcAft>
                <a:spcPts val="0"/>
              </a:spcAft>
              <a:buClr>
                <a:srgbClr val="000000"/>
              </a:buClr>
              <a:buSzPts val="1100"/>
              <a:buFont typeface="Noto Sans Symbols"/>
              <a:buChar char="▪"/>
            </a:pPr>
            <a:r>
              <a:rPr lang="en-US" sz="1100" b="0" i="0" u="none" strike="noStrike" cap="none">
                <a:solidFill>
                  <a:srgbClr val="000000"/>
                </a:solidFill>
                <a:latin typeface="Arial"/>
                <a:ea typeface="Arial"/>
                <a:cs typeface="Arial"/>
                <a:sym typeface="Arial"/>
              </a:rPr>
              <a:t>Digital Marketing is not just a trendy marketing tool to reach customers.  It is responsive, reactive, innovative and achieves consumer conversion quicker. A strong digital marketing focus will be placed on the certified informal accommodation sector (popularized by the SLTA as the Collection Des Pepites - CDP program) to ensure that the true benefits of tourism derived from international visitors accrue to the community where the accommodations are based.</a:t>
            </a:r>
            <a:endParaRPr sz="1100" b="0" i="0" u="none" strike="noStrike" cap="none">
              <a:solidFill>
                <a:srgbClr val="000000"/>
              </a:solidFill>
              <a:latin typeface="Arial"/>
              <a:ea typeface="Arial"/>
              <a:cs typeface="Arial"/>
              <a:sym typeface="Arial"/>
            </a:endParaRPr>
          </a:p>
          <a:p>
            <a:pPr marL="0" marR="0" lvl="0" indent="0" algn="just" rtl="0">
              <a:lnSpc>
                <a:spcPct val="107000"/>
              </a:lnSpc>
              <a:spcBef>
                <a:spcPts val="799"/>
              </a:spcBef>
              <a:spcAft>
                <a:spcPts val="0"/>
              </a:spcAft>
              <a:buClr>
                <a:srgbClr val="000000"/>
              </a:buClr>
              <a:buSzPts val="1800"/>
              <a:buFont typeface="Arial"/>
              <a:buNone/>
            </a:pPr>
            <a:endParaRPr sz="1300" b="0" i="0" u="none" strike="noStrike" cap="none">
              <a:solidFill>
                <a:srgbClr val="000000"/>
              </a:solidFill>
              <a:latin typeface="Arial"/>
              <a:ea typeface="Arial"/>
              <a:cs typeface="Arial"/>
              <a:sym typeface="Arial"/>
            </a:endParaRPr>
          </a:p>
          <a:p>
            <a:pPr marL="0" marR="0" lvl="0" indent="0" algn="just" rtl="0">
              <a:lnSpc>
                <a:spcPct val="107000"/>
              </a:lnSpc>
              <a:spcBef>
                <a:spcPts val="799"/>
              </a:spcBef>
              <a:spcAft>
                <a:spcPts val="0"/>
              </a:spcAft>
              <a:buClr>
                <a:srgbClr val="000000"/>
              </a:buClr>
              <a:buSzPts val="1800"/>
              <a:buFont typeface="Arial"/>
              <a:buNone/>
            </a:pPr>
            <a:r>
              <a:rPr lang="en-US" sz="1800" b="0" i="0" u="none" strike="noStrike" cap="none">
                <a:solidFill>
                  <a:srgbClr val="156082"/>
                </a:solidFill>
                <a:latin typeface="Oswald"/>
                <a:ea typeface="Oswald"/>
                <a:cs typeface="Oswald"/>
                <a:sym typeface="Oswald"/>
              </a:rPr>
              <a:t>Launch of Virtual Saint Lucia</a:t>
            </a:r>
            <a:endParaRPr sz="1800" b="0" i="0" u="none" strike="noStrike" cap="none">
              <a:solidFill>
                <a:srgbClr val="156082"/>
              </a:solidFill>
              <a:latin typeface="Oswald"/>
              <a:ea typeface="Oswald"/>
              <a:cs typeface="Oswald"/>
              <a:sym typeface="Oswald"/>
            </a:endParaRPr>
          </a:p>
          <a:p>
            <a:pPr marL="343080" marR="0" lvl="0" indent="-298630" algn="just" rtl="0">
              <a:lnSpc>
                <a:spcPct val="107000"/>
              </a:lnSpc>
              <a:spcBef>
                <a:spcPts val="799"/>
              </a:spcBef>
              <a:spcAft>
                <a:spcPts val="0"/>
              </a:spcAft>
              <a:buClr>
                <a:srgbClr val="000000"/>
              </a:buClr>
              <a:buSzPts val="1100"/>
              <a:buFont typeface="Noto Sans Symbols"/>
              <a:buChar char="▪"/>
            </a:pPr>
            <a:r>
              <a:rPr lang="en-US" sz="1100" b="0" i="0" u="none" strike="noStrike" cap="none">
                <a:solidFill>
                  <a:srgbClr val="000000"/>
                </a:solidFill>
                <a:latin typeface="Arial"/>
                <a:ea typeface="Arial"/>
                <a:cs typeface="Arial"/>
                <a:sym typeface="Arial"/>
              </a:rPr>
              <a:t>The accommodation sector is expected to grow with 1,200 new rooms entering the market by February 2025. A robust marketing education campaign will be launched to inform the consumer, travel trade and the airline industry of these developments, ensuring that those new products are included in the product and marketing portfolios. Saint Lucia will be launched as the first “</a:t>
            </a:r>
            <a:r>
              <a:rPr lang="en-US" sz="1100" b="1" i="1" u="none" strike="noStrike" cap="none">
                <a:solidFill>
                  <a:srgbClr val="000000"/>
                </a:solidFill>
                <a:latin typeface="Arial"/>
                <a:ea typeface="Arial"/>
                <a:cs typeface="Arial"/>
                <a:sym typeface="Arial"/>
              </a:rPr>
              <a:t>Virtual Caribbean Island</a:t>
            </a:r>
            <a:r>
              <a:rPr lang="en-US" sz="1100" b="0" i="0" u="none" strike="noStrike" cap="none">
                <a:solidFill>
                  <a:srgbClr val="000000"/>
                </a:solidFill>
                <a:latin typeface="Arial"/>
                <a:ea typeface="Arial"/>
                <a:cs typeface="Arial"/>
                <a:sym typeface="Arial"/>
              </a:rPr>
              <a:t>” offering customers an immersive experience using the Virtual Reality technology to search and book their accommodation choices. </a:t>
            </a:r>
            <a:endParaRPr sz="1100" b="0" i="0" u="none" strike="noStrike" cap="none">
              <a:solidFill>
                <a:srgbClr val="000000"/>
              </a:solidFill>
              <a:latin typeface="Arial"/>
              <a:ea typeface="Arial"/>
              <a:cs typeface="Arial"/>
              <a:sym typeface="Arial"/>
            </a:endParaRPr>
          </a:p>
          <a:p>
            <a:pPr marL="0" marR="0" lvl="0" indent="0" algn="just" rtl="0">
              <a:lnSpc>
                <a:spcPct val="107000"/>
              </a:lnSpc>
              <a:spcBef>
                <a:spcPts val="799"/>
              </a:spcBef>
              <a:spcAft>
                <a:spcPts val="0"/>
              </a:spcAft>
              <a:buClr>
                <a:srgbClr val="000000"/>
              </a:buClr>
              <a:buSzPts val="1800"/>
              <a:buFont typeface="Arial"/>
              <a:buNone/>
            </a:pPr>
            <a:endParaRPr sz="1300" b="0" i="0" u="none" strike="noStrike" cap="none">
              <a:solidFill>
                <a:srgbClr val="000000"/>
              </a:solidFill>
              <a:latin typeface="Arial"/>
              <a:ea typeface="Arial"/>
              <a:cs typeface="Arial"/>
              <a:sym typeface="Arial"/>
            </a:endParaRPr>
          </a:p>
          <a:p>
            <a:pPr marL="0" marR="0" lvl="0" indent="0" algn="just" rtl="0">
              <a:lnSpc>
                <a:spcPct val="107000"/>
              </a:lnSpc>
              <a:spcBef>
                <a:spcPts val="799"/>
              </a:spcBef>
              <a:spcAft>
                <a:spcPts val="0"/>
              </a:spcAft>
              <a:buClr>
                <a:srgbClr val="000000"/>
              </a:buClr>
              <a:buSzPts val="1800"/>
              <a:buFont typeface="Arial"/>
              <a:buNone/>
            </a:pPr>
            <a:r>
              <a:rPr lang="en-US" sz="1800" b="0" i="0" u="none" strike="noStrike" cap="none">
                <a:solidFill>
                  <a:srgbClr val="156082"/>
                </a:solidFill>
                <a:latin typeface="Oswald"/>
                <a:ea typeface="Oswald"/>
                <a:cs typeface="Oswald"/>
                <a:sym typeface="Oswald"/>
              </a:rPr>
              <a:t>Exploring Emerging Markets</a:t>
            </a:r>
            <a:endParaRPr sz="1800" b="0" i="0" u="none" strike="noStrike" cap="none">
              <a:solidFill>
                <a:srgbClr val="156082"/>
              </a:solidFill>
              <a:latin typeface="Oswald"/>
              <a:ea typeface="Oswald"/>
              <a:cs typeface="Oswald"/>
              <a:sym typeface="Oswald"/>
            </a:endParaRPr>
          </a:p>
          <a:p>
            <a:pPr marL="343080" marR="0" lvl="0" indent="-298630" algn="just" rtl="0">
              <a:lnSpc>
                <a:spcPct val="107000"/>
              </a:lnSpc>
              <a:spcBef>
                <a:spcPts val="799"/>
              </a:spcBef>
              <a:spcAft>
                <a:spcPts val="0"/>
              </a:spcAft>
              <a:buClr>
                <a:srgbClr val="000000"/>
              </a:buClr>
              <a:buSzPts val="1100"/>
              <a:buFont typeface="Noto Sans Symbols"/>
              <a:buChar char="▪"/>
            </a:pPr>
            <a:r>
              <a:rPr lang="en-US" sz="1100" b="0" i="0" u="none" strike="noStrike" cap="none">
                <a:solidFill>
                  <a:srgbClr val="000000"/>
                </a:solidFill>
                <a:latin typeface="Arial"/>
                <a:ea typeface="Arial"/>
                <a:cs typeface="Arial"/>
                <a:sym typeface="Arial"/>
              </a:rPr>
              <a:t>Similarly, the SLTA will explore untapped and underserviced markets to sustain the growth of the accommodation sector. The SLTA will explore new airlift routes in emerging markets in South America and aim to regenerate Germany and some islands of the Caribbean with direct service to Saint Lucia. Namely – Saint Lucia to Saint Kitts and Saint Lucia to Antigua.</a:t>
            </a:r>
            <a:endParaRPr sz="1100" b="0" i="0" u="none" strike="noStrike" cap="none">
              <a:solidFill>
                <a:srgbClr val="000000"/>
              </a:solidFill>
              <a:latin typeface="Arial"/>
              <a:ea typeface="Arial"/>
              <a:cs typeface="Arial"/>
              <a:sym typeface="Arial"/>
            </a:endParaRPr>
          </a:p>
        </p:txBody>
      </p:sp>
      <p:pic>
        <p:nvPicPr>
          <p:cNvPr id="273" name="Google Shape;273;p54"/>
          <p:cNvPicPr preferRelativeResize="0"/>
          <p:nvPr/>
        </p:nvPicPr>
        <p:blipFill rotWithShape="1">
          <a:blip r:embed="rId3">
            <a:alphaModFix/>
          </a:blip>
          <a:srcRect/>
          <a:stretch/>
        </p:blipFill>
        <p:spPr>
          <a:xfrm>
            <a:off x="7456050" y="2011175"/>
            <a:ext cx="4600873" cy="257451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55"/>
          <p:cNvSpPr txBox="1"/>
          <p:nvPr/>
        </p:nvSpPr>
        <p:spPr>
          <a:xfrm>
            <a:off x="5001975" y="1051450"/>
            <a:ext cx="6513900" cy="4242600"/>
          </a:xfrm>
          <a:prstGeom prst="rect">
            <a:avLst/>
          </a:prstGeom>
          <a:noFill/>
          <a:ln>
            <a:noFill/>
          </a:ln>
        </p:spPr>
        <p:txBody>
          <a:bodyPr spcFirstLastPara="1" wrap="square" lIns="91425" tIns="45700" rIns="91425" bIns="45700" anchor="t" anchorCtr="0">
            <a:noAutofit/>
          </a:bodyPr>
          <a:lstStyle/>
          <a:p>
            <a:pPr marL="0" marR="0" lvl="0" indent="0" algn="just" rtl="0">
              <a:lnSpc>
                <a:spcPct val="107000"/>
              </a:lnSpc>
              <a:spcBef>
                <a:spcPts val="0"/>
              </a:spcBef>
              <a:spcAft>
                <a:spcPts val="0"/>
              </a:spcAft>
              <a:buClr>
                <a:srgbClr val="000000"/>
              </a:buClr>
              <a:buSzPts val="1800"/>
              <a:buFont typeface="Arial"/>
              <a:buNone/>
            </a:pPr>
            <a:r>
              <a:rPr lang="en-US" sz="1800" b="0" i="0" u="none" strike="noStrike" cap="none">
                <a:solidFill>
                  <a:srgbClr val="156082"/>
                </a:solidFill>
                <a:latin typeface="Oswald"/>
                <a:ea typeface="Oswald"/>
                <a:cs typeface="Oswald"/>
                <a:sym typeface="Oswald"/>
              </a:rPr>
              <a:t>Launch of Sustainable Tourism - Saint Lucia</a:t>
            </a:r>
            <a:endParaRPr sz="1800" b="0" i="0" u="none" strike="noStrike" cap="none">
              <a:solidFill>
                <a:srgbClr val="156082"/>
              </a:solidFill>
              <a:latin typeface="Oswald"/>
              <a:ea typeface="Oswald"/>
              <a:cs typeface="Oswald"/>
              <a:sym typeface="Oswald"/>
            </a:endParaRPr>
          </a:p>
          <a:p>
            <a:pPr marL="343080" marR="0" lvl="0" indent="-273230" algn="just" rtl="0">
              <a:lnSpc>
                <a:spcPct val="107000"/>
              </a:lnSpc>
              <a:spcBef>
                <a:spcPts val="799"/>
              </a:spcBef>
              <a:spcAft>
                <a:spcPts val="0"/>
              </a:spcAft>
              <a:buClr>
                <a:srgbClr val="000000"/>
              </a:buClr>
              <a:buSzPts val="700"/>
              <a:buFont typeface="Noto Sans Symbols"/>
              <a:buChar char="▪"/>
            </a:pPr>
            <a:r>
              <a:rPr lang="en-US" sz="1100" b="0" i="0" u="none" strike="noStrike" cap="none">
                <a:solidFill>
                  <a:srgbClr val="000000"/>
                </a:solidFill>
                <a:latin typeface="Arial"/>
                <a:ea typeface="Arial"/>
                <a:cs typeface="Arial"/>
                <a:sym typeface="Arial"/>
              </a:rPr>
              <a:t>Much of the formal sustainable tourism marketing products and services in Saint Lucia have been established by the private sector. “A destination does not have to be dominated by green space to promote itself as sustainable” The SLTA will undertake to develop innovative marketing tools, tactics and distribution services to promote Sustainable Tourism - Saint Lucia promoting its differentiation in sustainable tourism in its key source markets. </a:t>
            </a:r>
            <a:endParaRPr sz="1100" b="0" i="0" u="none" strike="noStrike" cap="none">
              <a:solidFill>
                <a:srgbClr val="000000"/>
              </a:solidFill>
              <a:latin typeface="Arial"/>
              <a:ea typeface="Arial"/>
              <a:cs typeface="Arial"/>
              <a:sym typeface="Arial"/>
            </a:endParaRPr>
          </a:p>
          <a:p>
            <a:pPr marL="0" marR="0" lvl="0" indent="0" algn="just" rtl="0">
              <a:lnSpc>
                <a:spcPct val="107000"/>
              </a:lnSpc>
              <a:spcBef>
                <a:spcPts val="799"/>
              </a:spcBef>
              <a:spcAft>
                <a:spcPts val="0"/>
              </a:spcAft>
              <a:buClr>
                <a:srgbClr val="000000"/>
              </a:buClr>
              <a:buSzPts val="1800"/>
              <a:buFont typeface="Arial"/>
              <a:buNone/>
            </a:pPr>
            <a:r>
              <a:rPr lang="en-US" sz="1800" b="0" i="0" u="none" strike="noStrike" cap="none">
                <a:solidFill>
                  <a:srgbClr val="156082"/>
                </a:solidFill>
                <a:latin typeface="Oswald"/>
                <a:ea typeface="Oswald"/>
                <a:cs typeface="Oswald"/>
                <a:sym typeface="Oswald"/>
              </a:rPr>
              <a:t>Court the Diaspora through the Lucian Links program</a:t>
            </a:r>
            <a:endParaRPr sz="1800" b="0" i="0" u="none" strike="noStrike" cap="none">
              <a:solidFill>
                <a:srgbClr val="156082"/>
              </a:solidFill>
              <a:latin typeface="Oswald"/>
              <a:ea typeface="Oswald"/>
              <a:cs typeface="Oswald"/>
              <a:sym typeface="Oswald"/>
            </a:endParaRPr>
          </a:p>
          <a:p>
            <a:pPr marL="343080" marR="0" lvl="0" indent="-273230" algn="just" rtl="0">
              <a:lnSpc>
                <a:spcPct val="107000"/>
              </a:lnSpc>
              <a:spcBef>
                <a:spcPts val="799"/>
              </a:spcBef>
              <a:spcAft>
                <a:spcPts val="0"/>
              </a:spcAft>
              <a:buClr>
                <a:srgbClr val="000000"/>
              </a:buClr>
              <a:buSzPts val="700"/>
              <a:buFont typeface="Noto Sans Symbols"/>
              <a:buChar char="▪"/>
            </a:pPr>
            <a:r>
              <a:rPr lang="en-US" sz="1100" b="0" i="0" u="none" strike="noStrike" cap="none">
                <a:solidFill>
                  <a:srgbClr val="000000"/>
                </a:solidFill>
                <a:latin typeface="Arial"/>
                <a:ea typeface="Arial"/>
                <a:cs typeface="Arial"/>
                <a:sym typeface="Arial"/>
              </a:rPr>
              <a:t>The Saint Lucian and Caribbean diaspora continue to support the special events experience on the island by travelling during these periods. The SLTA will work with the private sector (accommodation, transportation and experiences) to provide incentives to the diaspora to grow this sector further. </a:t>
            </a:r>
            <a:endParaRPr sz="1100" b="0" i="0" u="none" strike="noStrike" cap="none">
              <a:solidFill>
                <a:srgbClr val="000000"/>
              </a:solidFill>
              <a:latin typeface="Arial"/>
              <a:ea typeface="Arial"/>
              <a:cs typeface="Arial"/>
              <a:sym typeface="Arial"/>
            </a:endParaRPr>
          </a:p>
          <a:p>
            <a:pPr marL="0" marR="0" lvl="0" indent="0" algn="just" rtl="0">
              <a:lnSpc>
                <a:spcPct val="107000"/>
              </a:lnSpc>
              <a:spcBef>
                <a:spcPts val="799"/>
              </a:spcBef>
              <a:spcAft>
                <a:spcPts val="0"/>
              </a:spcAft>
              <a:buClr>
                <a:srgbClr val="000000"/>
              </a:buClr>
              <a:buSzPts val="1800"/>
              <a:buFont typeface="Arial"/>
              <a:buNone/>
            </a:pPr>
            <a:r>
              <a:rPr lang="en-US" sz="1800" b="0" i="0" u="none" strike="noStrike" cap="none">
                <a:solidFill>
                  <a:srgbClr val="156082"/>
                </a:solidFill>
                <a:latin typeface="Oswald"/>
                <a:ea typeface="Oswald"/>
                <a:cs typeface="Oswald"/>
                <a:sym typeface="Oswald"/>
              </a:rPr>
              <a:t>Increase Revenue Collection through the Tourism Levy</a:t>
            </a:r>
            <a:endParaRPr sz="1800" b="0" i="0" u="none" strike="noStrike" cap="none">
              <a:solidFill>
                <a:srgbClr val="156082"/>
              </a:solidFill>
              <a:latin typeface="Oswald"/>
              <a:ea typeface="Oswald"/>
              <a:cs typeface="Oswald"/>
              <a:sym typeface="Oswald"/>
            </a:endParaRPr>
          </a:p>
          <a:p>
            <a:pPr marL="457200" marR="0" lvl="0" indent="-273050" algn="just" rtl="0">
              <a:lnSpc>
                <a:spcPct val="107000"/>
              </a:lnSpc>
              <a:spcBef>
                <a:spcPts val="799"/>
              </a:spcBef>
              <a:spcAft>
                <a:spcPts val="0"/>
              </a:spcAft>
              <a:buClr>
                <a:srgbClr val="000000"/>
              </a:buClr>
              <a:buSzPts val="700"/>
              <a:buFont typeface="Arimo"/>
              <a:buChar char="●"/>
            </a:pPr>
            <a:r>
              <a:rPr lang="en-US" sz="1100" b="0" i="0" u="none" strike="noStrike" cap="none">
                <a:solidFill>
                  <a:srgbClr val="000000"/>
                </a:solidFill>
                <a:latin typeface="Arimo"/>
                <a:ea typeface="Arimo"/>
                <a:cs typeface="Arimo"/>
                <a:sym typeface="Arimo"/>
              </a:rPr>
              <a:t>In anticipation of the enactment of the new Tourism Development Bill, the SLTA will seek to encourage increased revenue by increasing the amount of revenue collected from the registered accommodation operators. </a:t>
            </a:r>
            <a:endParaRPr sz="1100" b="0" i="0" u="none" strike="noStrike" cap="none">
              <a:solidFill>
                <a:srgbClr val="000000"/>
              </a:solidFill>
              <a:latin typeface="Arimo"/>
              <a:ea typeface="Arimo"/>
              <a:cs typeface="Arimo"/>
              <a:sym typeface="Arimo"/>
            </a:endParaRPr>
          </a:p>
          <a:p>
            <a:pPr marL="0" marR="0" lvl="0" indent="0" algn="just" rtl="0">
              <a:lnSpc>
                <a:spcPct val="107000"/>
              </a:lnSpc>
              <a:spcBef>
                <a:spcPts val="799"/>
              </a:spcBef>
              <a:spcAft>
                <a:spcPts val="0"/>
              </a:spcAft>
              <a:buClr>
                <a:srgbClr val="000000"/>
              </a:buClr>
              <a:buSzPts val="1400"/>
              <a:buFont typeface="Arial"/>
              <a:buNone/>
            </a:pPr>
            <a:r>
              <a:rPr lang="en-US" sz="1800" b="0" i="0" u="none" strike="noStrike" cap="none">
                <a:solidFill>
                  <a:srgbClr val="156082"/>
                </a:solidFill>
                <a:latin typeface="Oswald"/>
                <a:ea typeface="Oswald"/>
                <a:cs typeface="Oswald"/>
                <a:sym typeface="Oswald"/>
              </a:rPr>
              <a:t>Brand Saint Lucia Partnership</a:t>
            </a:r>
            <a:endParaRPr sz="1800" b="0" i="0" u="none" strike="noStrike" cap="none">
              <a:solidFill>
                <a:srgbClr val="156082"/>
              </a:solidFill>
              <a:latin typeface="Oswald"/>
              <a:ea typeface="Oswald"/>
              <a:cs typeface="Oswald"/>
              <a:sym typeface="Oswald"/>
            </a:endParaRPr>
          </a:p>
          <a:p>
            <a:pPr marL="457200" marR="0" lvl="0" indent="-260350" algn="l" rtl="0">
              <a:lnSpc>
                <a:spcPct val="100000"/>
              </a:lnSpc>
              <a:spcBef>
                <a:spcPts val="799"/>
              </a:spcBef>
              <a:spcAft>
                <a:spcPts val="0"/>
              </a:spcAft>
              <a:buClr>
                <a:srgbClr val="000000"/>
              </a:buClr>
              <a:buSzPts val="500"/>
              <a:buFont typeface="Arial"/>
              <a:buChar char="●"/>
            </a:pPr>
            <a:r>
              <a:rPr lang="en-US" sz="1100" b="0" i="0" u="none" strike="noStrike" cap="none">
                <a:solidFill>
                  <a:srgbClr val="000000"/>
                </a:solidFill>
                <a:latin typeface="Arial"/>
                <a:ea typeface="Arial"/>
                <a:cs typeface="Arial"/>
                <a:sym typeface="Arial"/>
              </a:rPr>
              <a:t>The SLTA will continue to work with “</a:t>
            </a:r>
            <a:r>
              <a:rPr lang="en-US" sz="1100" b="0" i="1" u="none" strike="noStrike" cap="none">
                <a:solidFill>
                  <a:srgbClr val="000000"/>
                </a:solidFill>
                <a:latin typeface="Arial"/>
                <a:ea typeface="Arial"/>
                <a:cs typeface="Arial"/>
                <a:sym typeface="Arial"/>
              </a:rPr>
              <a:t>Brand Saint Lucia</a:t>
            </a:r>
            <a:r>
              <a:rPr lang="en-US" sz="1100" b="0" i="0" u="none" strike="noStrike" cap="none">
                <a:solidFill>
                  <a:srgbClr val="000000"/>
                </a:solidFill>
                <a:latin typeface="Arial"/>
                <a:ea typeface="Arial"/>
                <a:cs typeface="Arial"/>
                <a:sym typeface="Arial"/>
              </a:rPr>
              <a:t>” agencies to strengthen partnerships and networking opportunities for the island</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56"/>
          <p:cNvSpPr txBox="1"/>
          <p:nvPr/>
        </p:nvSpPr>
        <p:spPr>
          <a:xfrm>
            <a:off x="1524000" y="2726800"/>
            <a:ext cx="9144000" cy="1017000"/>
          </a:xfrm>
          <a:prstGeom prst="rect">
            <a:avLst/>
          </a:prstGeom>
          <a:noFill/>
          <a:ln>
            <a:noFill/>
          </a:ln>
        </p:spPr>
        <p:txBody>
          <a:bodyPr spcFirstLastPara="1" wrap="square" lIns="91425" tIns="45700" rIns="91425" bIns="45700" anchor="b" anchorCtr="1">
            <a:normAutofit/>
          </a:bodyPr>
          <a:lstStyle/>
          <a:p>
            <a:pPr marL="0" marR="0" lvl="0" indent="0" algn="ctr" rtl="0">
              <a:lnSpc>
                <a:spcPct val="90000"/>
              </a:lnSpc>
              <a:spcBef>
                <a:spcPts val="0"/>
              </a:spcBef>
              <a:spcAft>
                <a:spcPts val="0"/>
              </a:spcAft>
              <a:buClr>
                <a:srgbClr val="000000"/>
              </a:buClr>
              <a:buSzPts val="6000"/>
              <a:buFont typeface="Arial"/>
              <a:buNone/>
            </a:pPr>
            <a:r>
              <a:rPr lang="en-US" sz="6000" b="0" i="0" u="none" strike="noStrike" cap="none">
                <a:solidFill>
                  <a:schemeClr val="lt1"/>
                </a:solidFill>
                <a:latin typeface="Oswald"/>
                <a:ea typeface="Oswald"/>
                <a:cs typeface="Oswald"/>
                <a:sym typeface="Oswald"/>
              </a:rPr>
              <a:t>OUTLOOK 2024-2025</a:t>
            </a:r>
            <a:endParaRPr sz="6000" b="0" i="0" u="none" strike="noStrike" cap="none">
              <a:solidFill>
                <a:schemeClr val="lt1"/>
              </a:solidFill>
              <a:latin typeface="Oswald"/>
              <a:ea typeface="Oswald"/>
              <a:cs typeface="Oswald"/>
              <a:sym typeface="Oswa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39"/>
          <p:cNvSpPr txBox="1"/>
          <p:nvPr/>
        </p:nvSpPr>
        <p:spPr>
          <a:xfrm>
            <a:off x="838075" y="899550"/>
            <a:ext cx="2851200" cy="9576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1001"/>
              </a:spcBef>
              <a:spcAft>
                <a:spcPts val="0"/>
              </a:spcAft>
              <a:buClr>
                <a:srgbClr val="000000"/>
              </a:buClr>
              <a:buSzPts val="325"/>
              <a:buFont typeface="Arial"/>
              <a:buNone/>
            </a:pPr>
            <a:r>
              <a:rPr lang="en-US" sz="6025" b="0" i="0" u="none" strike="noStrike" cap="none">
                <a:solidFill>
                  <a:srgbClr val="60989E"/>
                </a:solidFill>
                <a:latin typeface="Oswald Medium"/>
                <a:ea typeface="Oswald Medium"/>
                <a:cs typeface="Oswald Medium"/>
                <a:sym typeface="Oswald Medium"/>
              </a:rPr>
              <a:t>VISION</a:t>
            </a:r>
            <a:endParaRPr sz="6025" b="0" i="0" u="none" strike="noStrike" cap="none">
              <a:solidFill>
                <a:srgbClr val="60989E"/>
              </a:solidFill>
              <a:latin typeface="Oswald Medium"/>
              <a:ea typeface="Oswald Medium"/>
              <a:cs typeface="Oswald Medium"/>
              <a:sym typeface="Oswald Medium"/>
            </a:endParaRPr>
          </a:p>
        </p:txBody>
      </p:sp>
      <p:sp>
        <p:nvSpPr>
          <p:cNvPr id="163" name="Google Shape;163;p39"/>
          <p:cNvSpPr txBox="1"/>
          <p:nvPr/>
        </p:nvSpPr>
        <p:spPr>
          <a:xfrm>
            <a:off x="838075" y="1783950"/>
            <a:ext cx="3985800" cy="18354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1001"/>
              </a:spcBef>
              <a:spcAft>
                <a:spcPts val="0"/>
              </a:spcAft>
              <a:buClr>
                <a:srgbClr val="000000"/>
              </a:buClr>
              <a:buSzPts val="1800"/>
              <a:buFont typeface="Arial"/>
              <a:buNone/>
            </a:pPr>
            <a:r>
              <a:rPr lang="en-US" sz="1800" b="0" i="0" u="none" strike="noStrike" cap="none">
                <a:solidFill>
                  <a:srgbClr val="666666"/>
                </a:solidFill>
                <a:latin typeface="Arimo"/>
                <a:ea typeface="Arimo"/>
                <a:cs typeface="Arimo"/>
                <a:sym typeface="Arimo"/>
              </a:rPr>
              <a:t>To be the world-renowned leader in the promotion of Saint Lucia globally.</a:t>
            </a:r>
            <a:endParaRPr sz="2900" b="0" i="0" u="none" strike="noStrike" cap="none">
              <a:solidFill>
                <a:srgbClr val="666666"/>
              </a:solidFill>
              <a:latin typeface="Arimo"/>
              <a:ea typeface="Arimo"/>
              <a:cs typeface="Arimo"/>
              <a:sym typeface="Arimo"/>
            </a:endParaRPr>
          </a:p>
        </p:txBody>
      </p:sp>
      <p:sp>
        <p:nvSpPr>
          <p:cNvPr id="164" name="Google Shape;164;p39"/>
          <p:cNvSpPr txBox="1"/>
          <p:nvPr/>
        </p:nvSpPr>
        <p:spPr>
          <a:xfrm>
            <a:off x="6480800" y="899550"/>
            <a:ext cx="2851200" cy="9576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1001"/>
              </a:spcBef>
              <a:spcAft>
                <a:spcPts val="0"/>
              </a:spcAft>
              <a:buClr>
                <a:srgbClr val="000000"/>
              </a:buClr>
              <a:buSzPts val="325"/>
              <a:buFont typeface="Arial"/>
              <a:buNone/>
            </a:pPr>
            <a:r>
              <a:rPr lang="en-US" sz="6025" b="0" i="0" u="none" strike="noStrike" cap="none">
                <a:solidFill>
                  <a:srgbClr val="60989E"/>
                </a:solidFill>
                <a:latin typeface="Oswald Medium"/>
                <a:ea typeface="Oswald Medium"/>
                <a:cs typeface="Oswald Medium"/>
                <a:sym typeface="Oswald Medium"/>
              </a:rPr>
              <a:t>MISSION</a:t>
            </a:r>
            <a:endParaRPr sz="6025" b="0" i="0" u="none" strike="noStrike" cap="none">
              <a:solidFill>
                <a:srgbClr val="60989E"/>
              </a:solidFill>
              <a:latin typeface="Oswald Medium"/>
              <a:ea typeface="Oswald Medium"/>
              <a:cs typeface="Oswald Medium"/>
              <a:sym typeface="Oswald Medium"/>
            </a:endParaRPr>
          </a:p>
        </p:txBody>
      </p:sp>
      <p:sp>
        <p:nvSpPr>
          <p:cNvPr id="165" name="Google Shape;165;p39"/>
          <p:cNvSpPr txBox="1"/>
          <p:nvPr/>
        </p:nvSpPr>
        <p:spPr>
          <a:xfrm>
            <a:off x="6480800" y="1783950"/>
            <a:ext cx="4311900" cy="1835400"/>
          </a:xfrm>
          <a:prstGeom prst="rect">
            <a:avLst/>
          </a:prstGeom>
          <a:noFill/>
          <a:ln>
            <a:noFill/>
          </a:ln>
          <a:effectLst>
            <a:outerShdw blurRad="57150" dist="19050" dir="6000000" algn="bl" rotWithShape="0">
              <a:schemeClr val="lt1">
                <a:alpha val="69411"/>
              </a:schemeClr>
            </a:outerShdw>
          </a:effectLst>
        </p:spPr>
        <p:txBody>
          <a:bodyPr spcFirstLastPara="1" wrap="square" lIns="91425" tIns="91425" rIns="91425" bIns="91425" anchor="t" anchorCtr="0">
            <a:noAutofit/>
          </a:bodyPr>
          <a:lstStyle/>
          <a:p>
            <a:pPr marL="0" marR="0" lvl="0" indent="0" algn="just" rtl="0">
              <a:lnSpc>
                <a:spcPct val="100000"/>
              </a:lnSpc>
              <a:spcBef>
                <a:spcPts val="1001"/>
              </a:spcBef>
              <a:spcAft>
                <a:spcPts val="0"/>
              </a:spcAft>
              <a:buClr>
                <a:srgbClr val="000000"/>
              </a:buClr>
              <a:buSzPts val="1800"/>
              <a:buFont typeface="Arial"/>
              <a:buNone/>
            </a:pPr>
            <a:r>
              <a:rPr lang="en-US" sz="1800" b="0" i="0" u="none" strike="noStrike" cap="none">
                <a:solidFill>
                  <a:schemeClr val="dk2"/>
                </a:solidFill>
                <a:latin typeface="Arimo"/>
                <a:ea typeface="Arimo"/>
                <a:cs typeface="Arimo"/>
                <a:sym typeface="Arimo"/>
              </a:rPr>
              <a:t>To create a strong demand for Saint Lucia as the most inspiring and authentic destination, highlighting her beauty, natural resources, culture, and cuisine through visionary and collaborative initiatives by a highly motivated and dedicated team that stimulates overall economic growth and sustainable development.</a:t>
            </a:r>
            <a:endParaRPr sz="1800" b="0" i="0" u="none" strike="noStrike" cap="none">
              <a:solidFill>
                <a:schemeClr val="dk2"/>
              </a:solidFill>
              <a:latin typeface="Arimo"/>
              <a:ea typeface="Arimo"/>
              <a:cs typeface="Arimo"/>
              <a:sym typeface="Arimo"/>
            </a:endParaRPr>
          </a:p>
          <a:p>
            <a:pPr marL="0" marR="0" lvl="0" indent="0" algn="just" rtl="0">
              <a:lnSpc>
                <a:spcPct val="100000"/>
              </a:lnSpc>
              <a:spcBef>
                <a:spcPts val="1001"/>
              </a:spcBef>
              <a:spcAft>
                <a:spcPts val="0"/>
              </a:spcAft>
              <a:buClr>
                <a:srgbClr val="000000"/>
              </a:buClr>
              <a:buSzPts val="1800"/>
              <a:buFont typeface="Arial"/>
              <a:buNone/>
            </a:pPr>
            <a:endParaRPr sz="1800" b="0" i="0" u="none" strike="noStrike" cap="none">
              <a:solidFill>
                <a:schemeClr val="dk2"/>
              </a:solidFill>
              <a:latin typeface="Arimo"/>
              <a:ea typeface="Arimo"/>
              <a:cs typeface="Arimo"/>
              <a:sym typeface="Arim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57"/>
          <p:cNvSpPr txBox="1"/>
          <p:nvPr/>
        </p:nvSpPr>
        <p:spPr>
          <a:xfrm>
            <a:off x="858403" y="1250650"/>
            <a:ext cx="3405000" cy="652800"/>
          </a:xfrm>
          <a:prstGeom prst="rect">
            <a:avLst/>
          </a:prstGeom>
          <a:noFill/>
          <a:ln>
            <a:noFill/>
          </a:ln>
        </p:spPr>
        <p:txBody>
          <a:bodyPr spcFirstLastPara="1" wrap="square" lIns="0" tIns="0" rIns="0" bIns="0" anchor="t" anchorCtr="1">
            <a:noAutofit/>
          </a:bodyPr>
          <a:lstStyle/>
          <a:p>
            <a:pPr marL="0" marR="0" lvl="0" indent="0" algn="l" rtl="0">
              <a:lnSpc>
                <a:spcPct val="140712"/>
              </a:lnSpc>
              <a:spcBef>
                <a:spcPts val="0"/>
              </a:spcBef>
              <a:spcAft>
                <a:spcPts val="0"/>
              </a:spcAft>
              <a:buClr>
                <a:srgbClr val="000000"/>
              </a:buClr>
              <a:buSzPts val="3650"/>
              <a:buFont typeface="Arial"/>
              <a:buNone/>
            </a:pPr>
            <a:r>
              <a:rPr lang="en-US" sz="3650" b="0" i="0" u="none" strike="noStrike" cap="none">
                <a:solidFill>
                  <a:srgbClr val="60989E"/>
                </a:solidFill>
                <a:latin typeface="Oswald"/>
                <a:ea typeface="Oswald"/>
                <a:cs typeface="Oswald"/>
                <a:sym typeface="Oswald"/>
              </a:rPr>
              <a:t>Targeting Overview</a:t>
            </a:r>
            <a:endParaRPr sz="3650" b="0" i="0" u="none" strike="noStrike" cap="none">
              <a:solidFill>
                <a:srgbClr val="60989E"/>
              </a:solidFill>
              <a:latin typeface="Oswald"/>
              <a:ea typeface="Oswald"/>
              <a:cs typeface="Oswald"/>
              <a:sym typeface="Oswald"/>
            </a:endParaRPr>
          </a:p>
        </p:txBody>
      </p:sp>
      <p:pic>
        <p:nvPicPr>
          <p:cNvPr id="289" name="Google Shape;289;p57"/>
          <p:cNvPicPr preferRelativeResize="0"/>
          <p:nvPr/>
        </p:nvPicPr>
        <p:blipFill rotWithShape="1">
          <a:blip r:embed="rId3">
            <a:alphaModFix/>
          </a:blip>
          <a:srcRect/>
          <a:stretch/>
        </p:blipFill>
        <p:spPr>
          <a:xfrm>
            <a:off x="858407" y="2217627"/>
            <a:ext cx="1041373" cy="1041376"/>
          </a:xfrm>
          <a:prstGeom prst="rect">
            <a:avLst/>
          </a:prstGeom>
          <a:noFill/>
          <a:ln>
            <a:noFill/>
          </a:ln>
        </p:spPr>
      </p:pic>
      <p:sp>
        <p:nvSpPr>
          <p:cNvPr id="290" name="Google Shape;290;p57"/>
          <p:cNvSpPr txBox="1"/>
          <p:nvPr/>
        </p:nvSpPr>
        <p:spPr>
          <a:xfrm>
            <a:off x="2056619" y="2341875"/>
            <a:ext cx="1803300" cy="252300"/>
          </a:xfrm>
          <a:prstGeom prst="rect">
            <a:avLst/>
          </a:prstGeom>
          <a:noFill/>
          <a:ln>
            <a:noFill/>
          </a:ln>
        </p:spPr>
        <p:txBody>
          <a:bodyPr spcFirstLastPara="1" wrap="square" lIns="0" tIns="0" rIns="0" bIns="0" anchor="t" anchorCtr="1">
            <a:noAutofit/>
          </a:bodyPr>
          <a:lstStyle/>
          <a:p>
            <a:pPr marL="0" marR="0" lvl="0" indent="0" algn="l" rtl="0">
              <a:lnSpc>
                <a:spcPct val="139958"/>
              </a:lnSpc>
              <a:spcBef>
                <a:spcPts val="0"/>
              </a:spcBef>
              <a:spcAft>
                <a:spcPts val="0"/>
              </a:spcAft>
              <a:buClr>
                <a:srgbClr val="000000"/>
              </a:buClr>
              <a:buSzPts val="2000"/>
              <a:buFont typeface="Arial"/>
              <a:buNone/>
            </a:pPr>
            <a:r>
              <a:rPr lang="en-US" sz="2000" b="0" i="0" u="none" strike="noStrike" cap="none">
                <a:solidFill>
                  <a:srgbClr val="60989E"/>
                </a:solidFill>
                <a:latin typeface="Oswald"/>
                <a:ea typeface="Oswald"/>
                <a:cs typeface="Oswald"/>
                <a:sym typeface="Oswald"/>
              </a:rPr>
              <a:t>Demographics</a:t>
            </a:r>
            <a:endParaRPr sz="2000" b="0" i="0" u="none" strike="noStrike" cap="none">
              <a:solidFill>
                <a:srgbClr val="60989E"/>
              </a:solidFill>
              <a:latin typeface="Oswald"/>
              <a:ea typeface="Oswald"/>
              <a:cs typeface="Oswald"/>
              <a:sym typeface="Oswald"/>
            </a:endParaRPr>
          </a:p>
        </p:txBody>
      </p:sp>
      <p:sp>
        <p:nvSpPr>
          <p:cNvPr id="291" name="Google Shape;291;p57"/>
          <p:cNvSpPr txBox="1"/>
          <p:nvPr/>
        </p:nvSpPr>
        <p:spPr>
          <a:xfrm>
            <a:off x="-3267856" y="-153662"/>
            <a:ext cx="3071160" cy="1138320"/>
          </a:xfrm>
          <a:prstGeom prst="rect">
            <a:avLst/>
          </a:prstGeom>
          <a:noFill/>
          <a:ln>
            <a:noFill/>
          </a:ln>
        </p:spPr>
        <p:txBody>
          <a:bodyPr spcFirstLastPara="1" wrap="square" lIns="0" tIns="0" rIns="0" bIns="0" anchor="t" anchorCtr="1">
            <a:noAutofit/>
          </a:bodyPr>
          <a:lstStyle/>
          <a:p>
            <a:pPr marL="0" marR="0" lvl="0" indent="0" algn="ctr" rtl="0">
              <a:lnSpc>
                <a:spcPct val="155611"/>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92" name="Google Shape;292;p57"/>
          <p:cNvSpPr txBox="1"/>
          <p:nvPr/>
        </p:nvSpPr>
        <p:spPr>
          <a:xfrm>
            <a:off x="2094219" y="2742191"/>
            <a:ext cx="2418300" cy="731700"/>
          </a:xfrm>
          <a:prstGeom prst="rect">
            <a:avLst/>
          </a:prstGeom>
          <a:noFill/>
          <a:ln>
            <a:noFill/>
          </a:ln>
        </p:spPr>
        <p:txBody>
          <a:bodyPr spcFirstLastPara="1" wrap="square" lIns="0" tIns="0" rIns="0" bIns="0" anchor="t" anchorCtr="1">
            <a:noAutofit/>
          </a:bodyPr>
          <a:lstStyle/>
          <a:p>
            <a:pPr marL="0" marR="0" lvl="0" indent="0" algn="l" rtl="0">
              <a:lnSpc>
                <a:spcPct val="150000"/>
              </a:lnSpc>
              <a:spcBef>
                <a:spcPts val="0"/>
              </a:spcBef>
              <a:spcAft>
                <a:spcPts val="0"/>
              </a:spcAft>
              <a:buClr>
                <a:srgbClr val="000000"/>
              </a:buClr>
              <a:buSzPts val="1400"/>
              <a:buFont typeface="Arial"/>
              <a:buNone/>
            </a:pPr>
            <a:r>
              <a:rPr lang="en-US" sz="1200" b="0" i="0" u="none" strike="noStrike" cap="none">
                <a:solidFill>
                  <a:srgbClr val="403C3C"/>
                </a:solidFill>
                <a:latin typeface="Arimo"/>
                <a:ea typeface="Arimo"/>
                <a:cs typeface="Arimo"/>
                <a:sym typeface="Arimo"/>
              </a:rPr>
              <a:t>Adults 35-65+</a:t>
            </a:r>
            <a:endParaRPr sz="1200" b="0" i="0" u="none" strike="noStrike" cap="none">
              <a:solidFill>
                <a:srgbClr val="000000"/>
              </a:solidFill>
              <a:latin typeface="Arimo"/>
              <a:ea typeface="Arimo"/>
              <a:cs typeface="Arimo"/>
              <a:sym typeface="Arimo"/>
            </a:endParaRPr>
          </a:p>
          <a:p>
            <a:pPr marL="0" marR="0" lvl="0" indent="0" algn="l" rtl="0">
              <a:lnSpc>
                <a:spcPct val="150000"/>
              </a:lnSpc>
              <a:spcBef>
                <a:spcPts val="0"/>
              </a:spcBef>
              <a:spcAft>
                <a:spcPts val="0"/>
              </a:spcAft>
              <a:buClr>
                <a:srgbClr val="000000"/>
              </a:buClr>
              <a:buSzPts val="1400"/>
              <a:buFont typeface="Arial"/>
              <a:buNone/>
            </a:pPr>
            <a:r>
              <a:rPr lang="en-US" sz="1200" b="0" i="0" u="none" strike="noStrike" cap="none">
                <a:solidFill>
                  <a:srgbClr val="403C3C"/>
                </a:solidFill>
                <a:latin typeface="Arimo"/>
                <a:ea typeface="Arimo"/>
                <a:cs typeface="Arimo"/>
                <a:sym typeface="Arimo"/>
              </a:rPr>
              <a:t>Household Income $150K+</a:t>
            </a:r>
            <a:endParaRPr sz="1200" b="0" i="0" u="none" strike="noStrike" cap="none">
              <a:solidFill>
                <a:srgbClr val="000000"/>
              </a:solidFill>
              <a:latin typeface="Arimo"/>
              <a:ea typeface="Arimo"/>
              <a:cs typeface="Arimo"/>
              <a:sym typeface="Arimo"/>
            </a:endParaRPr>
          </a:p>
          <a:p>
            <a:pPr marL="0" marR="0" lvl="0" indent="0" algn="l" rtl="0">
              <a:lnSpc>
                <a:spcPct val="150000"/>
              </a:lnSpc>
              <a:spcBef>
                <a:spcPts val="0"/>
              </a:spcBef>
              <a:spcAft>
                <a:spcPts val="0"/>
              </a:spcAft>
              <a:buClr>
                <a:srgbClr val="000000"/>
              </a:buClr>
              <a:buSzPts val="1400"/>
              <a:buFont typeface="Arial"/>
              <a:buNone/>
            </a:pPr>
            <a:r>
              <a:rPr lang="en-US" sz="1200" b="0" i="0" u="none" strike="noStrike" cap="none">
                <a:solidFill>
                  <a:srgbClr val="403C3C"/>
                </a:solidFill>
                <a:latin typeface="Arimo"/>
                <a:ea typeface="Arimo"/>
                <a:cs typeface="Arimo"/>
                <a:sym typeface="Arimo"/>
              </a:rPr>
              <a:t>Niche Categories</a:t>
            </a:r>
            <a:endParaRPr sz="1200" b="0" i="0" u="none" strike="noStrike" cap="none">
              <a:solidFill>
                <a:srgbClr val="000000"/>
              </a:solidFill>
              <a:latin typeface="Arimo"/>
              <a:ea typeface="Arimo"/>
              <a:cs typeface="Arimo"/>
              <a:sym typeface="Arimo"/>
            </a:endParaRPr>
          </a:p>
          <a:p>
            <a:pPr marL="0" marR="0" lvl="0" indent="0" algn="l" rtl="0">
              <a:lnSpc>
                <a:spcPct val="150000"/>
              </a:lnSpc>
              <a:spcBef>
                <a:spcPts val="0"/>
              </a:spcBef>
              <a:spcAft>
                <a:spcPts val="0"/>
              </a:spcAft>
              <a:buClr>
                <a:srgbClr val="000000"/>
              </a:buClr>
              <a:buSzPts val="1400"/>
              <a:buFont typeface="Arial"/>
              <a:buNone/>
            </a:pPr>
            <a:r>
              <a:rPr lang="en-US" sz="1200" b="0" i="0" u="none" strike="noStrike" cap="none">
                <a:solidFill>
                  <a:srgbClr val="403C3C"/>
                </a:solidFill>
                <a:latin typeface="Arimo"/>
                <a:ea typeface="Arimo"/>
                <a:cs typeface="Arimo"/>
                <a:sym typeface="Arimo"/>
              </a:rPr>
              <a:t>Romance &amp; Honeymoons</a:t>
            </a:r>
            <a:endParaRPr sz="1200" b="0" i="0" u="none" strike="noStrike" cap="none">
              <a:solidFill>
                <a:srgbClr val="000000"/>
              </a:solidFill>
              <a:latin typeface="Arimo"/>
              <a:ea typeface="Arimo"/>
              <a:cs typeface="Arimo"/>
              <a:sym typeface="Arimo"/>
            </a:endParaRPr>
          </a:p>
          <a:p>
            <a:pPr marL="0" marR="0" lvl="0" indent="0" algn="l" rtl="0">
              <a:lnSpc>
                <a:spcPct val="150000"/>
              </a:lnSpc>
              <a:spcBef>
                <a:spcPts val="0"/>
              </a:spcBef>
              <a:spcAft>
                <a:spcPts val="0"/>
              </a:spcAft>
              <a:buClr>
                <a:srgbClr val="000000"/>
              </a:buClr>
              <a:buSzPts val="1400"/>
              <a:buFont typeface="Arial"/>
              <a:buNone/>
            </a:pPr>
            <a:r>
              <a:rPr lang="en-US" sz="1200" b="0" i="0" u="none" strike="noStrike" cap="none">
                <a:solidFill>
                  <a:srgbClr val="403C3C"/>
                </a:solidFill>
                <a:latin typeface="Arimo"/>
                <a:ea typeface="Arimo"/>
                <a:cs typeface="Arimo"/>
                <a:sym typeface="Arimo"/>
              </a:rPr>
              <a:t>Wellness</a:t>
            </a:r>
            <a:endParaRPr sz="1200" b="0" i="0" u="none" strike="noStrike" cap="none">
              <a:solidFill>
                <a:srgbClr val="403C3C"/>
              </a:solidFill>
              <a:latin typeface="Arimo"/>
              <a:ea typeface="Arimo"/>
              <a:cs typeface="Arimo"/>
              <a:sym typeface="Arimo"/>
            </a:endParaRPr>
          </a:p>
          <a:p>
            <a:pPr marL="0" marR="0" lvl="0" indent="0" algn="l" rtl="0">
              <a:lnSpc>
                <a:spcPct val="155611"/>
              </a:lnSpc>
              <a:spcBef>
                <a:spcPts val="0"/>
              </a:spcBef>
              <a:spcAft>
                <a:spcPts val="0"/>
              </a:spcAft>
              <a:buClr>
                <a:schemeClr val="dk1"/>
              </a:buClr>
              <a:buSzPts val="1400"/>
              <a:buFont typeface="Arial"/>
              <a:buNone/>
            </a:pPr>
            <a:r>
              <a:rPr lang="en-US" sz="1200" b="0" i="0" u="none" strike="noStrike" cap="none">
                <a:solidFill>
                  <a:srgbClr val="403C3C"/>
                </a:solidFill>
                <a:latin typeface="Arimo"/>
                <a:ea typeface="Arimo"/>
                <a:cs typeface="Arimo"/>
                <a:sym typeface="Arimo"/>
              </a:rPr>
              <a:t>Adventure Seekers</a:t>
            </a:r>
            <a:endParaRPr sz="1200" b="0" i="0" u="none" strike="noStrike" cap="none">
              <a:solidFill>
                <a:schemeClr val="dk1"/>
              </a:solidFill>
              <a:latin typeface="Arimo"/>
              <a:ea typeface="Arimo"/>
              <a:cs typeface="Arimo"/>
              <a:sym typeface="Arimo"/>
            </a:endParaRPr>
          </a:p>
          <a:p>
            <a:pPr marL="0" marR="0" lvl="0" indent="0" algn="l" rtl="0">
              <a:lnSpc>
                <a:spcPct val="155611"/>
              </a:lnSpc>
              <a:spcBef>
                <a:spcPts val="0"/>
              </a:spcBef>
              <a:spcAft>
                <a:spcPts val="0"/>
              </a:spcAft>
              <a:buClr>
                <a:schemeClr val="dk1"/>
              </a:buClr>
              <a:buSzPts val="1400"/>
              <a:buFont typeface="Arial"/>
              <a:buNone/>
            </a:pPr>
            <a:r>
              <a:rPr lang="en-US" sz="1200" b="0" i="0" u="none" strike="noStrike" cap="none">
                <a:solidFill>
                  <a:srgbClr val="403C3C"/>
                </a:solidFill>
                <a:latin typeface="Arimo"/>
                <a:ea typeface="Arimo"/>
                <a:cs typeface="Arimo"/>
                <a:sym typeface="Arimo"/>
              </a:rPr>
              <a:t>Luxury Travelers </a:t>
            </a:r>
            <a:endParaRPr sz="1200" b="0" i="0" u="none" strike="noStrike" cap="none">
              <a:solidFill>
                <a:schemeClr val="dk1"/>
              </a:solidFill>
              <a:latin typeface="Arimo"/>
              <a:ea typeface="Arimo"/>
              <a:cs typeface="Arimo"/>
              <a:sym typeface="Arimo"/>
            </a:endParaRPr>
          </a:p>
          <a:p>
            <a:pPr marL="0" marR="0" lvl="0" indent="0" algn="l" rtl="0">
              <a:lnSpc>
                <a:spcPct val="155611"/>
              </a:lnSpc>
              <a:spcBef>
                <a:spcPts val="0"/>
              </a:spcBef>
              <a:spcAft>
                <a:spcPts val="0"/>
              </a:spcAft>
              <a:buClr>
                <a:schemeClr val="dk1"/>
              </a:buClr>
              <a:buSzPts val="1400"/>
              <a:buFont typeface="Arial"/>
              <a:buNone/>
            </a:pPr>
            <a:r>
              <a:rPr lang="en-US" sz="1200" b="0" i="0" u="none" strike="noStrike" cap="none">
                <a:solidFill>
                  <a:srgbClr val="403C3C"/>
                </a:solidFill>
                <a:latin typeface="Arimo"/>
                <a:ea typeface="Arimo"/>
                <a:cs typeface="Arimo"/>
                <a:sym typeface="Arimo"/>
              </a:rPr>
              <a:t>Collection de Pepites</a:t>
            </a:r>
            <a:endParaRPr sz="1200" b="0" i="0" u="none" strike="noStrike" cap="none">
              <a:solidFill>
                <a:schemeClr val="dk1"/>
              </a:solidFill>
              <a:latin typeface="Arimo"/>
              <a:ea typeface="Arimo"/>
              <a:cs typeface="Arimo"/>
              <a:sym typeface="Arimo"/>
            </a:endParaRPr>
          </a:p>
          <a:p>
            <a:pPr marL="0" marR="0" lvl="0" indent="0" algn="l" rtl="0">
              <a:lnSpc>
                <a:spcPct val="155611"/>
              </a:lnSpc>
              <a:spcBef>
                <a:spcPts val="0"/>
              </a:spcBef>
              <a:spcAft>
                <a:spcPts val="0"/>
              </a:spcAft>
              <a:buClr>
                <a:schemeClr val="dk1"/>
              </a:buClr>
              <a:buSzPts val="1400"/>
              <a:buFont typeface="Arial"/>
              <a:buNone/>
            </a:pPr>
            <a:r>
              <a:rPr lang="en-US" sz="1200" b="0" i="0" u="none" strike="noStrike" cap="none">
                <a:solidFill>
                  <a:srgbClr val="403C3C"/>
                </a:solidFill>
                <a:latin typeface="Arimo"/>
                <a:ea typeface="Arimo"/>
                <a:cs typeface="Arimo"/>
                <a:sym typeface="Arimo"/>
              </a:rPr>
              <a:t>Families</a:t>
            </a:r>
            <a:endParaRPr sz="1200" b="0" i="0" u="none" strike="noStrike" cap="none">
              <a:solidFill>
                <a:srgbClr val="403C3C"/>
              </a:solidFill>
              <a:latin typeface="Arimo"/>
              <a:ea typeface="Arimo"/>
              <a:cs typeface="Arimo"/>
              <a:sym typeface="Arimo"/>
            </a:endParaRPr>
          </a:p>
        </p:txBody>
      </p:sp>
      <p:sp>
        <p:nvSpPr>
          <p:cNvPr id="293" name="Google Shape;293;p57"/>
          <p:cNvSpPr txBox="1"/>
          <p:nvPr/>
        </p:nvSpPr>
        <p:spPr>
          <a:xfrm>
            <a:off x="5858278" y="2742191"/>
            <a:ext cx="2418300" cy="731700"/>
          </a:xfrm>
          <a:prstGeom prst="rect">
            <a:avLst/>
          </a:prstGeom>
          <a:noFill/>
          <a:ln>
            <a:noFill/>
          </a:ln>
        </p:spPr>
        <p:txBody>
          <a:bodyPr spcFirstLastPara="1" wrap="square" lIns="0" tIns="0" rIns="0" bIns="0" anchor="t" anchorCtr="1">
            <a:noAutofit/>
          </a:bodyPr>
          <a:lstStyle/>
          <a:p>
            <a:pPr marL="0" marR="0" lvl="0" indent="0" algn="l" rtl="0">
              <a:lnSpc>
                <a:spcPct val="140050"/>
              </a:lnSpc>
              <a:spcBef>
                <a:spcPts val="0"/>
              </a:spcBef>
              <a:spcAft>
                <a:spcPts val="0"/>
              </a:spcAft>
              <a:buClr>
                <a:srgbClr val="000000"/>
              </a:buClr>
              <a:buSzPts val="1400"/>
              <a:buFont typeface="Arial"/>
              <a:buNone/>
            </a:pPr>
            <a:r>
              <a:rPr lang="en-US" sz="1200" b="0" i="0" u="none" strike="noStrike" cap="none">
                <a:solidFill>
                  <a:srgbClr val="403C3C"/>
                </a:solidFill>
                <a:latin typeface="Arimo"/>
                <a:ea typeface="Arimo"/>
                <a:cs typeface="Arimo"/>
                <a:sym typeface="Arimo"/>
              </a:rPr>
              <a:t>Caribbean Destinations</a:t>
            </a:r>
            <a:endParaRPr sz="1200" b="0" i="0" u="none" strike="noStrike" cap="none">
              <a:solidFill>
                <a:srgbClr val="000000"/>
              </a:solidFill>
              <a:latin typeface="Arimo"/>
              <a:ea typeface="Arimo"/>
              <a:cs typeface="Arimo"/>
              <a:sym typeface="Arimo"/>
            </a:endParaRPr>
          </a:p>
          <a:p>
            <a:pPr marL="0" marR="0" lvl="0" indent="0" algn="l" rtl="0">
              <a:lnSpc>
                <a:spcPct val="140050"/>
              </a:lnSpc>
              <a:spcBef>
                <a:spcPts val="0"/>
              </a:spcBef>
              <a:spcAft>
                <a:spcPts val="0"/>
              </a:spcAft>
              <a:buClr>
                <a:srgbClr val="000000"/>
              </a:buClr>
              <a:buSzPts val="1400"/>
              <a:buFont typeface="Arial"/>
              <a:buNone/>
            </a:pPr>
            <a:r>
              <a:rPr lang="en-US" sz="1200" b="0" i="0" u="none" strike="noStrike" cap="none">
                <a:solidFill>
                  <a:srgbClr val="403C3C"/>
                </a:solidFill>
                <a:latin typeface="Arimo"/>
                <a:ea typeface="Arimo"/>
                <a:cs typeface="Arimo"/>
                <a:sym typeface="Arimo"/>
              </a:rPr>
              <a:t>Beachbound Travelers</a:t>
            </a:r>
            <a:endParaRPr sz="1200" b="0" i="0" u="none" strike="noStrike" cap="none">
              <a:solidFill>
                <a:srgbClr val="000000"/>
              </a:solidFill>
              <a:latin typeface="Arimo"/>
              <a:ea typeface="Arimo"/>
              <a:cs typeface="Arimo"/>
              <a:sym typeface="Arimo"/>
            </a:endParaRPr>
          </a:p>
          <a:p>
            <a:pPr marL="0" marR="0" lvl="0" indent="0" algn="l" rtl="0">
              <a:lnSpc>
                <a:spcPct val="140050"/>
              </a:lnSpc>
              <a:spcBef>
                <a:spcPts val="0"/>
              </a:spcBef>
              <a:spcAft>
                <a:spcPts val="0"/>
              </a:spcAft>
              <a:buClr>
                <a:srgbClr val="000000"/>
              </a:buClr>
              <a:buSzPts val="1400"/>
              <a:buFont typeface="Arial"/>
              <a:buNone/>
            </a:pPr>
            <a:r>
              <a:rPr lang="en-US" sz="1200" b="0" i="0" u="none" strike="noStrike" cap="none">
                <a:solidFill>
                  <a:srgbClr val="403C3C"/>
                </a:solidFill>
                <a:latin typeface="Arimo"/>
                <a:ea typeface="Arimo"/>
                <a:cs typeface="Arimo"/>
                <a:sym typeface="Arimo"/>
              </a:rPr>
              <a:t>Luxury Destinations</a:t>
            </a:r>
            <a:endParaRPr sz="1200" b="0" i="0" u="none" strike="noStrike" cap="none">
              <a:solidFill>
                <a:srgbClr val="000000"/>
              </a:solidFill>
              <a:latin typeface="Arimo"/>
              <a:ea typeface="Arimo"/>
              <a:cs typeface="Arimo"/>
              <a:sym typeface="Arimo"/>
            </a:endParaRPr>
          </a:p>
          <a:p>
            <a:pPr marL="0" marR="0" lvl="0" indent="0" algn="l" rtl="0">
              <a:lnSpc>
                <a:spcPct val="140050"/>
              </a:lnSpc>
              <a:spcBef>
                <a:spcPts val="0"/>
              </a:spcBef>
              <a:spcAft>
                <a:spcPts val="0"/>
              </a:spcAft>
              <a:buClr>
                <a:srgbClr val="000000"/>
              </a:buClr>
              <a:buSzPts val="1400"/>
              <a:buFont typeface="Arial"/>
              <a:buNone/>
            </a:pPr>
            <a:r>
              <a:rPr lang="en-US" sz="1200" b="0" i="0" u="none" strike="noStrike" cap="none">
                <a:solidFill>
                  <a:srgbClr val="403C3C"/>
                </a:solidFill>
                <a:latin typeface="Arimo"/>
                <a:ea typeface="Arimo"/>
                <a:cs typeface="Arimo"/>
                <a:sym typeface="Arimo"/>
              </a:rPr>
              <a:t>All-Inclusive Vacations</a:t>
            </a:r>
            <a:endParaRPr sz="1200" b="0" i="0" u="none" strike="noStrike" cap="none">
              <a:solidFill>
                <a:srgbClr val="000000"/>
              </a:solidFill>
              <a:latin typeface="Arimo"/>
              <a:ea typeface="Arimo"/>
              <a:cs typeface="Arimo"/>
              <a:sym typeface="Arimo"/>
            </a:endParaRPr>
          </a:p>
          <a:p>
            <a:pPr marL="0" marR="0" lvl="0" indent="0" algn="l" rtl="0">
              <a:lnSpc>
                <a:spcPct val="140050"/>
              </a:lnSpc>
              <a:spcBef>
                <a:spcPts val="0"/>
              </a:spcBef>
              <a:spcAft>
                <a:spcPts val="0"/>
              </a:spcAft>
              <a:buClr>
                <a:srgbClr val="000000"/>
              </a:buClr>
              <a:buSzPts val="1400"/>
              <a:buFont typeface="Arial"/>
              <a:buNone/>
            </a:pPr>
            <a:r>
              <a:rPr lang="en-US" sz="1200" b="0" i="0" u="none" strike="noStrike" cap="none">
                <a:solidFill>
                  <a:srgbClr val="403C3C"/>
                </a:solidFill>
                <a:latin typeface="Arimo"/>
                <a:ea typeface="Arimo"/>
                <a:cs typeface="Arimo"/>
                <a:sym typeface="Arimo"/>
              </a:rPr>
              <a:t>Romantic Getaways</a:t>
            </a:r>
            <a:endParaRPr sz="1200" b="0" i="0" u="none" strike="noStrike" cap="none">
              <a:solidFill>
                <a:srgbClr val="000000"/>
              </a:solidFill>
              <a:latin typeface="Arimo"/>
              <a:ea typeface="Arimo"/>
              <a:cs typeface="Arimo"/>
              <a:sym typeface="Arimo"/>
            </a:endParaRPr>
          </a:p>
          <a:p>
            <a:pPr marL="0" marR="0" lvl="0" indent="0" algn="l" rtl="0">
              <a:lnSpc>
                <a:spcPct val="140050"/>
              </a:lnSpc>
              <a:spcBef>
                <a:spcPts val="0"/>
              </a:spcBef>
              <a:spcAft>
                <a:spcPts val="0"/>
              </a:spcAft>
              <a:buClr>
                <a:srgbClr val="000000"/>
              </a:buClr>
              <a:buSzPts val="1400"/>
              <a:buFont typeface="Arial"/>
              <a:buNone/>
            </a:pPr>
            <a:r>
              <a:rPr lang="en-US" sz="1200" b="0" i="0" u="none" strike="noStrike" cap="none">
                <a:solidFill>
                  <a:srgbClr val="403C3C"/>
                </a:solidFill>
                <a:latin typeface="Arimo"/>
                <a:ea typeface="Arimo"/>
                <a:cs typeface="Arimo"/>
                <a:sym typeface="Arimo"/>
              </a:rPr>
              <a:t>Tropical Island</a:t>
            </a:r>
            <a:endParaRPr sz="1200" b="0" i="0" u="none" strike="noStrike" cap="none">
              <a:solidFill>
                <a:srgbClr val="000000"/>
              </a:solidFill>
              <a:latin typeface="Arimo"/>
              <a:ea typeface="Arimo"/>
              <a:cs typeface="Arimo"/>
              <a:sym typeface="Arimo"/>
            </a:endParaRPr>
          </a:p>
          <a:p>
            <a:pPr marL="0" marR="0" lvl="0" indent="0" algn="l" rtl="0">
              <a:lnSpc>
                <a:spcPct val="140050"/>
              </a:lnSpc>
              <a:spcBef>
                <a:spcPts val="0"/>
              </a:spcBef>
              <a:spcAft>
                <a:spcPts val="0"/>
              </a:spcAft>
              <a:buClr>
                <a:srgbClr val="000000"/>
              </a:buClr>
              <a:buSzPts val="1400"/>
              <a:buFont typeface="Arial"/>
              <a:buNone/>
            </a:pPr>
            <a:r>
              <a:rPr lang="en-US" sz="1200" b="0" i="0" u="none" strike="noStrike" cap="none">
                <a:solidFill>
                  <a:srgbClr val="403C3C"/>
                </a:solidFill>
                <a:latin typeface="Arimo"/>
                <a:ea typeface="Arimo"/>
                <a:cs typeface="Arimo"/>
                <a:sym typeface="Arimo"/>
              </a:rPr>
              <a:t>Boutique Accommodations</a:t>
            </a:r>
            <a:endParaRPr sz="1200" b="0" i="0" u="none" strike="noStrike" cap="none">
              <a:solidFill>
                <a:srgbClr val="000000"/>
              </a:solidFill>
              <a:latin typeface="Arimo"/>
              <a:ea typeface="Arimo"/>
              <a:cs typeface="Arimo"/>
              <a:sym typeface="Arimo"/>
            </a:endParaRPr>
          </a:p>
          <a:p>
            <a:pPr marL="0" marR="0" lvl="0" indent="0" algn="l" rtl="0">
              <a:lnSpc>
                <a:spcPct val="140050"/>
              </a:lnSpc>
              <a:spcBef>
                <a:spcPts val="0"/>
              </a:spcBef>
              <a:spcAft>
                <a:spcPts val="0"/>
              </a:spcAft>
              <a:buClr>
                <a:srgbClr val="000000"/>
              </a:buClr>
              <a:buSzPts val="1400"/>
              <a:buFont typeface="Arial"/>
              <a:buNone/>
            </a:pPr>
            <a:r>
              <a:rPr lang="en-US" sz="1200" b="0" i="0" u="none" strike="noStrike" cap="none">
                <a:solidFill>
                  <a:srgbClr val="403C3C"/>
                </a:solidFill>
                <a:latin typeface="Arimo"/>
                <a:ea typeface="Arimo"/>
                <a:cs typeface="Arimo"/>
                <a:sym typeface="Arimo"/>
              </a:rPr>
              <a:t>Resorts/Destinations</a:t>
            </a:r>
            <a:endParaRPr sz="1200" b="0" i="0" u="none" strike="noStrike" cap="none">
              <a:solidFill>
                <a:srgbClr val="000000"/>
              </a:solidFill>
              <a:latin typeface="Arimo"/>
              <a:ea typeface="Arimo"/>
              <a:cs typeface="Arimo"/>
              <a:sym typeface="Arimo"/>
            </a:endParaRPr>
          </a:p>
        </p:txBody>
      </p:sp>
      <p:sp>
        <p:nvSpPr>
          <p:cNvPr id="294" name="Google Shape;294;p57"/>
          <p:cNvSpPr txBox="1"/>
          <p:nvPr/>
        </p:nvSpPr>
        <p:spPr>
          <a:xfrm>
            <a:off x="5858274" y="2341875"/>
            <a:ext cx="1365900" cy="252300"/>
          </a:xfrm>
          <a:prstGeom prst="rect">
            <a:avLst/>
          </a:prstGeom>
          <a:noFill/>
          <a:ln>
            <a:noFill/>
          </a:ln>
        </p:spPr>
        <p:txBody>
          <a:bodyPr spcFirstLastPara="1" wrap="square" lIns="0" tIns="0" rIns="0" bIns="0" anchor="t" anchorCtr="1">
            <a:noAutofit/>
          </a:bodyPr>
          <a:lstStyle/>
          <a:p>
            <a:pPr marL="0" marR="0" lvl="0" indent="0" algn="l" rtl="0">
              <a:lnSpc>
                <a:spcPct val="139958"/>
              </a:lnSpc>
              <a:spcBef>
                <a:spcPts val="0"/>
              </a:spcBef>
              <a:spcAft>
                <a:spcPts val="0"/>
              </a:spcAft>
              <a:buClr>
                <a:srgbClr val="000000"/>
              </a:buClr>
              <a:buSzPts val="2000"/>
              <a:buFont typeface="Arial"/>
              <a:buNone/>
            </a:pPr>
            <a:r>
              <a:rPr lang="en-US" sz="2000" b="0" i="0" u="none" strike="noStrike" cap="none">
                <a:solidFill>
                  <a:srgbClr val="60989E"/>
                </a:solidFill>
                <a:latin typeface="Oswald"/>
                <a:ea typeface="Oswald"/>
                <a:cs typeface="Oswald"/>
                <a:sym typeface="Oswald"/>
              </a:rPr>
              <a:t>Interests</a:t>
            </a:r>
            <a:endParaRPr sz="2000" b="0" i="0" u="none" strike="noStrike" cap="none">
              <a:solidFill>
                <a:srgbClr val="60989E"/>
              </a:solidFill>
              <a:latin typeface="Oswald"/>
              <a:ea typeface="Oswald"/>
              <a:cs typeface="Oswald"/>
              <a:sym typeface="Oswald"/>
            </a:endParaRPr>
          </a:p>
        </p:txBody>
      </p:sp>
      <p:pic>
        <p:nvPicPr>
          <p:cNvPr id="295" name="Google Shape;295;p57"/>
          <p:cNvPicPr preferRelativeResize="0"/>
          <p:nvPr/>
        </p:nvPicPr>
        <p:blipFill rotWithShape="1">
          <a:blip r:embed="rId4">
            <a:alphaModFix/>
          </a:blip>
          <a:srcRect/>
          <a:stretch/>
        </p:blipFill>
        <p:spPr>
          <a:xfrm>
            <a:off x="4595091" y="2203348"/>
            <a:ext cx="1069925" cy="1069926"/>
          </a:xfrm>
          <a:prstGeom prst="rect">
            <a:avLst/>
          </a:prstGeom>
          <a:noFill/>
          <a:ln>
            <a:noFill/>
          </a:ln>
        </p:spPr>
      </p:pic>
      <p:pic>
        <p:nvPicPr>
          <p:cNvPr id="296" name="Google Shape;296;p57"/>
          <p:cNvPicPr preferRelativeResize="0"/>
          <p:nvPr/>
        </p:nvPicPr>
        <p:blipFill rotWithShape="1">
          <a:blip r:embed="rId5">
            <a:alphaModFix/>
          </a:blip>
          <a:srcRect/>
          <a:stretch/>
        </p:blipFill>
        <p:spPr>
          <a:xfrm>
            <a:off x="8443295" y="2203348"/>
            <a:ext cx="1069925" cy="1069926"/>
          </a:xfrm>
          <a:prstGeom prst="rect">
            <a:avLst/>
          </a:prstGeom>
          <a:noFill/>
          <a:ln>
            <a:noFill/>
          </a:ln>
        </p:spPr>
      </p:pic>
      <p:sp>
        <p:nvSpPr>
          <p:cNvPr id="297" name="Google Shape;297;p57"/>
          <p:cNvSpPr txBox="1"/>
          <p:nvPr/>
        </p:nvSpPr>
        <p:spPr>
          <a:xfrm>
            <a:off x="9679920" y="2742191"/>
            <a:ext cx="1213200" cy="731700"/>
          </a:xfrm>
          <a:prstGeom prst="rect">
            <a:avLst/>
          </a:prstGeom>
          <a:noFill/>
          <a:ln>
            <a:noFill/>
          </a:ln>
        </p:spPr>
        <p:txBody>
          <a:bodyPr spcFirstLastPara="1" wrap="square" lIns="0" tIns="0" rIns="0" bIns="0" anchor="t" anchorCtr="1">
            <a:noAutofit/>
          </a:bodyPr>
          <a:lstStyle/>
          <a:p>
            <a:pPr marL="0" marR="0" lvl="0" indent="0" algn="l" rtl="0">
              <a:lnSpc>
                <a:spcPct val="141450"/>
              </a:lnSpc>
              <a:spcBef>
                <a:spcPts val="0"/>
              </a:spcBef>
              <a:spcAft>
                <a:spcPts val="0"/>
              </a:spcAft>
              <a:buClr>
                <a:srgbClr val="000000"/>
              </a:buClr>
              <a:buSzPts val="1400"/>
              <a:buFont typeface="Arial"/>
              <a:buNone/>
            </a:pPr>
            <a:r>
              <a:rPr lang="en-US" sz="1200" b="0" i="0" u="none" strike="noStrike" cap="none">
                <a:solidFill>
                  <a:srgbClr val="403C3C"/>
                </a:solidFill>
                <a:latin typeface="Arimo"/>
                <a:ea typeface="Arimo"/>
                <a:cs typeface="Arimo"/>
                <a:sym typeface="Arimo"/>
              </a:rPr>
              <a:t>New York</a:t>
            </a:r>
            <a:endParaRPr sz="1200" b="0" i="0" u="none" strike="noStrike" cap="none">
              <a:solidFill>
                <a:srgbClr val="000000"/>
              </a:solidFill>
              <a:latin typeface="Arimo"/>
              <a:ea typeface="Arimo"/>
              <a:cs typeface="Arimo"/>
              <a:sym typeface="Arimo"/>
            </a:endParaRPr>
          </a:p>
          <a:p>
            <a:pPr marL="0" marR="0" lvl="0" indent="0" algn="l" rtl="0">
              <a:lnSpc>
                <a:spcPct val="141450"/>
              </a:lnSpc>
              <a:spcBef>
                <a:spcPts val="0"/>
              </a:spcBef>
              <a:spcAft>
                <a:spcPts val="0"/>
              </a:spcAft>
              <a:buClr>
                <a:srgbClr val="000000"/>
              </a:buClr>
              <a:buSzPts val="1400"/>
              <a:buFont typeface="Arial"/>
              <a:buNone/>
            </a:pPr>
            <a:r>
              <a:rPr lang="en-US" sz="1200" b="0" i="0" u="none" strike="noStrike" cap="none">
                <a:solidFill>
                  <a:srgbClr val="403C3C"/>
                </a:solidFill>
                <a:latin typeface="Arimo"/>
                <a:ea typeface="Arimo"/>
                <a:cs typeface="Arimo"/>
                <a:sym typeface="Arimo"/>
              </a:rPr>
              <a:t>Miami</a:t>
            </a:r>
            <a:endParaRPr sz="1200" b="0" i="0" u="none" strike="noStrike" cap="none">
              <a:solidFill>
                <a:srgbClr val="000000"/>
              </a:solidFill>
              <a:latin typeface="Arimo"/>
              <a:ea typeface="Arimo"/>
              <a:cs typeface="Arimo"/>
              <a:sym typeface="Arimo"/>
            </a:endParaRPr>
          </a:p>
          <a:p>
            <a:pPr marL="0" marR="0" lvl="0" indent="0" algn="l" rtl="0">
              <a:lnSpc>
                <a:spcPct val="141450"/>
              </a:lnSpc>
              <a:spcBef>
                <a:spcPts val="0"/>
              </a:spcBef>
              <a:spcAft>
                <a:spcPts val="0"/>
              </a:spcAft>
              <a:buClr>
                <a:srgbClr val="000000"/>
              </a:buClr>
              <a:buSzPts val="1400"/>
              <a:buFont typeface="Arial"/>
              <a:buNone/>
            </a:pPr>
            <a:r>
              <a:rPr lang="en-US" sz="1200" b="0" i="0" u="none" strike="noStrike" cap="none">
                <a:solidFill>
                  <a:srgbClr val="403C3C"/>
                </a:solidFill>
                <a:latin typeface="Arimo"/>
                <a:ea typeface="Arimo"/>
                <a:cs typeface="Arimo"/>
                <a:sym typeface="Arimo"/>
              </a:rPr>
              <a:t>Charlotte</a:t>
            </a:r>
            <a:endParaRPr sz="1200" b="0" i="0" u="none" strike="noStrike" cap="none">
              <a:solidFill>
                <a:srgbClr val="000000"/>
              </a:solidFill>
              <a:latin typeface="Arimo"/>
              <a:ea typeface="Arimo"/>
              <a:cs typeface="Arimo"/>
              <a:sym typeface="Arimo"/>
            </a:endParaRPr>
          </a:p>
          <a:p>
            <a:pPr marL="0" marR="0" lvl="0" indent="0" algn="l" rtl="0">
              <a:lnSpc>
                <a:spcPct val="141450"/>
              </a:lnSpc>
              <a:spcBef>
                <a:spcPts val="0"/>
              </a:spcBef>
              <a:spcAft>
                <a:spcPts val="0"/>
              </a:spcAft>
              <a:buClr>
                <a:srgbClr val="000000"/>
              </a:buClr>
              <a:buSzPts val="1400"/>
              <a:buFont typeface="Arial"/>
              <a:buNone/>
            </a:pPr>
            <a:r>
              <a:rPr lang="en-US" sz="1200" b="0" i="0" u="none" strike="noStrike" cap="none">
                <a:solidFill>
                  <a:srgbClr val="403C3C"/>
                </a:solidFill>
                <a:latin typeface="Arimo"/>
                <a:ea typeface="Arimo"/>
                <a:cs typeface="Arimo"/>
                <a:sym typeface="Arimo"/>
              </a:rPr>
              <a:t>Atlanta</a:t>
            </a:r>
            <a:endParaRPr sz="1200" b="0" i="0" u="none" strike="noStrike" cap="none">
              <a:solidFill>
                <a:srgbClr val="000000"/>
              </a:solidFill>
              <a:latin typeface="Arimo"/>
              <a:ea typeface="Arimo"/>
              <a:cs typeface="Arimo"/>
              <a:sym typeface="Arimo"/>
            </a:endParaRPr>
          </a:p>
          <a:p>
            <a:pPr marL="0" marR="0" lvl="0" indent="0" algn="l" rtl="0">
              <a:lnSpc>
                <a:spcPct val="141450"/>
              </a:lnSpc>
              <a:spcBef>
                <a:spcPts val="0"/>
              </a:spcBef>
              <a:spcAft>
                <a:spcPts val="0"/>
              </a:spcAft>
              <a:buClr>
                <a:srgbClr val="000000"/>
              </a:buClr>
              <a:buSzPts val="1400"/>
              <a:buFont typeface="Arial"/>
              <a:buNone/>
            </a:pPr>
            <a:r>
              <a:rPr lang="en-US" sz="1200" b="0" i="0" u="none" strike="noStrike" cap="none">
                <a:solidFill>
                  <a:srgbClr val="403C3C"/>
                </a:solidFill>
                <a:latin typeface="Arimo"/>
                <a:ea typeface="Arimo"/>
                <a:cs typeface="Arimo"/>
                <a:sym typeface="Arimo"/>
              </a:rPr>
              <a:t>Philadelphia</a:t>
            </a:r>
            <a:endParaRPr sz="1200" b="0" i="0" u="none" strike="noStrike" cap="none">
              <a:solidFill>
                <a:srgbClr val="000000"/>
              </a:solidFill>
              <a:latin typeface="Arimo"/>
              <a:ea typeface="Arimo"/>
              <a:cs typeface="Arimo"/>
              <a:sym typeface="Arimo"/>
            </a:endParaRPr>
          </a:p>
          <a:p>
            <a:pPr marL="0" marR="0" lvl="0" indent="0" algn="l" rtl="0">
              <a:lnSpc>
                <a:spcPct val="141450"/>
              </a:lnSpc>
              <a:spcBef>
                <a:spcPts val="0"/>
              </a:spcBef>
              <a:spcAft>
                <a:spcPts val="0"/>
              </a:spcAft>
              <a:buClr>
                <a:srgbClr val="000000"/>
              </a:buClr>
              <a:buSzPts val="1400"/>
              <a:buFont typeface="Arial"/>
              <a:buNone/>
            </a:pPr>
            <a:r>
              <a:rPr lang="en-US" sz="1200" b="0" i="0" u="none" strike="noStrike" cap="none">
                <a:solidFill>
                  <a:srgbClr val="403C3C"/>
                </a:solidFill>
                <a:latin typeface="Arimo"/>
                <a:ea typeface="Arimo"/>
                <a:cs typeface="Arimo"/>
                <a:sym typeface="Arimo"/>
              </a:rPr>
              <a:t>Boston</a:t>
            </a:r>
            <a:endParaRPr sz="1200" b="0" i="0" u="none" strike="noStrike" cap="none">
              <a:solidFill>
                <a:srgbClr val="000000"/>
              </a:solidFill>
              <a:latin typeface="Arimo"/>
              <a:ea typeface="Arimo"/>
              <a:cs typeface="Arimo"/>
              <a:sym typeface="Arimo"/>
            </a:endParaRPr>
          </a:p>
          <a:p>
            <a:pPr marL="0" marR="0" lvl="0" indent="0" algn="l" rtl="0">
              <a:lnSpc>
                <a:spcPct val="141450"/>
              </a:lnSpc>
              <a:spcBef>
                <a:spcPts val="0"/>
              </a:spcBef>
              <a:spcAft>
                <a:spcPts val="0"/>
              </a:spcAft>
              <a:buClr>
                <a:srgbClr val="000000"/>
              </a:buClr>
              <a:buSzPts val="1400"/>
              <a:buFont typeface="Arial"/>
              <a:buNone/>
            </a:pPr>
            <a:r>
              <a:rPr lang="en-US" sz="1200" b="0" i="0" u="none" strike="noStrike" cap="none">
                <a:solidFill>
                  <a:srgbClr val="403C3C"/>
                </a:solidFill>
                <a:latin typeface="Arimo"/>
                <a:ea typeface="Arimo"/>
                <a:cs typeface="Arimo"/>
                <a:sym typeface="Arimo"/>
              </a:rPr>
              <a:t>New Jersey</a:t>
            </a:r>
            <a:endParaRPr sz="1200" b="0" i="0" u="none" strike="noStrike" cap="none">
              <a:solidFill>
                <a:srgbClr val="000000"/>
              </a:solidFill>
              <a:latin typeface="Arimo"/>
              <a:ea typeface="Arimo"/>
              <a:cs typeface="Arimo"/>
              <a:sym typeface="Arimo"/>
            </a:endParaRPr>
          </a:p>
          <a:p>
            <a:pPr marL="0" marR="0" lvl="0" indent="0" algn="l" rtl="0">
              <a:lnSpc>
                <a:spcPct val="141450"/>
              </a:lnSpc>
              <a:spcBef>
                <a:spcPts val="0"/>
              </a:spcBef>
              <a:spcAft>
                <a:spcPts val="0"/>
              </a:spcAft>
              <a:buClr>
                <a:srgbClr val="000000"/>
              </a:buClr>
              <a:buSzPts val="1400"/>
              <a:buFont typeface="Arial"/>
              <a:buNone/>
            </a:pPr>
            <a:r>
              <a:rPr lang="en-US" sz="1200" b="0" i="0" u="none" strike="noStrike" cap="none">
                <a:solidFill>
                  <a:srgbClr val="403C3C"/>
                </a:solidFill>
                <a:latin typeface="Arimo"/>
                <a:ea typeface="Arimo"/>
                <a:cs typeface="Arimo"/>
                <a:sym typeface="Arimo"/>
              </a:rPr>
              <a:t>Los Angeles</a:t>
            </a:r>
            <a:endParaRPr sz="1200" b="0" i="0" u="none" strike="noStrike" cap="none">
              <a:solidFill>
                <a:srgbClr val="000000"/>
              </a:solidFill>
              <a:latin typeface="Arimo"/>
              <a:ea typeface="Arimo"/>
              <a:cs typeface="Arimo"/>
              <a:sym typeface="Arimo"/>
            </a:endParaRPr>
          </a:p>
          <a:p>
            <a:pPr marL="0" marR="0" lvl="0" indent="0" algn="l" rtl="0">
              <a:lnSpc>
                <a:spcPct val="141450"/>
              </a:lnSpc>
              <a:spcBef>
                <a:spcPts val="0"/>
              </a:spcBef>
              <a:spcAft>
                <a:spcPts val="0"/>
              </a:spcAft>
              <a:buClr>
                <a:srgbClr val="000000"/>
              </a:buClr>
              <a:buSzPts val="1400"/>
              <a:buFont typeface="Arial"/>
              <a:buNone/>
            </a:pPr>
            <a:r>
              <a:rPr lang="en-US" sz="1200" b="0" i="0" u="none" strike="noStrike" cap="none">
                <a:solidFill>
                  <a:srgbClr val="403C3C"/>
                </a:solidFill>
                <a:latin typeface="Arimo"/>
                <a:ea typeface="Arimo"/>
                <a:cs typeface="Arimo"/>
                <a:sym typeface="Arimo"/>
              </a:rPr>
              <a:t>Dallas</a:t>
            </a:r>
            <a:endParaRPr sz="1200" b="0" i="0" u="none" strike="noStrike" cap="none">
              <a:solidFill>
                <a:srgbClr val="000000"/>
              </a:solidFill>
              <a:latin typeface="Arimo"/>
              <a:ea typeface="Arimo"/>
              <a:cs typeface="Arimo"/>
              <a:sym typeface="Arimo"/>
            </a:endParaRPr>
          </a:p>
          <a:p>
            <a:pPr marL="0" marR="0" lvl="0" indent="0" algn="l" rtl="0">
              <a:lnSpc>
                <a:spcPct val="141450"/>
              </a:lnSpc>
              <a:spcBef>
                <a:spcPts val="0"/>
              </a:spcBef>
              <a:spcAft>
                <a:spcPts val="0"/>
              </a:spcAft>
              <a:buClr>
                <a:srgbClr val="000000"/>
              </a:buClr>
              <a:buSzPts val="1400"/>
              <a:buFont typeface="Arial"/>
              <a:buNone/>
            </a:pPr>
            <a:r>
              <a:rPr lang="en-US" sz="1200" b="0" i="0" u="none" strike="noStrike" cap="none">
                <a:solidFill>
                  <a:srgbClr val="403C3C"/>
                </a:solidFill>
                <a:latin typeface="Arimo"/>
                <a:ea typeface="Arimo"/>
                <a:cs typeface="Arimo"/>
                <a:sym typeface="Arimo"/>
              </a:rPr>
              <a:t>Toronto</a:t>
            </a:r>
            <a:endParaRPr sz="1200" b="0" i="0" u="none" strike="noStrike" cap="none">
              <a:solidFill>
                <a:srgbClr val="000000"/>
              </a:solidFill>
              <a:latin typeface="Arimo"/>
              <a:ea typeface="Arimo"/>
              <a:cs typeface="Arimo"/>
              <a:sym typeface="Arimo"/>
            </a:endParaRPr>
          </a:p>
        </p:txBody>
      </p:sp>
      <p:sp>
        <p:nvSpPr>
          <p:cNvPr id="298" name="Google Shape;298;p57"/>
          <p:cNvSpPr txBox="1"/>
          <p:nvPr/>
        </p:nvSpPr>
        <p:spPr>
          <a:xfrm>
            <a:off x="9679920" y="2326725"/>
            <a:ext cx="1002600" cy="282600"/>
          </a:xfrm>
          <a:prstGeom prst="rect">
            <a:avLst/>
          </a:prstGeom>
          <a:noFill/>
          <a:ln>
            <a:noFill/>
          </a:ln>
        </p:spPr>
        <p:txBody>
          <a:bodyPr spcFirstLastPara="1" wrap="square" lIns="0" tIns="0" rIns="0" bIns="0" anchor="t" anchorCtr="1">
            <a:noAutofit/>
          </a:bodyPr>
          <a:lstStyle/>
          <a:p>
            <a:pPr marL="0" marR="0" lvl="0" indent="0" algn="l" rtl="0">
              <a:lnSpc>
                <a:spcPct val="139958"/>
              </a:lnSpc>
              <a:spcBef>
                <a:spcPts val="0"/>
              </a:spcBef>
              <a:spcAft>
                <a:spcPts val="0"/>
              </a:spcAft>
              <a:buClr>
                <a:srgbClr val="000000"/>
              </a:buClr>
              <a:buSzPts val="2000"/>
              <a:buFont typeface="Arial"/>
              <a:buNone/>
            </a:pPr>
            <a:r>
              <a:rPr lang="en-US" sz="2000" b="0" i="0" u="none" strike="noStrike" cap="none">
                <a:solidFill>
                  <a:srgbClr val="60989E"/>
                </a:solidFill>
                <a:latin typeface="Oswald"/>
                <a:ea typeface="Oswald"/>
                <a:cs typeface="Oswald"/>
                <a:sym typeface="Oswald"/>
              </a:rPr>
              <a:t>Markets</a:t>
            </a:r>
            <a:endParaRPr sz="2000" b="0" i="0" u="none" strike="noStrike" cap="none">
              <a:solidFill>
                <a:srgbClr val="60989E"/>
              </a:solidFill>
              <a:latin typeface="Oswald"/>
              <a:ea typeface="Oswald"/>
              <a:cs typeface="Oswald"/>
              <a:sym typeface="Oswa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58"/>
          <p:cNvSpPr txBox="1"/>
          <p:nvPr/>
        </p:nvSpPr>
        <p:spPr>
          <a:xfrm>
            <a:off x="4236149" y="1161500"/>
            <a:ext cx="4392945" cy="113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4400"/>
              <a:buFont typeface="Arial"/>
              <a:buNone/>
            </a:pPr>
            <a:r>
              <a:rPr lang="en-US" sz="6100" b="0" i="0" u="none" strike="noStrike" cap="none">
                <a:solidFill>
                  <a:schemeClr val="lt1"/>
                </a:solidFill>
                <a:latin typeface="Oswald"/>
                <a:ea typeface="Oswald"/>
                <a:cs typeface="Oswald"/>
                <a:sym typeface="Oswald"/>
              </a:rPr>
              <a:t>ForwardKeys</a:t>
            </a:r>
            <a:endParaRPr sz="6100" b="0" i="0" u="none" strike="noStrike" cap="none">
              <a:solidFill>
                <a:schemeClr val="lt1"/>
              </a:solidFill>
              <a:latin typeface="Oswald"/>
              <a:ea typeface="Oswald"/>
              <a:cs typeface="Oswald"/>
              <a:sym typeface="Oswald"/>
            </a:endParaRPr>
          </a:p>
        </p:txBody>
      </p:sp>
      <p:sp>
        <p:nvSpPr>
          <p:cNvPr id="304" name="Google Shape;304;p58"/>
          <p:cNvSpPr/>
          <p:nvPr/>
        </p:nvSpPr>
        <p:spPr>
          <a:xfrm rot="-1302113">
            <a:off x="-744538" y="-1801631"/>
            <a:ext cx="5322001" cy="2965162"/>
          </a:xfrm>
          <a:prstGeom prst="flowChartPunchedTape">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58"/>
          <p:cNvSpPr txBox="1"/>
          <p:nvPr/>
        </p:nvSpPr>
        <p:spPr>
          <a:xfrm>
            <a:off x="205175" y="526725"/>
            <a:ext cx="2127300" cy="6741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4400"/>
              <a:buFont typeface="Arial"/>
              <a:buNone/>
            </a:pPr>
            <a:r>
              <a:rPr lang="en-US" sz="4300" b="0" i="0" u="none" strike="noStrike" cap="none">
                <a:solidFill>
                  <a:srgbClr val="156082"/>
                </a:solidFill>
                <a:latin typeface="Oswald Medium"/>
                <a:ea typeface="Oswald Medium"/>
                <a:cs typeface="Oswald Medium"/>
                <a:sym typeface="Oswald Medium"/>
              </a:rPr>
              <a:t>WHAT’S</a:t>
            </a:r>
            <a:endParaRPr sz="4300" b="0" i="0" u="none" strike="noStrike" cap="none">
              <a:solidFill>
                <a:srgbClr val="156082"/>
              </a:solidFill>
              <a:latin typeface="Oswald Medium"/>
              <a:ea typeface="Oswald Medium"/>
              <a:cs typeface="Oswald Medium"/>
              <a:sym typeface="Oswald Medium"/>
            </a:endParaRPr>
          </a:p>
          <a:p>
            <a:pPr marL="0" marR="0" lvl="0" indent="0" algn="l" rtl="0">
              <a:lnSpc>
                <a:spcPct val="90000"/>
              </a:lnSpc>
              <a:spcBef>
                <a:spcPts val="0"/>
              </a:spcBef>
              <a:spcAft>
                <a:spcPts val="0"/>
              </a:spcAft>
              <a:buClr>
                <a:srgbClr val="000000"/>
              </a:buClr>
              <a:buSzPts val="4400"/>
              <a:buFont typeface="Arial"/>
              <a:buNone/>
            </a:pPr>
            <a:r>
              <a:rPr lang="en-US" sz="4300" b="0" i="0" u="none" strike="noStrike" cap="none">
                <a:solidFill>
                  <a:srgbClr val="156082"/>
                </a:solidFill>
                <a:latin typeface="Oswald Medium"/>
                <a:ea typeface="Oswald Medium"/>
                <a:cs typeface="Oswald Medium"/>
                <a:sym typeface="Oswald Medium"/>
              </a:rPr>
              <a:t>NEW</a:t>
            </a:r>
            <a:endParaRPr sz="4300" b="0" i="0" u="none" strike="noStrike" cap="none">
              <a:solidFill>
                <a:srgbClr val="156082"/>
              </a:solidFill>
              <a:latin typeface="Oswald Medium"/>
              <a:ea typeface="Oswald Medium"/>
              <a:cs typeface="Oswald Medium"/>
              <a:sym typeface="Oswald Medium"/>
            </a:endParaRPr>
          </a:p>
        </p:txBody>
      </p:sp>
      <p:sp>
        <p:nvSpPr>
          <p:cNvPr id="306" name="Google Shape;306;p58"/>
          <p:cNvSpPr txBox="1"/>
          <p:nvPr/>
        </p:nvSpPr>
        <p:spPr>
          <a:xfrm>
            <a:off x="4214500" y="817400"/>
            <a:ext cx="3719700" cy="6741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4400"/>
              <a:buFont typeface="Arial"/>
              <a:buNone/>
            </a:pPr>
            <a:r>
              <a:rPr lang="en-US" sz="2400" b="0" i="0" u="none" strike="noStrike" cap="none">
                <a:solidFill>
                  <a:schemeClr val="lt1"/>
                </a:solidFill>
                <a:latin typeface="Oswald"/>
                <a:ea typeface="Oswald"/>
                <a:cs typeface="Oswald"/>
                <a:sym typeface="Oswald"/>
              </a:rPr>
              <a:t>SLTA Partnership with</a:t>
            </a:r>
            <a:endParaRPr sz="2400" b="0" i="0" u="none" strike="noStrike" cap="none">
              <a:solidFill>
                <a:schemeClr val="lt1"/>
              </a:solidFill>
              <a:latin typeface="Oswald"/>
              <a:ea typeface="Oswald"/>
              <a:cs typeface="Oswald"/>
              <a:sym typeface="Oswa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59"/>
          <p:cNvSpPr txBox="1"/>
          <p:nvPr/>
        </p:nvSpPr>
        <p:spPr>
          <a:xfrm>
            <a:off x="838078" y="424075"/>
            <a:ext cx="3308700" cy="9822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4000"/>
              <a:buFont typeface="Arial"/>
              <a:buNone/>
            </a:pPr>
            <a:r>
              <a:rPr lang="en-US" sz="4000" b="0" i="0" u="none" strike="noStrike" cap="none">
                <a:solidFill>
                  <a:srgbClr val="60989E"/>
                </a:solidFill>
                <a:latin typeface="Oswald"/>
                <a:ea typeface="Oswald"/>
                <a:cs typeface="Oswald"/>
                <a:sym typeface="Oswald"/>
              </a:rPr>
              <a:t>ForwardKeys</a:t>
            </a:r>
            <a:endParaRPr sz="4000" b="0" i="0" u="none" strike="noStrike" cap="none">
              <a:solidFill>
                <a:srgbClr val="60989E"/>
              </a:solidFill>
              <a:latin typeface="Oswald"/>
              <a:ea typeface="Oswald"/>
              <a:cs typeface="Oswald"/>
              <a:sym typeface="Oswald"/>
            </a:endParaRPr>
          </a:p>
        </p:txBody>
      </p:sp>
      <p:sp>
        <p:nvSpPr>
          <p:cNvPr id="312" name="Google Shape;312;p59"/>
          <p:cNvSpPr txBox="1"/>
          <p:nvPr/>
        </p:nvSpPr>
        <p:spPr>
          <a:xfrm>
            <a:off x="838075" y="1450100"/>
            <a:ext cx="5354700" cy="32691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US" sz="1300" b="0" i="0" u="none" strike="noStrike" cap="none">
                <a:solidFill>
                  <a:schemeClr val="dk1"/>
                </a:solidFill>
                <a:latin typeface="Arimo"/>
                <a:ea typeface="Arimo"/>
                <a:cs typeface="Arimo"/>
                <a:sym typeface="Arimo"/>
              </a:rPr>
              <a:t>ForwardKeys was set up to create and develop the tools, data sets and knowledge allowing destination marketers to monitor their destination’s performance and anticipate future market trends. The company combines IT, analytical skills, and industry knowledge to provide customers with products, features and services that respond to their specific needs. It has evolved to become a travel intelligence specialist, able to provide insight into not only the flow of international travellers but also their behaviour and preferences at their destination.</a:t>
            </a:r>
            <a:endParaRPr sz="1300" b="0" i="0" u="none" strike="noStrike" cap="none">
              <a:solidFill>
                <a:schemeClr val="dk1"/>
              </a:solidFill>
              <a:latin typeface="Arimo"/>
              <a:ea typeface="Arimo"/>
              <a:cs typeface="Arimo"/>
              <a:sym typeface="Arimo"/>
            </a:endParaRPr>
          </a:p>
          <a:p>
            <a:pPr marL="0" marR="0" lvl="0" indent="0" algn="just" rtl="0">
              <a:lnSpc>
                <a:spcPct val="115000"/>
              </a:lnSpc>
              <a:spcBef>
                <a:spcPts val="0"/>
              </a:spcBef>
              <a:spcAft>
                <a:spcPts val="0"/>
              </a:spcAft>
              <a:buClr>
                <a:schemeClr val="dk1"/>
              </a:buClr>
              <a:buSzPts val="1100"/>
              <a:buFont typeface="Arial"/>
              <a:buNone/>
            </a:pPr>
            <a:br>
              <a:rPr lang="en-US" sz="1300" b="0" i="0" u="none" strike="noStrike" cap="none">
                <a:solidFill>
                  <a:schemeClr val="dk1"/>
                </a:solidFill>
                <a:latin typeface="Arimo"/>
                <a:ea typeface="Arimo"/>
                <a:cs typeface="Arimo"/>
                <a:sym typeface="Arimo"/>
              </a:rPr>
            </a:br>
            <a:r>
              <a:rPr lang="en-US" sz="1900" b="0" i="0" u="none" strike="noStrike" cap="none">
                <a:solidFill>
                  <a:schemeClr val="accent5"/>
                </a:solidFill>
                <a:latin typeface="Oswald"/>
                <a:ea typeface="Oswald"/>
                <a:cs typeface="Oswald"/>
                <a:sym typeface="Oswald"/>
              </a:rPr>
              <a:t>Objectives:</a:t>
            </a:r>
            <a:endParaRPr sz="1900" b="0" i="0" u="none" strike="noStrike" cap="none">
              <a:solidFill>
                <a:schemeClr val="accent5"/>
              </a:solidFill>
              <a:latin typeface="Oswald"/>
              <a:ea typeface="Oswald"/>
              <a:cs typeface="Oswald"/>
              <a:sym typeface="Oswald"/>
            </a:endParaRPr>
          </a:p>
          <a:p>
            <a:pPr marL="342900" marR="0" lvl="0" indent="-165100" algn="just" rtl="0">
              <a:lnSpc>
                <a:spcPct val="115000"/>
              </a:lnSpc>
              <a:spcBef>
                <a:spcPts val="0"/>
              </a:spcBef>
              <a:spcAft>
                <a:spcPts val="0"/>
              </a:spcAft>
              <a:buClr>
                <a:schemeClr val="dk1"/>
              </a:buClr>
              <a:buSzPts val="1100"/>
              <a:buFont typeface="Arial"/>
              <a:buNone/>
            </a:pPr>
            <a:r>
              <a:rPr lang="en-US" sz="1300" b="0" i="0" u="none" strike="noStrike" cap="none">
                <a:solidFill>
                  <a:schemeClr val="dk1"/>
                </a:solidFill>
                <a:latin typeface="Arimo"/>
                <a:ea typeface="Arimo"/>
                <a:cs typeface="Arimo"/>
                <a:sym typeface="Arimo"/>
              </a:rPr>
              <a:t>• Monitor &amp; measure the destinations tourism performance and evolution year on year</a:t>
            </a:r>
            <a:endParaRPr sz="1300" b="0" i="0" u="none" strike="noStrike" cap="none">
              <a:solidFill>
                <a:schemeClr val="dk1"/>
              </a:solidFill>
              <a:latin typeface="Arimo"/>
              <a:ea typeface="Arimo"/>
              <a:cs typeface="Arimo"/>
              <a:sym typeface="Arimo"/>
            </a:endParaRPr>
          </a:p>
          <a:p>
            <a:pPr marL="342900" marR="0" lvl="0" indent="-165100" algn="just" rtl="0">
              <a:lnSpc>
                <a:spcPct val="115000"/>
              </a:lnSpc>
              <a:spcBef>
                <a:spcPts val="0"/>
              </a:spcBef>
              <a:spcAft>
                <a:spcPts val="0"/>
              </a:spcAft>
              <a:buClr>
                <a:schemeClr val="dk1"/>
              </a:buClr>
              <a:buSzPts val="1100"/>
              <a:buFont typeface="Arial"/>
              <a:buNone/>
            </a:pPr>
            <a:r>
              <a:rPr lang="en-US" sz="1300" b="0" i="0" u="none" strike="noStrike" cap="none">
                <a:solidFill>
                  <a:schemeClr val="dk1"/>
                </a:solidFill>
                <a:latin typeface="Arimo"/>
                <a:ea typeface="Arimo"/>
                <a:cs typeface="Arimo"/>
                <a:sym typeface="Arimo"/>
              </a:rPr>
              <a:t>• Increase connectivity and easier access for international markets to Saint Lucia</a:t>
            </a:r>
            <a:endParaRPr sz="1300" b="0" i="0" u="none" strike="noStrike" cap="none">
              <a:solidFill>
                <a:schemeClr val="dk1"/>
              </a:solidFill>
              <a:latin typeface="Arimo"/>
              <a:ea typeface="Arimo"/>
              <a:cs typeface="Arimo"/>
              <a:sym typeface="Arimo"/>
            </a:endParaRPr>
          </a:p>
          <a:p>
            <a:pPr marL="342900" marR="0" lvl="0" indent="-165100" algn="just" rtl="0">
              <a:lnSpc>
                <a:spcPct val="115000"/>
              </a:lnSpc>
              <a:spcBef>
                <a:spcPts val="0"/>
              </a:spcBef>
              <a:spcAft>
                <a:spcPts val="0"/>
              </a:spcAft>
              <a:buClr>
                <a:schemeClr val="dk1"/>
              </a:buClr>
              <a:buSzPts val="1100"/>
              <a:buFont typeface="Arial"/>
              <a:buNone/>
            </a:pPr>
            <a:r>
              <a:rPr lang="en-US" sz="1300" b="0" i="0" u="none" strike="noStrike" cap="none">
                <a:solidFill>
                  <a:schemeClr val="dk1"/>
                </a:solidFill>
                <a:latin typeface="Arimo"/>
                <a:ea typeface="Arimo"/>
                <a:cs typeface="Arimo"/>
                <a:sym typeface="Arimo"/>
              </a:rPr>
              <a:t>• Make data-driven decisions and tweak marketing campaigns for better ROI</a:t>
            </a:r>
            <a:endParaRPr sz="1300" b="0" i="0" u="none" strike="noStrike" cap="none">
              <a:solidFill>
                <a:schemeClr val="dk1"/>
              </a:solidFill>
              <a:latin typeface="Arimo"/>
              <a:ea typeface="Arimo"/>
              <a:cs typeface="Arimo"/>
              <a:sym typeface="Arimo"/>
            </a:endParaRPr>
          </a:p>
          <a:p>
            <a:pPr marL="342900" marR="0" lvl="0" indent="-165100" algn="just" rtl="0">
              <a:lnSpc>
                <a:spcPct val="115000"/>
              </a:lnSpc>
              <a:spcBef>
                <a:spcPts val="0"/>
              </a:spcBef>
              <a:spcAft>
                <a:spcPts val="0"/>
              </a:spcAft>
              <a:buClr>
                <a:schemeClr val="dk1"/>
              </a:buClr>
              <a:buSzPts val="1100"/>
              <a:buFont typeface="Arial"/>
              <a:buNone/>
            </a:pPr>
            <a:r>
              <a:rPr lang="en-US" sz="1300" b="0" i="0" u="none" strike="noStrike" cap="none">
                <a:solidFill>
                  <a:schemeClr val="dk1"/>
                </a:solidFill>
                <a:latin typeface="Arimo"/>
                <a:ea typeface="Arimo"/>
                <a:cs typeface="Arimo"/>
                <a:sym typeface="Arimo"/>
              </a:rPr>
              <a:t>• Monitor and compare performance against benchmark ‘competing’ destinations in the region</a:t>
            </a:r>
            <a:endParaRPr sz="1300" b="0" i="0" u="none" strike="noStrike" cap="none">
              <a:solidFill>
                <a:schemeClr val="dk1"/>
              </a:solidFill>
              <a:latin typeface="Arimo"/>
              <a:ea typeface="Arimo"/>
              <a:cs typeface="Arimo"/>
              <a:sym typeface="Arimo"/>
            </a:endParaRPr>
          </a:p>
          <a:p>
            <a:pPr marL="0" marR="0" lvl="0" indent="0" algn="just" rtl="0">
              <a:lnSpc>
                <a:spcPct val="115000"/>
              </a:lnSpc>
              <a:spcBef>
                <a:spcPts val="799"/>
              </a:spcBef>
              <a:spcAft>
                <a:spcPts val="0"/>
              </a:spcAft>
              <a:buClr>
                <a:srgbClr val="000000"/>
              </a:buClr>
              <a:buSzPts val="1300"/>
              <a:buFont typeface="Arial"/>
              <a:buNone/>
            </a:pPr>
            <a:endParaRPr sz="1300" b="0" i="0" u="none" strike="noStrike" cap="none">
              <a:solidFill>
                <a:srgbClr val="000000"/>
              </a:solidFill>
              <a:latin typeface="Arimo"/>
              <a:ea typeface="Arimo"/>
              <a:cs typeface="Arimo"/>
              <a:sym typeface="Arimo"/>
            </a:endParaRPr>
          </a:p>
        </p:txBody>
      </p:sp>
      <p:sp>
        <p:nvSpPr>
          <p:cNvPr id="313" name="Google Shape;313;p59"/>
          <p:cNvSpPr txBox="1"/>
          <p:nvPr/>
        </p:nvSpPr>
        <p:spPr>
          <a:xfrm>
            <a:off x="6536500" y="1450100"/>
            <a:ext cx="5354700" cy="3269100"/>
          </a:xfrm>
          <a:prstGeom prst="rect">
            <a:avLst/>
          </a:prstGeom>
          <a:noFill/>
          <a:ln>
            <a:noFill/>
          </a:ln>
        </p:spPr>
        <p:txBody>
          <a:bodyPr spcFirstLastPara="1" wrap="square" lIns="91425" tIns="45700" rIns="91425" bIns="45700" anchor="t" anchorCtr="0">
            <a:noAutofit/>
          </a:bodyPr>
          <a:lstStyle/>
          <a:p>
            <a:pPr marL="0" marR="0" lvl="0" indent="0" algn="just" rtl="0">
              <a:lnSpc>
                <a:spcPct val="98181"/>
              </a:lnSpc>
              <a:spcBef>
                <a:spcPts val="0"/>
              </a:spcBef>
              <a:spcAft>
                <a:spcPts val="0"/>
              </a:spcAft>
              <a:buClr>
                <a:schemeClr val="dk1"/>
              </a:buClr>
              <a:buSzPts val="1100"/>
              <a:buFont typeface="Arial"/>
              <a:buNone/>
            </a:pPr>
            <a:r>
              <a:rPr lang="en-US" sz="1900" b="0" i="0" u="none" strike="noStrike" cap="none">
                <a:solidFill>
                  <a:schemeClr val="accent5"/>
                </a:solidFill>
                <a:latin typeface="Oswald"/>
                <a:ea typeface="Oswald"/>
                <a:cs typeface="Oswald"/>
                <a:sym typeface="Oswald"/>
              </a:rPr>
              <a:t>ForwardKeys’s Current Datasets:</a:t>
            </a:r>
            <a:endParaRPr sz="1900" b="0" i="0" u="none" strike="noStrike" cap="none">
              <a:solidFill>
                <a:schemeClr val="accent5"/>
              </a:solidFill>
              <a:latin typeface="Oswald"/>
              <a:ea typeface="Oswald"/>
              <a:cs typeface="Oswald"/>
              <a:sym typeface="Oswald"/>
            </a:endParaRPr>
          </a:p>
          <a:p>
            <a:pPr marL="0" marR="0" lvl="0" indent="0" algn="just" rtl="0">
              <a:lnSpc>
                <a:spcPct val="98181"/>
              </a:lnSpc>
              <a:spcBef>
                <a:spcPts val="0"/>
              </a:spcBef>
              <a:spcAft>
                <a:spcPts val="0"/>
              </a:spcAft>
              <a:buClr>
                <a:schemeClr val="dk1"/>
              </a:buClr>
              <a:buSzPts val="1100"/>
              <a:buFont typeface="Arial"/>
              <a:buNone/>
            </a:pPr>
            <a:endParaRPr sz="1300" b="0" i="0" u="none" strike="noStrike" cap="none">
              <a:solidFill>
                <a:schemeClr val="dk1"/>
              </a:solidFill>
              <a:latin typeface="Arimo"/>
              <a:ea typeface="Arimo"/>
              <a:cs typeface="Arimo"/>
              <a:sym typeface="Arimo"/>
            </a:endParaRPr>
          </a:p>
          <a:p>
            <a:pPr marL="342900" marR="0" lvl="0" indent="-165100" algn="just" rtl="0">
              <a:lnSpc>
                <a:spcPct val="115000"/>
              </a:lnSpc>
              <a:spcBef>
                <a:spcPts val="0"/>
              </a:spcBef>
              <a:spcAft>
                <a:spcPts val="0"/>
              </a:spcAft>
              <a:buClr>
                <a:schemeClr val="dk1"/>
              </a:buClr>
              <a:buSzPts val="1100"/>
              <a:buFont typeface="Arial"/>
              <a:buNone/>
            </a:pPr>
            <a:r>
              <a:rPr lang="en-US" sz="1300" b="0" i="0" u="none" strike="noStrike" cap="none">
                <a:solidFill>
                  <a:schemeClr val="dk1"/>
                </a:solidFill>
                <a:latin typeface="Arimo"/>
                <a:ea typeface="Arimo"/>
                <a:cs typeface="Arimo"/>
                <a:sym typeface="Arimo"/>
              </a:rPr>
              <a:t>• Total Air Market (TAM)</a:t>
            </a:r>
            <a:endParaRPr sz="1300" b="0" i="0" u="none" strike="noStrike" cap="none">
              <a:solidFill>
                <a:schemeClr val="dk1"/>
              </a:solidFill>
              <a:latin typeface="Arimo"/>
              <a:ea typeface="Arimo"/>
              <a:cs typeface="Arimo"/>
              <a:sym typeface="Arimo"/>
            </a:endParaRPr>
          </a:p>
          <a:p>
            <a:pPr marL="342900" marR="0" lvl="0" indent="-165100" algn="just" rtl="0">
              <a:lnSpc>
                <a:spcPct val="115000"/>
              </a:lnSpc>
              <a:spcBef>
                <a:spcPts val="0"/>
              </a:spcBef>
              <a:spcAft>
                <a:spcPts val="0"/>
              </a:spcAft>
              <a:buClr>
                <a:schemeClr val="dk1"/>
              </a:buClr>
              <a:buSzPts val="1100"/>
              <a:buFont typeface="Arial"/>
              <a:buNone/>
            </a:pPr>
            <a:r>
              <a:rPr lang="en-US" sz="1300" b="0" i="0" u="none" strike="noStrike" cap="none">
                <a:solidFill>
                  <a:schemeClr val="dk1"/>
                </a:solidFill>
                <a:latin typeface="Arimo"/>
                <a:ea typeface="Arimo"/>
                <a:cs typeface="Arimo"/>
                <a:sym typeface="Arimo"/>
              </a:rPr>
              <a:t>• Actual Air Tickets (AAT)</a:t>
            </a:r>
            <a:endParaRPr sz="1300" b="0" i="0" u="none" strike="noStrike" cap="none">
              <a:solidFill>
                <a:schemeClr val="dk1"/>
              </a:solidFill>
              <a:latin typeface="Arimo"/>
              <a:ea typeface="Arimo"/>
              <a:cs typeface="Arimo"/>
              <a:sym typeface="Arimo"/>
            </a:endParaRPr>
          </a:p>
          <a:p>
            <a:pPr marL="342900" marR="0" lvl="0" indent="-165100" algn="just" rtl="0">
              <a:lnSpc>
                <a:spcPct val="115000"/>
              </a:lnSpc>
              <a:spcBef>
                <a:spcPts val="0"/>
              </a:spcBef>
              <a:spcAft>
                <a:spcPts val="0"/>
              </a:spcAft>
              <a:buClr>
                <a:schemeClr val="dk1"/>
              </a:buClr>
              <a:buSzPts val="1100"/>
              <a:buFont typeface="Arial"/>
              <a:buNone/>
            </a:pPr>
            <a:r>
              <a:rPr lang="en-US" sz="1300" b="0" i="0" u="none" strike="noStrike" cap="none">
                <a:solidFill>
                  <a:schemeClr val="dk1"/>
                </a:solidFill>
                <a:latin typeface="Arimo"/>
                <a:ea typeface="Arimo"/>
                <a:cs typeface="Arimo"/>
                <a:sym typeface="Arimo"/>
              </a:rPr>
              <a:t>• Actual Air Reservations</a:t>
            </a:r>
            <a:endParaRPr sz="1300" b="0" i="0" u="none" strike="noStrike" cap="none">
              <a:solidFill>
                <a:schemeClr val="dk1"/>
              </a:solidFill>
              <a:latin typeface="Arimo"/>
              <a:ea typeface="Arimo"/>
              <a:cs typeface="Arimo"/>
              <a:sym typeface="Arimo"/>
            </a:endParaRPr>
          </a:p>
          <a:p>
            <a:pPr marL="342900" marR="0" lvl="0" indent="-165100" algn="just" rtl="0">
              <a:lnSpc>
                <a:spcPct val="115000"/>
              </a:lnSpc>
              <a:spcBef>
                <a:spcPts val="0"/>
              </a:spcBef>
              <a:spcAft>
                <a:spcPts val="0"/>
              </a:spcAft>
              <a:buClr>
                <a:schemeClr val="dk1"/>
              </a:buClr>
              <a:buSzPts val="1100"/>
              <a:buFont typeface="Arial"/>
              <a:buNone/>
            </a:pPr>
            <a:r>
              <a:rPr lang="en-US" sz="1300" b="0" i="0" u="none" strike="noStrike" cap="none">
                <a:solidFill>
                  <a:schemeClr val="dk1"/>
                </a:solidFill>
                <a:latin typeface="Arimo"/>
                <a:ea typeface="Arimo"/>
                <a:cs typeface="Arimo"/>
                <a:sym typeface="Arimo"/>
              </a:rPr>
              <a:t>• Seat Capacity</a:t>
            </a:r>
            <a:endParaRPr sz="1300" b="0" i="0" u="none" strike="noStrike" cap="none">
              <a:solidFill>
                <a:schemeClr val="dk1"/>
              </a:solidFill>
              <a:latin typeface="Arimo"/>
              <a:ea typeface="Arimo"/>
              <a:cs typeface="Arimo"/>
              <a:sym typeface="Arimo"/>
            </a:endParaRPr>
          </a:p>
          <a:p>
            <a:pPr marL="342900" marR="0" lvl="0" indent="-165100" algn="just" rtl="0">
              <a:lnSpc>
                <a:spcPct val="115000"/>
              </a:lnSpc>
              <a:spcBef>
                <a:spcPts val="0"/>
              </a:spcBef>
              <a:spcAft>
                <a:spcPts val="0"/>
              </a:spcAft>
              <a:buClr>
                <a:schemeClr val="dk1"/>
              </a:buClr>
              <a:buSzPts val="1100"/>
              <a:buFont typeface="Arial"/>
              <a:buNone/>
            </a:pPr>
            <a:r>
              <a:rPr lang="en-US" sz="1300" b="0" i="0" u="none" strike="noStrike" cap="none">
                <a:solidFill>
                  <a:schemeClr val="dk1"/>
                </a:solidFill>
                <a:latin typeface="Arimo"/>
                <a:ea typeface="Arimo"/>
                <a:cs typeface="Arimo"/>
                <a:sym typeface="Arimo"/>
              </a:rPr>
              <a:t>• Fares</a:t>
            </a:r>
            <a:endParaRPr sz="1300" b="0" i="0" u="none" strike="noStrike" cap="none">
              <a:solidFill>
                <a:schemeClr val="dk1"/>
              </a:solidFill>
              <a:latin typeface="Arimo"/>
              <a:ea typeface="Arimo"/>
              <a:cs typeface="Arimo"/>
              <a:sym typeface="Arimo"/>
            </a:endParaRPr>
          </a:p>
          <a:p>
            <a:pPr marL="342900" marR="0" lvl="0" indent="-165100" algn="just" rtl="0">
              <a:lnSpc>
                <a:spcPct val="115000"/>
              </a:lnSpc>
              <a:spcBef>
                <a:spcPts val="0"/>
              </a:spcBef>
              <a:spcAft>
                <a:spcPts val="0"/>
              </a:spcAft>
              <a:buClr>
                <a:schemeClr val="dk1"/>
              </a:buClr>
              <a:buSzPts val="1100"/>
              <a:buFont typeface="Arial"/>
              <a:buNone/>
            </a:pPr>
            <a:r>
              <a:rPr lang="en-US" sz="1300" b="0" i="0" u="none" strike="noStrike" cap="none">
                <a:solidFill>
                  <a:schemeClr val="dk1"/>
                </a:solidFill>
                <a:latin typeface="Arimo"/>
                <a:ea typeface="Arimo"/>
                <a:cs typeface="Arimo"/>
                <a:sym typeface="Arimo"/>
              </a:rPr>
              <a:t>• Flight Searches</a:t>
            </a:r>
            <a:endParaRPr sz="1300" b="0" i="0" u="none" strike="noStrike" cap="none">
              <a:solidFill>
                <a:schemeClr val="dk1"/>
              </a:solidFill>
              <a:latin typeface="Arimo"/>
              <a:ea typeface="Arimo"/>
              <a:cs typeface="Arimo"/>
              <a:sym typeface="Arimo"/>
            </a:endParaRPr>
          </a:p>
          <a:p>
            <a:pPr marL="342900" marR="0" lvl="0" indent="-165100" algn="just" rtl="0">
              <a:lnSpc>
                <a:spcPct val="115000"/>
              </a:lnSpc>
              <a:spcBef>
                <a:spcPts val="0"/>
              </a:spcBef>
              <a:spcAft>
                <a:spcPts val="0"/>
              </a:spcAft>
              <a:buClr>
                <a:schemeClr val="dk1"/>
              </a:buClr>
              <a:buSzPts val="1100"/>
              <a:buFont typeface="Arial"/>
              <a:buNone/>
            </a:pPr>
            <a:r>
              <a:rPr lang="en-US" sz="1300" b="0" i="0" u="none" strike="noStrike" cap="none">
                <a:solidFill>
                  <a:schemeClr val="dk1"/>
                </a:solidFill>
                <a:latin typeface="Arimo"/>
                <a:ea typeface="Arimo"/>
                <a:cs typeface="Arimo"/>
                <a:sym typeface="Arimo"/>
              </a:rPr>
              <a:t>• Spend</a:t>
            </a:r>
            <a:endParaRPr sz="1300" b="0" i="0" u="none" strike="noStrike" cap="none">
              <a:solidFill>
                <a:schemeClr val="dk1"/>
              </a:solidFill>
              <a:latin typeface="Arimo"/>
              <a:ea typeface="Arimo"/>
              <a:cs typeface="Arimo"/>
              <a:sym typeface="Arimo"/>
            </a:endParaRPr>
          </a:p>
          <a:p>
            <a:pPr marL="342900" marR="0" lvl="0" indent="-165100" algn="just" rtl="0">
              <a:lnSpc>
                <a:spcPct val="115000"/>
              </a:lnSpc>
              <a:spcBef>
                <a:spcPts val="0"/>
              </a:spcBef>
              <a:spcAft>
                <a:spcPts val="0"/>
              </a:spcAft>
              <a:buClr>
                <a:schemeClr val="dk1"/>
              </a:buClr>
              <a:buSzPts val="1100"/>
              <a:buFont typeface="Arial"/>
              <a:buNone/>
            </a:pPr>
            <a:r>
              <a:rPr lang="en-US" sz="1300" b="0" i="0" u="none" strike="noStrike" cap="none">
                <a:solidFill>
                  <a:schemeClr val="dk1"/>
                </a:solidFill>
                <a:latin typeface="Arimo"/>
                <a:ea typeface="Arimo"/>
                <a:cs typeface="Arimo"/>
                <a:sym typeface="Arimo"/>
              </a:rPr>
              <a:t>• Beyond the airport / Geo-mobility</a:t>
            </a:r>
            <a:endParaRPr sz="1200" b="0" i="0" u="none" strike="noStrike" cap="none">
              <a:solidFill>
                <a:schemeClr val="dk1"/>
              </a:solidFill>
              <a:latin typeface="Arimo"/>
              <a:ea typeface="Arimo"/>
              <a:cs typeface="Arimo"/>
              <a:sym typeface="Arimo"/>
            </a:endParaRPr>
          </a:p>
        </p:txBody>
      </p:sp>
      <p:pic>
        <p:nvPicPr>
          <p:cNvPr id="314" name="Google Shape;314;p59" descr="FORWARD KEYS.png"/>
          <p:cNvPicPr preferRelativeResize="0"/>
          <p:nvPr/>
        </p:nvPicPr>
        <p:blipFill rotWithShape="1">
          <a:blip r:embed="rId3">
            <a:alphaModFix/>
          </a:blip>
          <a:srcRect/>
          <a:stretch/>
        </p:blipFill>
        <p:spPr>
          <a:xfrm>
            <a:off x="6493125" y="4128550"/>
            <a:ext cx="4905625" cy="12652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62"/>
          <p:cNvSpPr txBox="1"/>
          <p:nvPr/>
        </p:nvSpPr>
        <p:spPr>
          <a:xfrm>
            <a:off x="3237475" y="5599625"/>
            <a:ext cx="6533700" cy="663900"/>
          </a:xfrm>
          <a:prstGeom prst="rect">
            <a:avLst/>
          </a:prstGeom>
          <a:noFill/>
          <a:ln>
            <a:noFill/>
          </a:ln>
        </p:spPr>
        <p:txBody>
          <a:bodyPr spcFirstLastPara="1" wrap="square" lIns="0" tIns="0" rIns="0" bIns="0" anchor="t" anchorCtr="1">
            <a:noAutofit/>
          </a:bodyPr>
          <a:lstStyle/>
          <a:p>
            <a:pPr marL="0" marR="0" lvl="0" indent="0" algn="ctr" rtl="0">
              <a:lnSpc>
                <a:spcPct val="139679"/>
              </a:lnSpc>
              <a:spcBef>
                <a:spcPts val="0"/>
              </a:spcBef>
              <a:spcAft>
                <a:spcPts val="0"/>
              </a:spcAft>
              <a:buClr>
                <a:srgbClr val="000000"/>
              </a:buClr>
              <a:buSzPts val="3740"/>
              <a:buFont typeface="Arial"/>
              <a:buNone/>
            </a:pPr>
            <a:r>
              <a:rPr lang="en-US" sz="3740" b="1" i="0" u="none" strike="noStrike" cap="none">
                <a:solidFill>
                  <a:srgbClr val="FFFFFF"/>
                </a:solidFill>
                <a:latin typeface="Arimo"/>
                <a:ea typeface="Arimo"/>
                <a:cs typeface="Arimo"/>
                <a:sym typeface="Arimo"/>
              </a:rPr>
              <a:t>Media Recommendations</a:t>
            </a:r>
            <a:endParaRPr sz="3740" b="0" i="0" u="none" strike="noStrike" cap="none">
              <a:solidFill>
                <a:srgbClr val="000000"/>
              </a:solidFill>
              <a:latin typeface="Arial"/>
              <a:ea typeface="Arial"/>
              <a:cs typeface="Arial"/>
              <a:sym typeface="Arial"/>
            </a:endParaRPr>
          </a:p>
        </p:txBody>
      </p:sp>
      <p:pic>
        <p:nvPicPr>
          <p:cNvPr id="334" name="Google Shape;334;p62"/>
          <p:cNvPicPr preferRelativeResize="0"/>
          <p:nvPr/>
        </p:nvPicPr>
        <p:blipFill rotWithShape="1">
          <a:blip r:embed="rId3">
            <a:alphaModFix/>
          </a:blip>
          <a:srcRect/>
          <a:stretch/>
        </p:blipFill>
        <p:spPr>
          <a:xfrm>
            <a:off x="0" y="0"/>
            <a:ext cx="12192000" cy="6857997"/>
          </a:xfrm>
          <a:prstGeom prst="rect">
            <a:avLst/>
          </a:prstGeom>
          <a:noFill/>
          <a:ln>
            <a:noFill/>
          </a:ln>
        </p:spPr>
      </p:pic>
      <p:sp>
        <p:nvSpPr>
          <p:cNvPr id="335" name="Google Shape;335;p62"/>
          <p:cNvSpPr txBox="1"/>
          <p:nvPr/>
        </p:nvSpPr>
        <p:spPr>
          <a:xfrm>
            <a:off x="6145725" y="611825"/>
            <a:ext cx="2073000" cy="53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500"/>
              <a:buFont typeface="Arial"/>
              <a:buNone/>
            </a:pPr>
            <a:r>
              <a:rPr lang="en-US" sz="5500" b="0" i="0" u="none" strike="noStrike" cap="none">
                <a:solidFill>
                  <a:schemeClr val="lt1"/>
                </a:solidFill>
                <a:latin typeface="Oswald Medium"/>
                <a:ea typeface="Oswald Medium"/>
                <a:cs typeface="Oswald Medium"/>
                <a:sym typeface="Oswald Medium"/>
              </a:rPr>
              <a:t>MEDIA</a:t>
            </a:r>
            <a:endParaRPr sz="5500" b="0" i="0" u="none" strike="noStrike" cap="none">
              <a:solidFill>
                <a:schemeClr val="lt1"/>
              </a:solidFill>
              <a:latin typeface="Oswald Medium"/>
              <a:ea typeface="Oswald Medium"/>
              <a:cs typeface="Oswald Medium"/>
              <a:sym typeface="Oswald Medium"/>
            </a:endParaRPr>
          </a:p>
        </p:txBody>
      </p:sp>
      <p:sp>
        <p:nvSpPr>
          <p:cNvPr id="336" name="Google Shape;336;p62"/>
          <p:cNvSpPr txBox="1"/>
          <p:nvPr/>
        </p:nvSpPr>
        <p:spPr>
          <a:xfrm>
            <a:off x="6145725" y="1351825"/>
            <a:ext cx="5679900" cy="538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500"/>
              <a:buFont typeface="Arial"/>
              <a:buNone/>
            </a:pPr>
            <a:r>
              <a:rPr lang="en-US" sz="5500" b="0" i="0" u="none" strike="noStrike" cap="none">
                <a:solidFill>
                  <a:srgbClr val="156082"/>
                </a:solidFill>
                <a:latin typeface="Oswald Medium"/>
                <a:ea typeface="Oswald Medium"/>
                <a:cs typeface="Oswald Medium"/>
                <a:sym typeface="Oswald Medium"/>
              </a:rPr>
              <a:t>IMPLEMENTATION</a:t>
            </a:r>
            <a:endParaRPr sz="5500" b="0" i="0" u="none" strike="noStrike" cap="none">
              <a:solidFill>
                <a:srgbClr val="156082"/>
              </a:solidFill>
              <a:latin typeface="Oswald Medium"/>
              <a:ea typeface="Oswald Medium"/>
              <a:cs typeface="Oswald Medium"/>
              <a:sym typeface="Oswald Medium"/>
            </a:endParaRPr>
          </a:p>
          <a:p>
            <a:pPr marL="0" marR="0" lvl="0" indent="0" algn="l" rtl="0">
              <a:lnSpc>
                <a:spcPct val="80000"/>
              </a:lnSpc>
              <a:spcBef>
                <a:spcPts val="0"/>
              </a:spcBef>
              <a:spcAft>
                <a:spcPts val="0"/>
              </a:spcAft>
              <a:buClr>
                <a:srgbClr val="000000"/>
              </a:buClr>
              <a:buSzPts val="5500"/>
              <a:buFont typeface="Arial"/>
              <a:buNone/>
            </a:pPr>
            <a:r>
              <a:rPr lang="en-US" sz="5500" b="0" i="0" u="none" strike="noStrike" cap="none">
                <a:solidFill>
                  <a:srgbClr val="156082"/>
                </a:solidFill>
                <a:latin typeface="Oswald Medium"/>
                <a:ea typeface="Oswald Medium"/>
                <a:cs typeface="Oswald Medium"/>
                <a:sym typeface="Oswald Medium"/>
              </a:rPr>
              <a:t>STRATEGY</a:t>
            </a:r>
            <a:endParaRPr sz="5500" b="0" i="0" u="none" strike="noStrike" cap="none">
              <a:solidFill>
                <a:srgbClr val="156082"/>
              </a:solidFill>
              <a:latin typeface="Oswald Medium"/>
              <a:ea typeface="Oswald Medium"/>
              <a:cs typeface="Oswald Medium"/>
              <a:sym typeface="Oswald Medium"/>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63"/>
          <p:cNvSpPr txBox="1"/>
          <p:nvPr/>
        </p:nvSpPr>
        <p:spPr>
          <a:xfrm>
            <a:off x="5629450" y="689625"/>
            <a:ext cx="3224400" cy="652800"/>
          </a:xfrm>
          <a:prstGeom prst="rect">
            <a:avLst/>
          </a:prstGeom>
          <a:noFill/>
          <a:ln>
            <a:noFill/>
          </a:ln>
        </p:spPr>
        <p:txBody>
          <a:bodyPr spcFirstLastPara="1" wrap="square" lIns="0" tIns="0" rIns="0" bIns="0" anchor="t" anchorCtr="1">
            <a:noAutofit/>
          </a:bodyPr>
          <a:lstStyle/>
          <a:p>
            <a:pPr marL="0" marR="0" lvl="0" indent="0" algn="l" rtl="0">
              <a:lnSpc>
                <a:spcPct val="139945"/>
              </a:lnSpc>
              <a:spcBef>
                <a:spcPts val="0"/>
              </a:spcBef>
              <a:spcAft>
                <a:spcPts val="0"/>
              </a:spcAft>
              <a:buClr>
                <a:srgbClr val="000000"/>
              </a:buClr>
              <a:buSzPts val="3670"/>
              <a:buFont typeface="Arial"/>
              <a:buNone/>
            </a:pPr>
            <a:r>
              <a:rPr lang="en-US" sz="3870" b="0" i="0" u="none" strike="noStrike" cap="none">
                <a:solidFill>
                  <a:srgbClr val="60989E"/>
                </a:solidFill>
                <a:latin typeface="Oswald"/>
                <a:ea typeface="Oswald"/>
                <a:cs typeface="Oswald"/>
                <a:sym typeface="Oswald"/>
              </a:rPr>
              <a:t>Print Publications</a:t>
            </a:r>
            <a:endParaRPr sz="3870" b="0" i="0" u="none" strike="noStrike" cap="none">
              <a:solidFill>
                <a:srgbClr val="60989E"/>
              </a:solidFill>
              <a:latin typeface="Oswald"/>
              <a:ea typeface="Oswald"/>
              <a:cs typeface="Oswald"/>
              <a:sym typeface="Oswald"/>
            </a:endParaRPr>
          </a:p>
        </p:txBody>
      </p:sp>
      <p:sp>
        <p:nvSpPr>
          <p:cNvPr id="342" name="Google Shape;342;p63"/>
          <p:cNvSpPr txBox="1"/>
          <p:nvPr/>
        </p:nvSpPr>
        <p:spPr>
          <a:xfrm>
            <a:off x="5629450" y="1623650"/>
            <a:ext cx="5832900" cy="1223100"/>
          </a:xfrm>
          <a:prstGeom prst="rect">
            <a:avLst/>
          </a:prstGeom>
          <a:noFill/>
          <a:ln>
            <a:noFill/>
          </a:ln>
        </p:spPr>
        <p:txBody>
          <a:bodyPr spcFirstLastPara="1" wrap="square" lIns="0" tIns="0" rIns="0" bIns="0" anchor="t" anchorCtr="1">
            <a:noAutofit/>
          </a:bodyPr>
          <a:lstStyle/>
          <a:p>
            <a:pPr marL="0" marR="0" lvl="0" indent="0" algn="l" rtl="0">
              <a:lnSpc>
                <a:spcPct val="158750"/>
              </a:lnSpc>
              <a:spcBef>
                <a:spcPts val="0"/>
              </a:spcBef>
              <a:spcAft>
                <a:spcPts val="0"/>
              </a:spcAft>
              <a:buClr>
                <a:srgbClr val="000000"/>
              </a:buClr>
              <a:buSzPts val="2000"/>
              <a:buFont typeface="Arial"/>
              <a:buNone/>
            </a:pPr>
            <a:r>
              <a:rPr lang="en-US" sz="1800" b="0" i="0" u="none" strike="noStrike" cap="none">
                <a:solidFill>
                  <a:srgbClr val="156082"/>
                </a:solidFill>
                <a:latin typeface="Oswald"/>
                <a:ea typeface="Oswald"/>
                <a:cs typeface="Oswald"/>
                <a:sym typeface="Oswald"/>
              </a:rPr>
              <a:t>Our Strategy</a:t>
            </a:r>
            <a:endParaRPr sz="1800" b="0" i="0" u="none" strike="noStrike" cap="none">
              <a:solidFill>
                <a:srgbClr val="156082"/>
              </a:solidFill>
              <a:latin typeface="Oswald"/>
              <a:ea typeface="Oswald"/>
              <a:cs typeface="Oswald"/>
              <a:sym typeface="Oswald"/>
            </a:endParaRPr>
          </a:p>
          <a:p>
            <a:pPr marL="0" marR="0" lvl="0" indent="0" algn="l" rtl="0">
              <a:lnSpc>
                <a:spcPct val="150222"/>
              </a:lnSpc>
              <a:spcBef>
                <a:spcPts val="0"/>
              </a:spcBef>
              <a:spcAft>
                <a:spcPts val="0"/>
              </a:spcAft>
              <a:buClr>
                <a:srgbClr val="000000"/>
              </a:buClr>
              <a:buSzPts val="1800"/>
              <a:buFont typeface="Arial"/>
              <a:buNone/>
            </a:pPr>
            <a:r>
              <a:rPr lang="en-US" sz="1600" b="0" i="0" u="none" strike="noStrike" cap="none">
                <a:solidFill>
                  <a:srgbClr val="000000"/>
                </a:solidFill>
                <a:latin typeface="Arimo"/>
                <a:ea typeface="Arimo"/>
                <a:cs typeface="Arimo"/>
                <a:sym typeface="Arimo"/>
              </a:rPr>
              <a:t>Attract the most readership and site visitors within Saint Lucia's </a:t>
            </a:r>
            <a:endParaRPr sz="1600" b="0" i="0" u="none" strike="noStrike" cap="none">
              <a:solidFill>
                <a:srgbClr val="000000"/>
              </a:solidFill>
              <a:latin typeface="Arimo"/>
              <a:ea typeface="Arimo"/>
              <a:cs typeface="Arimo"/>
              <a:sym typeface="Arimo"/>
            </a:endParaRPr>
          </a:p>
          <a:p>
            <a:pPr marL="0" marR="0" lvl="0" indent="0" algn="l" rtl="0">
              <a:lnSpc>
                <a:spcPct val="150222"/>
              </a:lnSpc>
              <a:spcBef>
                <a:spcPts val="0"/>
              </a:spcBef>
              <a:spcAft>
                <a:spcPts val="0"/>
              </a:spcAft>
              <a:buClr>
                <a:srgbClr val="000000"/>
              </a:buClr>
              <a:buSzPts val="1800"/>
              <a:buFont typeface="Arial"/>
              <a:buNone/>
            </a:pPr>
            <a:r>
              <a:rPr lang="en-US" sz="1600" b="0" i="0" u="none" strike="noStrike" cap="none">
                <a:solidFill>
                  <a:srgbClr val="000000"/>
                </a:solidFill>
                <a:latin typeface="Arimo"/>
                <a:ea typeface="Arimo"/>
                <a:cs typeface="Arimo"/>
                <a:sym typeface="Arimo"/>
              </a:rPr>
              <a:t>core destination niches and traveller demographics.</a:t>
            </a:r>
            <a:endParaRPr sz="1600" b="0" i="0" u="none" strike="noStrike" cap="none">
              <a:solidFill>
                <a:srgbClr val="000000"/>
              </a:solidFill>
              <a:latin typeface="Arimo"/>
              <a:ea typeface="Arimo"/>
              <a:cs typeface="Arimo"/>
              <a:sym typeface="Arimo"/>
            </a:endParaRPr>
          </a:p>
          <a:p>
            <a:pPr marL="0" marR="0" lvl="0" indent="0" algn="l" rtl="0">
              <a:lnSpc>
                <a:spcPct val="129776"/>
              </a:lnSpc>
              <a:spcBef>
                <a:spcPts val="0"/>
              </a:spcBef>
              <a:spcAft>
                <a:spcPts val="0"/>
              </a:spcAft>
              <a:buClr>
                <a:srgbClr val="000000"/>
              </a:buClr>
              <a:buSzPts val="1800"/>
              <a:buFont typeface="Arial"/>
              <a:buNone/>
            </a:pPr>
            <a:endParaRPr sz="1600" b="0" i="0" u="none" strike="noStrike" cap="none">
              <a:solidFill>
                <a:srgbClr val="000000"/>
              </a:solidFill>
              <a:latin typeface="Arimo"/>
              <a:ea typeface="Arimo"/>
              <a:cs typeface="Arimo"/>
              <a:sym typeface="Arimo"/>
            </a:endParaRPr>
          </a:p>
          <a:p>
            <a:pPr marL="0" marR="0" lvl="0" indent="0" algn="l" rtl="0">
              <a:lnSpc>
                <a:spcPct val="176388"/>
              </a:lnSpc>
              <a:spcBef>
                <a:spcPts val="0"/>
              </a:spcBef>
              <a:spcAft>
                <a:spcPts val="0"/>
              </a:spcAft>
              <a:buClr>
                <a:srgbClr val="000000"/>
              </a:buClr>
              <a:buSzPts val="1800"/>
              <a:buFont typeface="Arial"/>
              <a:buNone/>
            </a:pPr>
            <a:endParaRPr sz="1600" b="0" i="0" u="none" strike="noStrike" cap="none">
              <a:solidFill>
                <a:srgbClr val="000000"/>
              </a:solidFill>
              <a:latin typeface="Arimo"/>
              <a:ea typeface="Arimo"/>
              <a:cs typeface="Arimo"/>
              <a:sym typeface="Arimo"/>
            </a:endParaRPr>
          </a:p>
        </p:txBody>
      </p:sp>
      <p:sp>
        <p:nvSpPr>
          <p:cNvPr id="343" name="Google Shape;343;p63"/>
          <p:cNvSpPr/>
          <p:nvPr/>
        </p:nvSpPr>
        <p:spPr>
          <a:xfrm>
            <a:off x="5720763" y="3816384"/>
            <a:ext cx="1140347" cy="392299"/>
          </a:xfrm>
          <a:custGeom>
            <a:avLst/>
            <a:gdLst/>
            <a:ahLst/>
            <a:cxnLst/>
            <a:rect l="l" t="t" r="r" b="b"/>
            <a:pathLst>
              <a:path w="3124237" h="1074792" extrusionOk="0">
                <a:moveTo>
                  <a:pt x="0" y="0"/>
                </a:moveTo>
                <a:lnTo>
                  <a:pt x="3124237" y="0"/>
                </a:lnTo>
                <a:lnTo>
                  <a:pt x="3124237" y="1074792"/>
                </a:lnTo>
                <a:lnTo>
                  <a:pt x="0" y="107479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63"/>
          <p:cNvSpPr/>
          <p:nvPr/>
        </p:nvSpPr>
        <p:spPr>
          <a:xfrm>
            <a:off x="7363521" y="3777192"/>
            <a:ext cx="2058769" cy="470702"/>
          </a:xfrm>
          <a:custGeom>
            <a:avLst/>
            <a:gdLst/>
            <a:ahLst/>
            <a:cxnLst/>
            <a:rect l="l" t="t" r="r" b="b"/>
            <a:pathLst>
              <a:path w="5840479" h="1335324" extrusionOk="0">
                <a:moveTo>
                  <a:pt x="0" y="0"/>
                </a:moveTo>
                <a:lnTo>
                  <a:pt x="5840479" y="0"/>
                </a:lnTo>
                <a:lnTo>
                  <a:pt x="5840479" y="1335324"/>
                </a:lnTo>
                <a:lnTo>
                  <a:pt x="0" y="1335324"/>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63"/>
          <p:cNvSpPr/>
          <p:nvPr/>
        </p:nvSpPr>
        <p:spPr>
          <a:xfrm>
            <a:off x="9857435" y="3815022"/>
            <a:ext cx="2054189" cy="395036"/>
          </a:xfrm>
          <a:custGeom>
            <a:avLst/>
            <a:gdLst/>
            <a:ahLst/>
            <a:cxnLst/>
            <a:rect l="l" t="t" r="r" b="b"/>
            <a:pathLst>
              <a:path w="4668611" h="897810" extrusionOk="0">
                <a:moveTo>
                  <a:pt x="0" y="0"/>
                </a:moveTo>
                <a:lnTo>
                  <a:pt x="4668611" y="0"/>
                </a:lnTo>
                <a:lnTo>
                  <a:pt x="4668611" y="897810"/>
                </a:lnTo>
                <a:lnTo>
                  <a:pt x="0" y="89781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 name="Google Shape;346;p63"/>
          <p:cNvSpPr txBox="1"/>
          <p:nvPr/>
        </p:nvSpPr>
        <p:spPr>
          <a:xfrm>
            <a:off x="5629450" y="3261288"/>
            <a:ext cx="2391000" cy="335400"/>
          </a:xfrm>
          <a:prstGeom prst="rect">
            <a:avLst/>
          </a:prstGeom>
          <a:noFill/>
          <a:ln>
            <a:noFill/>
          </a:ln>
        </p:spPr>
        <p:txBody>
          <a:bodyPr spcFirstLastPara="1" wrap="square" lIns="0" tIns="0" rIns="0" bIns="0" anchor="t" anchorCtr="1">
            <a:noAutofit/>
          </a:bodyPr>
          <a:lstStyle/>
          <a:p>
            <a:pPr marL="0" marR="0" lvl="0" indent="0" algn="l" rtl="0">
              <a:lnSpc>
                <a:spcPct val="158750"/>
              </a:lnSpc>
              <a:spcBef>
                <a:spcPts val="0"/>
              </a:spcBef>
              <a:spcAft>
                <a:spcPts val="0"/>
              </a:spcAft>
              <a:buClr>
                <a:srgbClr val="000000"/>
              </a:buClr>
              <a:buSzPts val="2000"/>
              <a:buFont typeface="Arial"/>
              <a:buNone/>
            </a:pPr>
            <a:r>
              <a:rPr lang="en-US" sz="1800" b="0" i="0" u="none" strike="noStrike" cap="none">
                <a:solidFill>
                  <a:srgbClr val="156082"/>
                </a:solidFill>
                <a:latin typeface="Oswald"/>
                <a:ea typeface="Oswald"/>
                <a:cs typeface="Oswald"/>
                <a:sym typeface="Oswald"/>
              </a:rPr>
              <a:t>Recommended Publications</a:t>
            </a:r>
            <a:endParaRPr sz="1600" b="0" i="0" u="none" strike="noStrike" cap="none">
              <a:solidFill>
                <a:srgbClr val="000000"/>
              </a:solidFill>
              <a:latin typeface="Arimo"/>
              <a:ea typeface="Arimo"/>
              <a:cs typeface="Arimo"/>
              <a:sym typeface="Arimo"/>
            </a:endParaRPr>
          </a:p>
        </p:txBody>
      </p:sp>
      <p:sp>
        <p:nvSpPr>
          <p:cNvPr id="347" name="Google Shape;347;p63"/>
          <p:cNvSpPr/>
          <p:nvPr/>
        </p:nvSpPr>
        <p:spPr>
          <a:xfrm>
            <a:off x="5629448" y="4667363"/>
            <a:ext cx="1322974" cy="471669"/>
          </a:xfrm>
          <a:custGeom>
            <a:avLst/>
            <a:gdLst/>
            <a:ahLst/>
            <a:cxnLst/>
            <a:rect l="l" t="t" r="r" b="b"/>
            <a:pathLst>
              <a:path w="3266602" h="1164614" extrusionOk="0">
                <a:moveTo>
                  <a:pt x="0" y="0"/>
                </a:moveTo>
                <a:lnTo>
                  <a:pt x="3266602" y="0"/>
                </a:lnTo>
                <a:lnTo>
                  <a:pt x="3266602" y="1164614"/>
                </a:lnTo>
                <a:lnTo>
                  <a:pt x="0" y="1164614"/>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63"/>
          <p:cNvSpPr/>
          <p:nvPr/>
        </p:nvSpPr>
        <p:spPr>
          <a:xfrm>
            <a:off x="7656960" y="4211290"/>
            <a:ext cx="2878344" cy="1383820"/>
          </a:xfrm>
          <a:custGeom>
            <a:avLst/>
            <a:gdLst/>
            <a:ahLst/>
            <a:cxnLst/>
            <a:rect l="l" t="t" r="r" b="b"/>
            <a:pathLst>
              <a:path w="4312126" h="2073138" extrusionOk="0">
                <a:moveTo>
                  <a:pt x="0" y="0"/>
                </a:moveTo>
                <a:lnTo>
                  <a:pt x="4312126" y="0"/>
                </a:lnTo>
                <a:lnTo>
                  <a:pt x="4312126" y="2073138"/>
                </a:lnTo>
                <a:lnTo>
                  <a:pt x="0" y="2073138"/>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63"/>
          <p:cNvSpPr/>
          <p:nvPr/>
        </p:nvSpPr>
        <p:spPr>
          <a:xfrm>
            <a:off x="9738350" y="4632978"/>
            <a:ext cx="1927809" cy="540446"/>
          </a:xfrm>
          <a:custGeom>
            <a:avLst/>
            <a:gdLst/>
            <a:ahLst/>
            <a:cxnLst/>
            <a:rect l="l" t="t" r="r" b="b"/>
            <a:pathLst>
              <a:path w="3780018" h="1059698" extrusionOk="0">
                <a:moveTo>
                  <a:pt x="0" y="0"/>
                </a:moveTo>
                <a:lnTo>
                  <a:pt x="3780018" y="0"/>
                </a:lnTo>
                <a:lnTo>
                  <a:pt x="3780018" y="1059698"/>
                </a:lnTo>
                <a:lnTo>
                  <a:pt x="0" y="1059698"/>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64"/>
          <p:cNvSpPr/>
          <p:nvPr/>
        </p:nvSpPr>
        <p:spPr>
          <a:xfrm>
            <a:off x="6368345" y="652300"/>
            <a:ext cx="2085428" cy="717424"/>
          </a:xfrm>
          <a:custGeom>
            <a:avLst/>
            <a:gdLst/>
            <a:ahLst/>
            <a:cxnLst/>
            <a:rect l="l" t="t" r="r" b="b"/>
            <a:pathLst>
              <a:path w="3124237" h="1074792" extrusionOk="0">
                <a:moveTo>
                  <a:pt x="0" y="0"/>
                </a:moveTo>
                <a:lnTo>
                  <a:pt x="3124237" y="0"/>
                </a:lnTo>
                <a:lnTo>
                  <a:pt x="3124237" y="1074792"/>
                </a:lnTo>
                <a:lnTo>
                  <a:pt x="0" y="107479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64"/>
          <p:cNvSpPr txBox="1"/>
          <p:nvPr/>
        </p:nvSpPr>
        <p:spPr>
          <a:xfrm>
            <a:off x="6368360" y="3871720"/>
            <a:ext cx="5238300" cy="2573400"/>
          </a:xfrm>
          <a:prstGeom prst="rect">
            <a:avLst/>
          </a:prstGeom>
          <a:noFill/>
          <a:ln>
            <a:noFill/>
          </a:ln>
        </p:spPr>
        <p:txBody>
          <a:bodyPr spcFirstLastPara="1" wrap="square" lIns="0" tIns="0" rIns="0" bIns="0" anchor="t" anchorCtr="1">
            <a:noAutofit/>
          </a:bodyPr>
          <a:lstStyle/>
          <a:p>
            <a:pPr marL="0" marR="0" lvl="0" indent="0" algn="l" rtl="0">
              <a:lnSpc>
                <a:spcPct val="141170"/>
              </a:lnSpc>
              <a:spcBef>
                <a:spcPts val="0"/>
              </a:spcBef>
              <a:spcAft>
                <a:spcPts val="0"/>
              </a:spcAft>
              <a:buClr>
                <a:srgbClr val="000000"/>
              </a:buClr>
              <a:buSzPts val="2050"/>
              <a:buFont typeface="Arial"/>
              <a:buNone/>
            </a:pPr>
            <a:r>
              <a:rPr lang="en-US" sz="1500" b="0" i="0" u="none" strike="noStrike" cap="none">
                <a:solidFill>
                  <a:srgbClr val="403C3C"/>
                </a:solidFill>
                <a:latin typeface="Oswald"/>
                <a:ea typeface="Oswald"/>
                <a:cs typeface="Oswald"/>
                <a:sym typeface="Oswald"/>
              </a:rPr>
              <a:t>Circulation:</a:t>
            </a:r>
            <a:endParaRPr sz="1500" b="0" i="0" u="none" strike="noStrike" cap="none">
              <a:solidFill>
                <a:srgbClr val="000000"/>
              </a:solidFill>
              <a:latin typeface="Oswald"/>
              <a:ea typeface="Oswald"/>
              <a:cs typeface="Oswald"/>
              <a:sym typeface="Oswald"/>
            </a:endParaRPr>
          </a:p>
          <a:p>
            <a:pPr marL="457200" marR="0" lvl="0" indent="-323850" algn="l" rtl="0">
              <a:lnSpc>
                <a:spcPct val="141170"/>
              </a:lnSpc>
              <a:spcBef>
                <a:spcPts val="0"/>
              </a:spcBef>
              <a:spcAft>
                <a:spcPts val="0"/>
              </a:spcAft>
              <a:buClr>
                <a:srgbClr val="403C3C"/>
              </a:buClr>
              <a:buSzPts val="1500"/>
              <a:buFont typeface="Arimo"/>
              <a:buChar char="●"/>
            </a:pPr>
            <a:r>
              <a:rPr lang="en-US" sz="1500" b="1" i="0" u="none" strike="noStrike" cap="none">
                <a:solidFill>
                  <a:srgbClr val="403C3C"/>
                </a:solidFill>
                <a:latin typeface="Arimo"/>
                <a:ea typeface="Arimo"/>
                <a:cs typeface="Arimo"/>
                <a:sym typeface="Arimo"/>
              </a:rPr>
              <a:t>Print:</a:t>
            </a:r>
            <a:r>
              <a:rPr lang="en-US" sz="1500" b="0" i="0" u="none" strike="noStrike" cap="none">
                <a:solidFill>
                  <a:srgbClr val="403C3C"/>
                </a:solidFill>
                <a:latin typeface="Arimo"/>
                <a:ea typeface="Arimo"/>
                <a:cs typeface="Arimo"/>
                <a:sym typeface="Arimo"/>
              </a:rPr>
              <a:t> 962,867</a:t>
            </a:r>
            <a:endParaRPr sz="1500" b="0" i="0" u="none" strike="noStrike" cap="none">
              <a:solidFill>
                <a:srgbClr val="000000"/>
              </a:solidFill>
              <a:latin typeface="Arimo"/>
              <a:ea typeface="Arimo"/>
              <a:cs typeface="Arimo"/>
              <a:sym typeface="Arimo"/>
            </a:endParaRPr>
          </a:p>
          <a:p>
            <a:pPr marL="457200" marR="0" lvl="0" indent="-323850" algn="l" rtl="0">
              <a:lnSpc>
                <a:spcPct val="141170"/>
              </a:lnSpc>
              <a:spcBef>
                <a:spcPts val="0"/>
              </a:spcBef>
              <a:spcAft>
                <a:spcPts val="0"/>
              </a:spcAft>
              <a:buClr>
                <a:srgbClr val="403C3C"/>
              </a:buClr>
              <a:buSzPts val="1500"/>
              <a:buFont typeface="Arimo"/>
              <a:buChar char="●"/>
            </a:pPr>
            <a:r>
              <a:rPr lang="en-US" sz="1500" b="1" i="0" u="none" strike="noStrike" cap="none">
                <a:solidFill>
                  <a:srgbClr val="403C3C"/>
                </a:solidFill>
                <a:latin typeface="Arimo"/>
                <a:ea typeface="Arimo"/>
                <a:cs typeface="Arimo"/>
                <a:sym typeface="Arimo"/>
              </a:rPr>
              <a:t>Digital:</a:t>
            </a:r>
            <a:r>
              <a:rPr lang="en-US" sz="1500" b="0" i="0" u="none" strike="noStrike" cap="none">
                <a:solidFill>
                  <a:srgbClr val="403C3C"/>
                </a:solidFill>
                <a:latin typeface="Arimo"/>
                <a:ea typeface="Arimo"/>
                <a:cs typeface="Arimo"/>
                <a:sym typeface="Arimo"/>
              </a:rPr>
              <a:t> 11,300,000</a:t>
            </a:r>
            <a:endParaRPr sz="1500" b="0" i="0" u="none" strike="noStrike" cap="none">
              <a:solidFill>
                <a:srgbClr val="000000"/>
              </a:solidFill>
              <a:latin typeface="Arimo"/>
              <a:ea typeface="Arimo"/>
              <a:cs typeface="Arimo"/>
              <a:sym typeface="Arimo"/>
            </a:endParaRPr>
          </a:p>
          <a:p>
            <a:pPr marL="457200" marR="0" lvl="0" indent="-323850" algn="l" rtl="0">
              <a:lnSpc>
                <a:spcPct val="141170"/>
              </a:lnSpc>
              <a:spcBef>
                <a:spcPts val="0"/>
              </a:spcBef>
              <a:spcAft>
                <a:spcPts val="0"/>
              </a:spcAft>
              <a:buClr>
                <a:srgbClr val="403C3C"/>
              </a:buClr>
              <a:buSzPts val="1500"/>
              <a:buFont typeface="Arimo"/>
              <a:buChar char="●"/>
            </a:pPr>
            <a:r>
              <a:rPr lang="en-US" sz="1500" b="1" i="0" u="none" strike="noStrike" cap="none">
                <a:solidFill>
                  <a:srgbClr val="403C3C"/>
                </a:solidFill>
                <a:latin typeface="Arimo"/>
                <a:ea typeface="Arimo"/>
                <a:cs typeface="Arimo"/>
                <a:sym typeface="Arimo"/>
              </a:rPr>
              <a:t>Social: </a:t>
            </a:r>
            <a:r>
              <a:rPr lang="en-US" sz="1500" b="0" i="0" u="none" strike="noStrike" cap="none">
                <a:solidFill>
                  <a:srgbClr val="403C3C"/>
                </a:solidFill>
                <a:latin typeface="Arimo"/>
                <a:ea typeface="Arimo"/>
                <a:cs typeface="Arimo"/>
                <a:sym typeface="Arimo"/>
              </a:rPr>
              <a:t>15,700,000</a:t>
            </a:r>
            <a:endParaRPr sz="1500" b="0" i="0" u="none" strike="noStrike" cap="none">
              <a:solidFill>
                <a:srgbClr val="000000"/>
              </a:solidFill>
              <a:latin typeface="Arimo"/>
              <a:ea typeface="Arimo"/>
              <a:cs typeface="Arimo"/>
              <a:sym typeface="Arimo"/>
            </a:endParaRPr>
          </a:p>
          <a:p>
            <a:pPr marL="457200" marR="0" lvl="0" indent="-323850" algn="l" rtl="0">
              <a:lnSpc>
                <a:spcPct val="141170"/>
              </a:lnSpc>
              <a:spcBef>
                <a:spcPts val="0"/>
              </a:spcBef>
              <a:spcAft>
                <a:spcPts val="0"/>
              </a:spcAft>
              <a:buClr>
                <a:srgbClr val="403C3C"/>
              </a:buClr>
              <a:buSzPts val="1500"/>
              <a:buFont typeface="Arimo"/>
              <a:buChar char="●"/>
            </a:pPr>
            <a:r>
              <a:rPr lang="en-US" sz="1500" b="1" i="0" u="none" strike="noStrike" cap="none">
                <a:solidFill>
                  <a:srgbClr val="403C3C"/>
                </a:solidFill>
                <a:latin typeface="Arimo"/>
                <a:ea typeface="Arimo"/>
                <a:cs typeface="Arimo"/>
                <a:sym typeface="Arimo"/>
              </a:rPr>
              <a:t>Average HHI:</a:t>
            </a:r>
            <a:r>
              <a:rPr lang="en-US" sz="1500" b="0" i="0" u="none" strike="noStrike" cap="none">
                <a:solidFill>
                  <a:srgbClr val="403C3C"/>
                </a:solidFill>
                <a:latin typeface="Arimo"/>
                <a:ea typeface="Arimo"/>
                <a:cs typeface="Arimo"/>
                <a:sym typeface="Arimo"/>
              </a:rPr>
              <a:t> $410,267 </a:t>
            </a:r>
            <a:endParaRPr sz="1500" b="0" i="0" u="none" strike="noStrike" cap="none">
              <a:solidFill>
                <a:srgbClr val="000000"/>
              </a:solidFill>
              <a:latin typeface="Arimo"/>
              <a:ea typeface="Arimo"/>
              <a:cs typeface="Arimo"/>
              <a:sym typeface="Arimo"/>
            </a:endParaRPr>
          </a:p>
          <a:p>
            <a:pPr marL="457200" marR="0" lvl="0" indent="-323850" algn="l" rtl="0">
              <a:lnSpc>
                <a:spcPct val="141170"/>
              </a:lnSpc>
              <a:spcBef>
                <a:spcPts val="0"/>
              </a:spcBef>
              <a:spcAft>
                <a:spcPts val="0"/>
              </a:spcAft>
              <a:buClr>
                <a:srgbClr val="403C3C"/>
              </a:buClr>
              <a:buSzPts val="1500"/>
              <a:buFont typeface="Arimo"/>
              <a:buChar char="●"/>
            </a:pPr>
            <a:r>
              <a:rPr lang="en-US" sz="1500" b="1" i="0" u="none" strike="noStrike" cap="none">
                <a:solidFill>
                  <a:srgbClr val="403C3C"/>
                </a:solidFill>
                <a:latin typeface="Arimo"/>
                <a:ea typeface="Arimo"/>
                <a:cs typeface="Arimo"/>
                <a:sym typeface="Arimo"/>
              </a:rPr>
              <a:t>Average Age:</a:t>
            </a:r>
            <a:r>
              <a:rPr lang="en-US" sz="1500" b="0" i="0" u="none" strike="noStrike" cap="none">
                <a:solidFill>
                  <a:srgbClr val="403C3C"/>
                </a:solidFill>
                <a:latin typeface="Arimo"/>
                <a:ea typeface="Arimo"/>
                <a:cs typeface="Arimo"/>
                <a:sym typeface="Arimo"/>
              </a:rPr>
              <a:t> 48 </a:t>
            </a:r>
            <a:endParaRPr sz="1500" b="0" i="0" u="none" strike="noStrike" cap="none">
              <a:solidFill>
                <a:srgbClr val="000000"/>
              </a:solidFill>
              <a:latin typeface="Arimo"/>
              <a:ea typeface="Arimo"/>
              <a:cs typeface="Arimo"/>
              <a:sym typeface="Arimo"/>
            </a:endParaRPr>
          </a:p>
          <a:p>
            <a:pPr marL="457200" marR="0" lvl="0" indent="-323850" algn="l" rtl="0">
              <a:lnSpc>
                <a:spcPct val="141170"/>
              </a:lnSpc>
              <a:spcBef>
                <a:spcPts val="0"/>
              </a:spcBef>
              <a:spcAft>
                <a:spcPts val="0"/>
              </a:spcAft>
              <a:buClr>
                <a:srgbClr val="403C3C"/>
              </a:buClr>
              <a:buSzPts val="1500"/>
              <a:buFont typeface="Arimo"/>
              <a:buChar char="●"/>
            </a:pPr>
            <a:r>
              <a:rPr lang="en-US" sz="1500" b="1" i="0" u="none" strike="noStrike" cap="none">
                <a:solidFill>
                  <a:srgbClr val="403C3C"/>
                </a:solidFill>
                <a:latin typeface="Arimo"/>
                <a:ea typeface="Arimo"/>
                <a:cs typeface="Arimo"/>
                <a:sym typeface="Arimo"/>
              </a:rPr>
              <a:t>$39B readership spend</a:t>
            </a:r>
            <a:r>
              <a:rPr lang="en-US" sz="1500" b="0" i="0" u="none" strike="noStrike" cap="none">
                <a:solidFill>
                  <a:srgbClr val="403C3C"/>
                </a:solidFill>
                <a:latin typeface="Arimo"/>
                <a:ea typeface="Arimo"/>
                <a:cs typeface="Arimo"/>
                <a:sym typeface="Arimo"/>
              </a:rPr>
              <a:t> on travel annually</a:t>
            </a:r>
            <a:endParaRPr sz="1500" b="0" i="0" u="none" strike="noStrike" cap="none">
              <a:solidFill>
                <a:srgbClr val="000000"/>
              </a:solidFill>
              <a:latin typeface="Arimo"/>
              <a:ea typeface="Arimo"/>
              <a:cs typeface="Arimo"/>
              <a:sym typeface="Arimo"/>
            </a:endParaRPr>
          </a:p>
        </p:txBody>
      </p:sp>
      <p:sp>
        <p:nvSpPr>
          <p:cNvPr id="356" name="Google Shape;356;p64"/>
          <p:cNvSpPr txBox="1"/>
          <p:nvPr/>
        </p:nvSpPr>
        <p:spPr>
          <a:xfrm>
            <a:off x="6368350" y="2365375"/>
            <a:ext cx="4379700" cy="1282200"/>
          </a:xfrm>
          <a:prstGeom prst="rect">
            <a:avLst/>
          </a:prstGeom>
          <a:noFill/>
          <a:ln>
            <a:noFill/>
          </a:ln>
        </p:spPr>
        <p:txBody>
          <a:bodyPr spcFirstLastPara="1" wrap="square" lIns="0" tIns="0" rIns="0" bIns="0" anchor="t" anchorCtr="1">
            <a:noAutofit/>
          </a:bodyPr>
          <a:lstStyle/>
          <a:p>
            <a:pPr marL="0" marR="0" lvl="0" indent="0" algn="l" rtl="0">
              <a:lnSpc>
                <a:spcPct val="141190"/>
              </a:lnSpc>
              <a:spcBef>
                <a:spcPts val="0"/>
              </a:spcBef>
              <a:spcAft>
                <a:spcPts val="0"/>
              </a:spcAft>
              <a:buClr>
                <a:srgbClr val="000000"/>
              </a:buClr>
              <a:buSzPts val="2100"/>
              <a:buFont typeface="Arial"/>
              <a:buNone/>
            </a:pPr>
            <a:r>
              <a:rPr lang="en-US" sz="1500" b="0" i="0" u="none" strike="noStrike" cap="none">
                <a:solidFill>
                  <a:srgbClr val="403C3C"/>
                </a:solidFill>
                <a:latin typeface="Oswald"/>
                <a:ea typeface="Oswald"/>
                <a:cs typeface="Oswald"/>
                <a:sym typeface="Oswald"/>
              </a:rPr>
              <a:t>Co-op Insertion:</a:t>
            </a:r>
            <a:endParaRPr sz="1500" b="0" i="0" u="none" strike="noStrike" cap="none">
              <a:solidFill>
                <a:srgbClr val="000000"/>
              </a:solidFill>
              <a:latin typeface="Oswald"/>
              <a:ea typeface="Oswald"/>
              <a:cs typeface="Oswald"/>
              <a:sym typeface="Oswald"/>
            </a:endParaRPr>
          </a:p>
          <a:p>
            <a:pPr marL="457200" marR="0" lvl="0" indent="-323850" algn="l" rtl="0">
              <a:lnSpc>
                <a:spcPct val="141190"/>
              </a:lnSpc>
              <a:spcBef>
                <a:spcPts val="0"/>
              </a:spcBef>
              <a:spcAft>
                <a:spcPts val="0"/>
              </a:spcAft>
              <a:buClr>
                <a:srgbClr val="403C3C"/>
              </a:buClr>
              <a:buSzPts val="1500"/>
              <a:buFont typeface="Arimo"/>
              <a:buChar char="●"/>
            </a:pPr>
            <a:r>
              <a:rPr lang="en-US" sz="1500" b="0" i="0" u="none" strike="noStrike" cap="none">
                <a:solidFill>
                  <a:srgbClr val="403C3C"/>
                </a:solidFill>
                <a:latin typeface="Arimo"/>
                <a:ea typeface="Arimo"/>
                <a:cs typeface="Arimo"/>
                <a:sym typeface="Arimo"/>
              </a:rPr>
              <a:t>1-Full Page Branding Ad + Advertorial</a:t>
            </a:r>
            <a:endParaRPr sz="1500" b="0" i="0" u="none" strike="noStrike" cap="none">
              <a:solidFill>
                <a:srgbClr val="000000"/>
              </a:solidFill>
              <a:latin typeface="Arimo"/>
              <a:ea typeface="Arimo"/>
              <a:cs typeface="Arimo"/>
              <a:sym typeface="Arimo"/>
            </a:endParaRPr>
          </a:p>
          <a:p>
            <a:pPr marL="457200" marR="0" lvl="0" indent="-323850" algn="l" rtl="0">
              <a:lnSpc>
                <a:spcPct val="141190"/>
              </a:lnSpc>
              <a:spcBef>
                <a:spcPts val="0"/>
              </a:spcBef>
              <a:spcAft>
                <a:spcPts val="0"/>
              </a:spcAft>
              <a:buClr>
                <a:srgbClr val="403C3C"/>
              </a:buClr>
              <a:buSzPts val="1500"/>
              <a:buFont typeface="Arimo"/>
              <a:buChar char="●"/>
            </a:pPr>
            <a:r>
              <a:rPr lang="en-US" sz="1500" b="0" i="0" u="none" strike="noStrike" cap="none">
                <a:solidFill>
                  <a:srgbClr val="403C3C"/>
                </a:solidFill>
                <a:latin typeface="Arimo"/>
                <a:ea typeface="Arimo"/>
                <a:cs typeface="Arimo"/>
                <a:sym typeface="Arimo"/>
              </a:rPr>
              <a:t>Properties will have the ability to join the insertion through a co-op opportunity</a:t>
            </a:r>
            <a:endParaRPr sz="1500" b="0" i="0" u="none" strike="noStrike" cap="none">
              <a:solidFill>
                <a:srgbClr val="000000"/>
              </a:solidFill>
              <a:latin typeface="Arimo"/>
              <a:ea typeface="Arimo"/>
              <a:cs typeface="Arimo"/>
              <a:sym typeface="Arimo"/>
            </a:endParaRPr>
          </a:p>
        </p:txBody>
      </p:sp>
      <p:sp>
        <p:nvSpPr>
          <p:cNvPr id="357" name="Google Shape;357;p64"/>
          <p:cNvSpPr txBox="1"/>
          <p:nvPr/>
        </p:nvSpPr>
        <p:spPr>
          <a:xfrm>
            <a:off x="6368345" y="1622125"/>
            <a:ext cx="3952500" cy="367800"/>
          </a:xfrm>
          <a:prstGeom prst="rect">
            <a:avLst/>
          </a:prstGeom>
          <a:noFill/>
          <a:ln>
            <a:noFill/>
          </a:ln>
        </p:spPr>
        <p:txBody>
          <a:bodyPr spcFirstLastPara="1" wrap="square" lIns="0" tIns="0" rIns="0" bIns="0" anchor="t" anchorCtr="1">
            <a:noAutofit/>
          </a:bodyPr>
          <a:lstStyle/>
          <a:p>
            <a:pPr marL="0" marR="0" lvl="0" indent="0" algn="l" rtl="0">
              <a:lnSpc>
                <a:spcPct val="139806"/>
              </a:lnSpc>
              <a:spcBef>
                <a:spcPts val="0"/>
              </a:spcBef>
              <a:spcAft>
                <a:spcPts val="0"/>
              </a:spcAft>
              <a:buClr>
                <a:srgbClr val="000000"/>
              </a:buClr>
              <a:buSzPts val="2070"/>
              <a:buFont typeface="Arial"/>
              <a:buNone/>
            </a:pPr>
            <a:r>
              <a:rPr lang="en-US" sz="2070" b="0" i="0" u="none" strike="noStrike" cap="none">
                <a:solidFill>
                  <a:srgbClr val="403C3C"/>
                </a:solidFill>
                <a:latin typeface="Oswald"/>
                <a:ea typeface="Oswald"/>
                <a:cs typeface="Oswald"/>
                <a:sym typeface="Oswald"/>
              </a:rPr>
              <a:t>Issue:</a:t>
            </a:r>
            <a:r>
              <a:rPr lang="en-US" sz="2070" b="0" i="0" u="none" strike="noStrike" cap="none">
                <a:solidFill>
                  <a:srgbClr val="000000"/>
                </a:solidFill>
                <a:latin typeface="Oswald"/>
                <a:ea typeface="Oswald"/>
                <a:cs typeface="Oswald"/>
                <a:sym typeface="Oswald"/>
              </a:rPr>
              <a:t> World’s Best Awards - Aug</a:t>
            </a:r>
            <a:endParaRPr sz="2070" b="0" i="0" u="none" strike="noStrike" cap="none">
              <a:solidFill>
                <a:srgbClr val="000000"/>
              </a:solidFill>
              <a:latin typeface="Oswald"/>
              <a:ea typeface="Oswald"/>
              <a:cs typeface="Oswald"/>
              <a:sym typeface="Oswald"/>
            </a:endParaRPr>
          </a:p>
        </p:txBody>
      </p:sp>
      <p:sp>
        <p:nvSpPr>
          <p:cNvPr id="358" name="Google Shape;358;p64"/>
          <p:cNvSpPr txBox="1"/>
          <p:nvPr/>
        </p:nvSpPr>
        <p:spPr>
          <a:xfrm>
            <a:off x="9514175" y="652300"/>
            <a:ext cx="23487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41190"/>
              </a:lnSpc>
              <a:spcBef>
                <a:spcPts val="0"/>
              </a:spcBef>
              <a:spcAft>
                <a:spcPts val="0"/>
              </a:spcAft>
              <a:buClr>
                <a:srgbClr val="000000"/>
              </a:buClr>
              <a:buSzPts val="1600"/>
              <a:buFont typeface="Arial"/>
              <a:buNone/>
            </a:pPr>
            <a:r>
              <a:rPr lang="en-US" sz="1600" b="0" i="0" u="none" strike="noStrike" cap="none">
                <a:solidFill>
                  <a:srgbClr val="60989E"/>
                </a:solidFill>
                <a:latin typeface="Oswald"/>
                <a:ea typeface="Oswald"/>
                <a:cs typeface="Oswald"/>
                <a:sym typeface="Oswald"/>
              </a:rPr>
              <a:t>Release Date: July 19th 2024</a:t>
            </a:r>
            <a:endParaRPr sz="900" b="0" i="0" u="none" strike="noStrike" cap="none">
              <a:solidFill>
                <a:srgbClr val="60989E"/>
              </a:solidFill>
              <a:latin typeface="Oswald"/>
              <a:ea typeface="Oswald"/>
              <a:cs typeface="Oswald"/>
              <a:sym typeface="Oswald"/>
            </a:endParaRPr>
          </a:p>
        </p:txBody>
      </p:sp>
      <p:pic>
        <p:nvPicPr>
          <p:cNvPr id="359" name="Google Shape;359;p64"/>
          <p:cNvPicPr preferRelativeResize="0"/>
          <p:nvPr/>
        </p:nvPicPr>
        <p:blipFill rotWithShape="1">
          <a:blip r:embed="rId4">
            <a:alphaModFix/>
          </a:blip>
          <a:srcRect l="23013" r="17720"/>
          <a:stretch/>
        </p:blipFill>
        <p:spPr>
          <a:xfrm>
            <a:off x="928250" y="598175"/>
            <a:ext cx="4379699" cy="554263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65"/>
          <p:cNvSpPr/>
          <p:nvPr/>
        </p:nvSpPr>
        <p:spPr>
          <a:xfrm>
            <a:off x="6368352" y="575290"/>
            <a:ext cx="3139257" cy="717737"/>
          </a:xfrm>
          <a:custGeom>
            <a:avLst/>
            <a:gdLst/>
            <a:ahLst/>
            <a:cxnLst/>
            <a:rect l="l" t="t" r="r" b="b"/>
            <a:pathLst>
              <a:path w="5840479" h="1335324" extrusionOk="0">
                <a:moveTo>
                  <a:pt x="0" y="0"/>
                </a:moveTo>
                <a:lnTo>
                  <a:pt x="5840479" y="0"/>
                </a:lnTo>
                <a:lnTo>
                  <a:pt x="5840479" y="1335324"/>
                </a:lnTo>
                <a:lnTo>
                  <a:pt x="0" y="1335324"/>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65"/>
          <p:cNvSpPr txBox="1"/>
          <p:nvPr/>
        </p:nvSpPr>
        <p:spPr>
          <a:xfrm>
            <a:off x="6368360" y="3276395"/>
            <a:ext cx="5238300" cy="2573400"/>
          </a:xfrm>
          <a:prstGeom prst="rect">
            <a:avLst/>
          </a:prstGeom>
          <a:noFill/>
          <a:ln>
            <a:noFill/>
          </a:ln>
        </p:spPr>
        <p:txBody>
          <a:bodyPr spcFirstLastPara="1" wrap="square" lIns="0" tIns="0" rIns="0" bIns="0" anchor="t" anchorCtr="1">
            <a:noAutofit/>
          </a:bodyPr>
          <a:lstStyle/>
          <a:p>
            <a:pPr marL="0" marR="0" lvl="0" indent="0" algn="l" rtl="0">
              <a:lnSpc>
                <a:spcPct val="141170"/>
              </a:lnSpc>
              <a:spcBef>
                <a:spcPts val="0"/>
              </a:spcBef>
              <a:spcAft>
                <a:spcPts val="0"/>
              </a:spcAft>
              <a:buClr>
                <a:srgbClr val="000000"/>
              </a:buClr>
              <a:buSzPts val="2050"/>
              <a:buFont typeface="Arial"/>
              <a:buNone/>
            </a:pPr>
            <a:r>
              <a:rPr lang="en-US" sz="1500" b="0" i="0" u="none" strike="noStrike" cap="none">
                <a:solidFill>
                  <a:srgbClr val="403C3C"/>
                </a:solidFill>
                <a:latin typeface="Oswald"/>
                <a:ea typeface="Oswald"/>
                <a:cs typeface="Oswald"/>
                <a:sym typeface="Oswald"/>
              </a:rPr>
              <a:t>Circulation:</a:t>
            </a:r>
            <a:endParaRPr sz="1500" b="0" i="0" u="none" strike="noStrike" cap="none">
              <a:solidFill>
                <a:srgbClr val="000000"/>
              </a:solidFill>
              <a:latin typeface="Oswald"/>
              <a:ea typeface="Oswald"/>
              <a:cs typeface="Oswald"/>
              <a:sym typeface="Oswald"/>
            </a:endParaRPr>
          </a:p>
          <a:p>
            <a:pPr marL="457200" marR="0" lvl="0" indent="-323850" algn="l" rtl="0">
              <a:lnSpc>
                <a:spcPct val="141170"/>
              </a:lnSpc>
              <a:spcBef>
                <a:spcPts val="0"/>
              </a:spcBef>
              <a:spcAft>
                <a:spcPts val="0"/>
              </a:spcAft>
              <a:buClr>
                <a:srgbClr val="403C3C"/>
              </a:buClr>
              <a:buSzPts val="1500"/>
              <a:buFont typeface="Arimo"/>
              <a:buChar char="●"/>
            </a:pPr>
            <a:r>
              <a:rPr lang="en-US" sz="1500" b="1" i="0" u="none" strike="noStrike" cap="none">
                <a:solidFill>
                  <a:srgbClr val="403C3C"/>
                </a:solidFill>
                <a:latin typeface="Arimo"/>
                <a:ea typeface="Arimo"/>
                <a:cs typeface="Arimo"/>
                <a:sym typeface="Arimo"/>
              </a:rPr>
              <a:t>Print:</a:t>
            </a:r>
            <a:r>
              <a:rPr lang="en-US" sz="1500" b="0" i="0" u="none" strike="noStrike" cap="none">
                <a:solidFill>
                  <a:srgbClr val="403C3C"/>
                </a:solidFill>
                <a:latin typeface="Arimo"/>
                <a:ea typeface="Arimo"/>
                <a:cs typeface="Arimo"/>
                <a:sym typeface="Arimo"/>
              </a:rPr>
              <a:t> 723,300</a:t>
            </a:r>
            <a:endParaRPr sz="1500" b="0" i="0" u="none" strike="noStrike" cap="none">
              <a:solidFill>
                <a:srgbClr val="000000"/>
              </a:solidFill>
              <a:latin typeface="Arimo"/>
              <a:ea typeface="Arimo"/>
              <a:cs typeface="Arimo"/>
              <a:sym typeface="Arimo"/>
            </a:endParaRPr>
          </a:p>
          <a:p>
            <a:pPr marL="457200" marR="0" lvl="0" indent="-323850" algn="l" rtl="0">
              <a:lnSpc>
                <a:spcPct val="141170"/>
              </a:lnSpc>
              <a:spcBef>
                <a:spcPts val="0"/>
              </a:spcBef>
              <a:spcAft>
                <a:spcPts val="0"/>
              </a:spcAft>
              <a:buClr>
                <a:srgbClr val="403C3C"/>
              </a:buClr>
              <a:buSzPts val="1500"/>
              <a:buFont typeface="Arimo"/>
              <a:buChar char="●"/>
            </a:pPr>
            <a:r>
              <a:rPr lang="en-US" sz="1500" b="1" i="0" u="none" strike="noStrike" cap="none">
                <a:solidFill>
                  <a:srgbClr val="403C3C"/>
                </a:solidFill>
                <a:latin typeface="Arimo"/>
                <a:ea typeface="Arimo"/>
                <a:cs typeface="Arimo"/>
                <a:sym typeface="Arimo"/>
              </a:rPr>
              <a:t>Digital:</a:t>
            </a:r>
            <a:r>
              <a:rPr lang="en-US" sz="1500" b="0" i="0" u="none" strike="noStrike" cap="none">
                <a:solidFill>
                  <a:srgbClr val="403C3C"/>
                </a:solidFill>
                <a:latin typeface="Arimo"/>
                <a:ea typeface="Arimo"/>
                <a:cs typeface="Arimo"/>
                <a:sym typeface="Arimo"/>
              </a:rPr>
              <a:t> 18,200,000</a:t>
            </a:r>
            <a:endParaRPr sz="1500" b="0" i="0" u="none" strike="noStrike" cap="none">
              <a:solidFill>
                <a:srgbClr val="000000"/>
              </a:solidFill>
              <a:latin typeface="Arimo"/>
              <a:ea typeface="Arimo"/>
              <a:cs typeface="Arimo"/>
              <a:sym typeface="Arimo"/>
            </a:endParaRPr>
          </a:p>
          <a:p>
            <a:pPr marL="457200" marR="0" lvl="0" indent="-323850" algn="l" rtl="0">
              <a:lnSpc>
                <a:spcPct val="141170"/>
              </a:lnSpc>
              <a:spcBef>
                <a:spcPts val="0"/>
              </a:spcBef>
              <a:spcAft>
                <a:spcPts val="0"/>
              </a:spcAft>
              <a:buClr>
                <a:srgbClr val="403C3C"/>
              </a:buClr>
              <a:buSzPts val="1500"/>
              <a:buFont typeface="Arimo"/>
              <a:buChar char="●"/>
            </a:pPr>
            <a:r>
              <a:rPr lang="en-US" sz="1500" b="1" i="0" u="none" strike="noStrike" cap="none">
                <a:solidFill>
                  <a:srgbClr val="403C3C"/>
                </a:solidFill>
                <a:latin typeface="Arimo"/>
                <a:ea typeface="Arimo"/>
                <a:cs typeface="Arimo"/>
                <a:sym typeface="Arimo"/>
              </a:rPr>
              <a:t>Social: </a:t>
            </a:r>
            <a:r>
              <a:rPr lang="en-US" sz="1500" b="0" i="0" u="none" strike="noStrike" cap="none">
                <a:solidFill>
                  <a:srgbClr val="403C3C"/>
                </a:solidFill>
                <a:latin typeface="Arimo"/>
                <a:ea typeface="Arimo"/>
                <a:cs typeface="Arimo"/>
                <a:sym typeface="Arimo"/>
              </a:rPr>
              <a:t>8,923,641</a:t>
            </a:r>
            <a:endParaRPr sz="1500" b="0" i="0" u="none" strike="noStrike" cap="none">
              <a:solidFill>
                <a:srgbClr val="000000"/>
              </a:solidFill>
              <a:latin typeface="Arimo"/>
              <a:ea typeface="Arimo"/>
              <a:cs typeface="Arimo"/>
              <a:sym typeface="Arimo"/>
            </a:endParaRPr>
          </a:p>
          <a:p>
            <a:pPr marL="457200" marR="0" lvl="0" indent="-323850" algn="l" rtl="0">
              <a:lnSpc>
                <a:spcPct val="141170"/>
              </a:lnSpc>
              <a:spcBef>
                <a:spcPts val="0"/>
              </a:spcBef>
              <a:spcAft>
                <a:spcPts val="0"/>
              </a:spcAft>
              <a:buClr>
                <a:srgbClr val="403C3C"/>
              </a:buClr>
              <a:buSzPts val="1500"/>
              <a:buFont typeface="Arimo"/>
              <a:buChar char="●"/>
            </a:pPr>
            <a:r>
              <a:rPr lang="en-US" sz="1500" b="1" i="0" u="none" strike="noStrike" cap="none">
                <a:solidFill>
                  <a:srgbClr val="403C3C"/>
                </a:solidFill>
                <a:latin typeface="Arimo"/>
                <a:ea typeface="Arimo"/>
                <a:cs typeface="Arimo"/>
                <a:sym typeface="Arimo"/>
              </a:rPr>
              <a:t>Average HHI:</a:t>
            </a:r>
            <a:r>
              <a:rPr lang="en-US" sz="1500" b="0" i="0" u="none" strike="noStrike" cap="none">
                <a:solidFill>
                  <a:srgbClr val="403C3C"/>
                </a:solidFill>
                <a:latin typeface="Arimo"/>
                <a:ea typeface="Arimo"/>
                <a:cs typeface="Arimo"/>
                <a:sym typeface="Arimo"/>
              </a:rPr>
              <a:t> $187,868</a:t>
            </a:r>
            <a:endParaRPr sz="1500" b="0" i="0" u="none" strike="noStrike" cap="none">
              <a:solidFill>
                <a:srgbClr val="000000"/>
              </a:solidFill>
              <a:latin typeface="Arimo"/>
              <a:ea typeface="Arimo"/>
              <a:cs typeface="Arimo"/>
              <a:sym typeface="Arimo"/>
            </a:endParaRPr>
          </a:p>
          <a:p>
            <a:pPr marL="457200" marR="0" lvl="0" indent="-323850" algn="l" rtl="0">
              <a:lnSpc>
                <a:spcPct val="141170"/>
              </a:lnSpc>
              <a:spcBef>
                <a:spcPts val="0"/>
              </a:spcBef>
              <a:spcAft>
                <a:spcPts val="0"/>
              </a:spcAft>
              <a:buClr>
                <a:srgbClr val="403C3C"/>
              </a:buClr>
              <a:buSzPts val="1500"/>
              <a:buFont typeface="Arimo"/>
              <a:buChar char="●"/>
            </a:pPr>
            <a:r>
              <a:rPr lang="en-US" sz="1500" b="1" i="0" u="none" strike="noStrike" cap="none">
                <a:solidFill>
                  <a:srgbClr val="403C3C"/>
                </a:solidFill>
                <a:latin typeface="Arimo"/>
                <a:ea typeface="Arimo"/>
                <a:cs typeface="Arimo"/>
                <a:sym typeface="Arimo"/>
              </a:rPr>
              <a:t>Average Age:</a:t>
            </a:r>
            <a:r>
              <a:rPr lang="en-US" sz="1500" b="0" i="0" u="none" strike="noStrike" cap="none">
                <a:solidFill>
                  <a:srgbClr val="403C3C"/>
                </a:solidFill>
                <a:latin typeface="Arimo"/>
                <a:ea typeface="Arimo"/>
                <a:cs typeface="Arimo"/>
                <a:sym typeface="Arimo"/>
              </a:rPr>
              <a:t> 50 </a:t>
            </a:r>
            <a:endParaRPr sz="1500" b="0" i="0" u="none" strike="noStrike" cap="none">
              <a:solidFill>
                <a:srgbClr val="000000"/>
              </a:solidFill>
              <a:latin typeface="Arimo"/>
              <a:ea typeface="Arimo"/>
              <a:cs typeface="Arimo"/>
              <a:sym typeface="Arimo"/>
            </a:endParaRPr>
          </a:p>
          <a:p>
            <a:pPr marL="457200" marR="0" lvl="0" indent="-323850" algn="l" rtl="0">
              <a:lnSpc>
                <a:spcPct val="141170"/>
              </a:lnSpc>
              <a:spcBef>
                <a:spcPts val="0"/>
              </a:spcBef>
              <a:spcAft>
                <a:spcPts val="0"/>
              </a:spcAft>
              <a:buClr>
                <a:srgbClr val="403C3C"/>
              </a:buClr>
              <a:buSzPts val="1500"/>
              <a:buFont typeface="Arimo"/>
              <a:buChar char="●"/>
            </a:pPr>
            <a:r>
              <a:rPr lang="en-US" sz="1500" b="1" i="0" u="none" strike="noStrike" cap="none">
                <a:solidFill>
                  <a:srgbClr val="403C3C"/>
                </a:solidFill>
                <a:latin typeface="Arimo"/>
                <a:ea typeface="Arimo"/>
                <a:cs typeface="Arimo"/>
                <a:sym typeface="Arimo"/>
              </a:rPr>
              <a:t>$7.7B readership spend</a:t>
            </a:r>
            <a:r>
              <a:rPr lang="en-US" sz="1500" b="0" i="0" u="none" strike="noStrike" cap="none">
                <a:solidFill>
                  <a:srgbClr val="403C3C"/>
                </a:solidFill>
                <a:latin typeface="Arimo"/>
                <a:ea typeface="Arimo"/>
                <a:cs typeface="Arimo"/>
                <a:sym typeface="Arimo"/>
              </a:rPr>
              <a:t> on travel annually</a:t>
            </a:r>
            <a:endParaRPr sz="1500" b="0" i="0" u="none" strike="noStrike" cap="none">
              <a:solidFill>
                <a:srgbClr val="000000"/>
              </a:solidFill>
              <a:latin typeface="Arimo"/>
              <a:ea typeface="Arimo"/>
              <a:cs typeface="Arimo"/>
              <a:sym typeface="Arimo"/>
            </a:endParaRPr>
          </a:p>
        </p:txBody>
      </p:sp>
      <p:sp>
        <p:nvSpPr>
          <p:cNvPr id="366" name="Google Shape;366;p65"/>
          <p:cNvSpPr txBox="1"/>
          <p:nvPr/>
        </p:nvSpPr>
        <p:spPr>
          <a:xfrm>
            <a:off x="6368350" y="2365375"/>
            <a:ext cx="4379700" cy="717600"/>
          </a:xfrm>
          <a:prstGeom prst="rect">
            <a:avLst/>
          </a:prstGeom>
          <a:noFill/>
          <a:ln>
            <a:noFill/>
          </a:ln>
        </p:spPr>
        <p:txBody>
          <a:bodyPr spcFirstLastPara="1" wrap="square" lIns="0" tIns="0" rIns="0" bIns="0" anchor="t" anchorCtr="1">
            <a:noAutofit/>
          </a:bodyPr>
          <a:lstStyle/>
          <a:p>
            <a:pPr marL="0" marR="0" lvl="0" indent="0" algn="l" rtl="0">
              <a:lnSpc>
                <a:spcPct val="141190"/>
              </a:lnSpc>
              <a:spcBef>
                <a:spcPts val="0"/>
              </a:spcBef>
              <a:spcAft>
                <a:spcPts val="0"/>
              </a:spcAft>
              <a:buClr>
                <a:srgbClr val="000000"/>
              </a:buClr>
              <a:buSzPts val="2100"/>
              <a:buFont typeface="Arial"/>
              <a:buNone/>
            </a:pPr>
            <a:r>
              <a:rPr lang="en-US" sz="1500" b="0" i="0" u="none" strike="noStrike" cap="none">
                <a:solidFill>
                  <a:srgbClr val="403C3C"/>
                </a:solidFill>
                <a:latin typeface="Oswald"/>
                <a:ea typeface="Oswald"/>
                <a:cs typeface="Oswald"/>
                <a:sym typeface="Oswald"/>
              </a:rPr>
              <a:t>Insertion:</a:t>
            </a:r>
            <a:endParaRPr sz="1500" b="0" i="0" u="none" strike="noStrike" cap="none">
              <a:solidFill>
                <a:srgbClr val="000000"/>
              </a:solidFill>
              <a:latin typeface="Oswald"/>
              <a:ea typeface="Oswald"/>
              <a:cs typeface="Oswald"/>
              <a:sym typeface="Oswald"/>
            </a:endParaRPr>
          </a:p>
          <a:p>
            <a:pPr marL="457200" marR="0" lvl="0" indent="-323850" algn="l" rtl="0">
              <a:lnSpc>
                <a:spcPct val="141190"/>
              </a:lnSpc>
              <a:spcBef>
                <a:spcPts val="0"/>
              </a:spcBef>
              <a:spcAft>
                <a:spcPts val="0"/>
              </a:spcAft>
              <a:buClr>
                <a:srgbClr val="403C3C"/>
              </a:buClr>
              <a:buSzPts val="1500"/>
              <a:buFont typeface="Arimo"/>
              <a:buChar char="●"/>
            </a:pPr>
            <a:r>
              <a:rPr lang="en-US" sz="1500" b="0" i="0" u="none" strike="noStrike" cap="none">
                <a:solidFill>
                  <a:srgbClr val="403C3C"/>
                </a:solidFill>
                <a:latin typeface="Arimo"/>
                <a:ea typeface="Arimo"/>
                <a:cs typeface="Arimo"/>
                <a:sym typeface="Arimo"/>
              </a:rPr>
              <a:t>1-Full Page Branding Ad + Advertorial</a:t>
            </a:r>
            <a:endParaRPr sz="1500" b="0" i="0" u="none" strike="noStrike" cap="none">
              <a:solidFill>
                <a:srgbClr val="000000"/>
              </a:solidFill>
              <a:latin typeface="Arimo"/>
              <a:ea typeface="Arimo"/>
              <a:cs typeface="Arimo"/>
              <a:sym typeface="Arimo"/>
            </a:endParaRPr>
          </a:p>
        </p:txBody>
      </p:sp>
      <p:sp>
        <p:nvSpPr>
          <p:cNvPr id="367" name="Google Shape;367;p65"/>
          <p:cNvSpPr txBox="1"/>
          <p:nvPr/>
        </p:nvSpPr>
        <p:spPr>
          <a:xfrm>
            <a:off x="6368345" y="1622125"/>
            <a:ext cx="3952500" cy="367800"/>
          </a:xfrm>
          <a:prstGeom prst="rect">
            <a:avLst/>
          </a:prstGeom>
          <a:noFill/>
          <a:ln>
            <a:noFill/>
          </a:ln>
        </p:spPr>
        <p:txBody>
          <a:bodyPr spcFirstLastPara="1" wrap="square" lIns="0" tIns="0" rIns="0" bIns="0" anchor="t" anchorCtr="1">
            <a:noAutofit/>
          </a:bodyPr>
          <a:lstStyle/>
          <a:p>
            <a:pPr marL="0" marR="0" lvl="0" indent="0" algn="l" rtl="0">
              <a:lnSpc>
                <a:spcPct val="139806"/>
              </a:lnSpc>
              <a:spcBef>
                <a:spcPts val="0"/>
              </a:spcBef>
              <a:spcAft>
                <a:spcPts val="0"/>
              </a:spcAft>
              <a:buClr>
                <a:srgbClr val="000000"/>
              </a:buClr>
              <a:buSzPts val="2070"/>
              <a:buFont typeface="Arial"/>
              <a:buNone/>
            </a:pPr>
            <a:r>
              <a:rPr lang="en-US" sz="2070" b="0" i="0" u="none" strike="noStrike" cap="none">
                <a:solidFill>
                  <a:srgbClr val="403C3C"/>
                </a:solidFill>
                <a:latin typeface="Oswald"/>
                <a:ea typeface="Oswald"/>
                <a:cs typeface="Oswald"/>
                <a:sym typeface="Oswald"/>
              </a:rPr>
              <a:t>Issue:</a:t>
            </a:r>
            <a:r>
              <a:rPr lang="en-US" sz="2070" b="0" i="0" u="none" strike="noStrike" cap="none">
                <a:solidFill>
                  <a:srgbClr val="000000"/>
                </a:solidFill>
                <a:latin typeface="Oswald"/>
                <a:ea typeface="Oswald"/>
                <a:cs typeface="Oswald"/>
                <a:sym typeface="Oswald"/>
              </a:rPr>
              <a:t> Winter Sun - Dec/Jan</a:t>
            </a:r>
            <a:endParaRPr sz="2070" b="0" i="0" u="none" strike="noStrike" cap="none">
              <a:solidFill>
                <a:srgbClr val="000000"/>
              </a:solidFill>
              <a:latin typeface="Oswald"/>
              <a:ea typeface="Oswald"/>
              <a:cs typeface="Oswald"/>
              <a:sym typeface="Oswald"/>
            </a:endParaRPr>
          </a:p>
        </p:txBody>
      </p:sp>
      <p:sp>
        <p:nvSpPr>
          <p:cNvPr id="368" name="Google Shape;368;p65"/>
          <p:cNvSpPr txBox="1"/>
          <p:nvPr/>
        </p:nvSpPr>
        <p:spPr>
          <a:xfrm>
            <a:off x="10234275" y="652300"/>
            <a:ext cx="16611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60989E"/>
                </a:solidFill>
                <a:latin typeface="Oswald"/>
                <a:ea typeface="Oswald"/>
                <a:cs typeface="Oswald"/>
                <a:sym typeface="Oswald"/>
              </a:rPr>
              <a:t>Release Date: </a:t>
            </a:r>
            <a:endParaRPr sz="1600" b="0" i="0" u="none" strike="noStrike" cap="none">
              <a:solidFill>
                <a:srgbClr val="60989E"/>
              </a:solidFill>
              <a:latin typeface="Oswald"/>
              <a:ea typeface="Oswald"/>
              <a:cs typeface="Oswald"/>
              <a:sym typeface="Oswald"/>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60989E"/>
                </a:solidFill>
                <a:latin typeface="Oswald"/>
                <a:ea typeface="Oswald"/>
                <a:cs typeface="Oswald"/>
                <a:sym typeface="Oswald"/>
              </a:rPr>
              <a:t>November 5th 2024</a:t>
            </a:r>
            <a:endParaRPr sz="900" b="0" i="0" u="none" strike="noStrike" cap="none">
              <a:solidFill>
                <a:srgbClr val="60989E"/>
              </a:solidFill>
              <a:latin typeface="Oswald"/>
              <a:ea typeface="Oswald"/>
              <a:cs typeface="Oswald"/>
              <a:sym typeface="Oswald"/>
            </a:endParaRPr>
          </a:p>
        </p:txBody>
      </p:sp>
      <p:pic>
        <p:nvPicPr>
          <p:cNvPr id="369" name="Google Shape;369;p65"/>
          <p:cNvPicPr preferRelativeResize="0"/>
          <p:nvPr/>
        </p:nvPicPr>
        <p:blipFill rotWithShape="1">
          <a:blip r:embed="rId4">
            <a:alphaModFix/>
          </a:blip>
          <a:srcRect l="26935" r="17733"/>
          <a:stretch/>
        </p:blipFill>
        <p:spPr>
          <a:xfrm>
            <a:off x="923150" y="386475"/>
            <a:ext cx="4179400" cy="566540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66"/>
          <p:cNvSpPr/>
          <p:nvPr/>
        </p:nvSpPr>
        <p:spPr>
          <a:xfrm>
            <a:off x="6368350" y="693725"/>
            <a:ext cx="3116298" cy="599288"/>
          </a:xfrm>
          <a:custGeom>
            <a:avLst/>
            <a:gdLst/>
            <a:ahLst/>
            <a:cxnLst/>
            <a:rect l="l" t="t" r="r" b="b"/>
            <a:pathLst>
              <a:path w="4668611" h="897810" extrusionOk="0">
                <a:moveTo>
                  <a:pt x="0" y="0"/>
                </a:moveTo>
                <a:lnTo>
                  <a:pt x="4668611" y="0"/>
                </a:lnTo>
                <a:lnTo>
                  <a:pt x="4668611" y="897810"/>
                </a:lnTo>
                <a:lnTo>
                  <a:pt x="0" y="89781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66"/>
          <p:cNvSpPr txBox="1"/>
          <p:nvPr/>
        </p:nvSpPr>
        <p:spPr>
          <a:xfrm>
            <a:off x="6368350" y="4755550"/>
            <a:ext cx="2460300" cy="1330500"/>
          </a:xfrm>
          <a:prstGeom prst="rect">
            <a:avLst/>
          </a:prstGeom>
          <a:noFill/>
          <a:ln>
            <a:noFill/>
          </a:ln>
        </p:spPr>
        <p:txBody>
          <a:bodyPr spcFirstLastPara="1" wrap="square" lIns="0" tIns="0" rIns="0" bIns="0" anchor="t" anchorCtr="1">
            <a:noAutofit/>
          </a:bodyPr>
          <a:lstStyle/>
          <a:p>
            <a:pPr marL="0" marR="0" lvl="0" indent="0" algn="l" rtl="0">
              <a:lnSpc>
                <a:spcPct val="141170"/>
              </a:lnSpc>
              <a:spcBef>
                <a:spcPts val="0"/>
              </a:spcBef>
              <a:spcAft>
                <a:spcPts val="0"/>
              </a:spcAft>
              <a:buClr>
                <a:srgbClr val="000000"/>
              </a:buClr>
              <a:buSzPts val="2050"/>
              <a:buFont typeface="Arial"/>
              <a:buNone/>
            </a:pPr>
            <a:r>
              <a:rPr lang="en-US" sz="1500" b="0" i="0" u="none" strike="noStrike" cap="none">
                <a:solidFill>
                  <a:srgbClr val="403C3C"/>
                </a:solidFill>
                <a:latin typeface="Oswald"/>
                <a:ea typeface="Oswald"/>
                <a:cs typeface="Oswald"/>
                <a:sym typeface="Oswald"/>
              </a:rPr>
              <a:t>Circulation:</a:t>
            </a:r>
            <a:endParaRPr sz="1500" b="0" i="0" u="none" strike="noStrike" cap="none">
              <a:solidFill>
                <a:srgbClr val="000000"/>
              </a:solidFill>
              <a:latin typeface="Oswald"/>
              <a:ea typeface="Oswald"/>
              <a:cs typeface="Oswald"/>
              <a:sym typeface="Oswald"/>
            </a:endParaRPr>
          </a:p>
          <a:p>
            <a:pPr marL="457200" marR="0" lvl="0" indent="-323850" algn="l" rtl="0">
              <a:lnSpc>
                <a:spcPct val="141170"/>
              </a:lnSpc>
              <a:spcBef>
                <a:spcPts val="0"/>
              </a:spcBef>
              <a:spcAft>
                <a:spcPts val="0"/>
              </a:spcAft>
              <a:buClr>
                <a:srgbClr val="403C3C"/>
              </a:buClr>
              <a:buSzPts val="1500"/>
              <a:buFont typeface="Arimo"/>
              <a:buChar char="●"/>
            </a:pPr>
            <a:r>
              <a:rPr lang="en-US" sz="1500" b="1" i="0" u="none" strike="noStrike" cap="none">
                <a:solidFill>
                  <a:srgbClr val="403C3C"/>
                </a:solidFill>
                <a:latin typeface="Arimo"/>
                <a:ea typeface="Arimo"/>
                <a:cs typeface="Arimo"/>
                <a:sym typeface="Arimo"/>
              </a:rPr>
              <a:t>Print:</a:t>
            </a:r>
            <a:r>
              <a:rPr lang="en-US" sz="1500" b="0" i="0" u="none" strike="noStrike" cap="none">
                <a:solidFill>
                  <a:srgbClr val="403C3C"/>
                </a:solidFill>
                <a:latin typeface="Arimo"/>
                <a:ea typeface="Arimo"/>
                <a:cs typeface="Arimo"/>
                <a:sym typeface="Arimo"/>
              </a:rPr>
              <a:t> 20,181</a:t>
            </a:r>
            <a:endParaRPr sz="1500" b="0" i="0" u="none" strike="noStrike" cap="none">
              <a:solidFill>
                <a:srgbClr val="000000"/>
              </a:solidFill>
              <a:latin typeface="Arimo"/>
              <a:ea typeface="Arimo"/>
              <a:cs typeface="Arimo"/>
              <a:sym typeface="Arimo"/>
            </a:endParaRPr>
          </a:p>
          <a:p>
            <a:pPr marL="457200" marR="0" lvl="0" indent="-323850" algn="l" rtl="0">
              <a:lnSpc>
                <a:spcPct val="141170"/>
              </a:lnSpc>
              <a:spcBef>
                <a:spcPts val="0"/>
              </a:spcBef>
              <a:spcAft>
                <a:spcPts val="0"/>
              </a:spcAft>
              <a:buClr>
                <a:srgbClr val="403C3C"/>
              </a:buClr>
              <a:buSzPts val="1500"/>
              <a:buFont typeface="Arimo"/>
              <a:buChar char="●"/>
            </a:pPr>
            <a:r>
              <a:rPr lang="en-US" sz="1500" b="1" i="0" u="none" strike="noStrike" cap="none">
                <a:solidFill>
                  <a:srgbClr val="403C3C"/>
                </a:solidFill>
                <a:latin typeface="Arimo"/>
                <a:ea typeface="Arimo"/>
                <a:cs typeface="Arimo"/>
                <a:sym typeface="Arimo"/>
              </a:rPr>
              <a:t>Digital:</a:t>
            </a:r>
            <a:r>
              <a:rPr lang="en-US" sz="1500" b="0" i="0" u="none" strike="noStrike" cap="none">
                <a:solidFill>
                  <a:srgbClr val="403C3C"/>
                </a:solidFill>
                <a:latin typeface="Arimo"/>
                <a:ea typeface="Arimo"/>
                <a:cs typeface="Arimo"/>
                <a:sym typeface="Arimo"/>
              </a:rPr>
              <a:t> 84,207</a:t>
            </a:r>
            <a:endParaRPr sz="1500" b="0" i="0" u="none" strike="noStrike" cap="none">
              <a:solidFill>
                <a:srgbClr val="000000"/>
              </a:solidFill>
              <a:latin typeface="Arimo"/>
              <a:ea typeface="Arimo"/>
              <a:cs typeface="Arimo"/>
              <a:sym typeface="Arimo"/>
            </a:endParaRPr>
          </a:p>
          <a:p>
            <a:pPr marL="457200" marR="0" lvl="0" indent="-323850" algn="l" rtl="0">
              <a:lnSpc>
                <a:spcPct val="141170"/>
              </a:lnSpc>
              <a:spcBef>
                <a:spcPts val="0"/>
              </a:spcBef>
              <a:spcAft>
                <a:spcPts val="0"/>
              </a:spcAft>
              <a:buClr>
                <a:srgbClr val="403C3C"/>
              </a:buClr>
              <a:buSzPts val="1500"/>
              <a:buFont typeface="Arimo"/>
              <a:buChar char="●"/>
            </a:pPr>
            <a:r>
              <a:rPr lang="en-US" sz="1500" b="1" i="0" u="none" strike="noStrike" cap="none">
                <a:solidFill>
                  <a:srgbClr val="403C3C"/>
                </a:solidFill>
                <a:latin typeface="Arimo"/>
                <a:ea typeface="Arimo"/>
                <a:cs typeface="Arimo"/>
                <a:sym typeface="Arimo"/>
              </a:rPr>
              <a:t>Social: </a:t>
            </a:r>
            <a:r>
              <a:rPr lang="en-US" sz="1500" b="0" i="0" u="none" strike="noStrike" cap="none">
                <a:solidFill>
                  <a:srgbClr val="403C3C"/>
                </a:solidFill>
                <a:latin typeface="Arimo"/>
                <a:ea typeface="Arimo"/>
                <a:cs typeface="Arimo"/>
                <a:sym typeface="Arimo"/>
              </a:rPr>
              <a:t>1,300,000</a:t>
            </a:r>
            <a:endParaRPr sz="1500" b="0" i="0" u="none" strike="noStrike" cap="none">
              <a:solidFill>
                <a:srgbClr val="000000"/>
              </a:solidFill>
              <a:latin typeface="Arimo"/>
              <a:ea typeface="Arimo"/>
              <a:cs typeface="Arimo"/>
              <a:sym typeface="Arimo"/>
            </a:endParaRPr>
          </a:p>
        </p:txBody>
      </p:sp>
      <p:sp>
        <p:nvSpPr>
          <p:cNvPr id="376" name="Google Shape;376;p66"/>
          <p:cNvSpPr txBox="1"/>
          <p:nvPr/>
        </p:nvSpPr>
        <p:spPr>
          <a:xfrm>
            <a:off x="6368350" y="1649775"/>
            <a:ext cx="4757700" cy="717600"/>
          </a:xfrm>
          <a:prstGeom prst="rect">
            <a:avLst/>
          </a:prstGeom>
          <a:noFill/>
          <a:ln>
            <a:noFill/>
          </a:ln>
        </p:spPr>
        <p:txBody>
          <a:bodyPr spcFirstLastPara="1" wrap="square" lIns="0" tIns="0" rIns="0" bIns="0" anchor="t" anchorCtr="1">
            <a:noAutofit/>
          </a:bodyPr>
          <a:lstStyle/>
          <a:p>
            <a:pPr marL="0" marR="0" lvl="0" indent="0" algn="l" rtl="0">
              <a:lnSpc>
                <a:spcPct val="141190"/>
              </a:lnSpc>
              <a:spcBef>
                <a:spcPts val="0"/>
              </a:spcBef>
              <a:spcAft>
                <a:spcPts val="0"/>
              </a:spcAft>
              <a:buClr>
                <a:srgbClr val="000000"/>
              </a:buClr>
              <a:buSzPts val="2100"/>
              <a:buFont typeface="Arial"/>
              <a:buNone/>
            </a:pPr>
            <a:r>
              <a:rPr lang="en-US" sz="1500" b="0" i="0" u="none" strike="noStrike" cap="none">
                <a:solidFill>
                  <a:srgbClr val="403C3C"/>
                </a:solidFill>
                <a:latin typeface="Oswald"/>
                <a:ea typeface="Oswald"/>
                <a:cs typeface="Oswald"/>
                <a:sym typeface="Oswald"/>
              </a:rPr>
              <a:t>Insertion 1: Honeymoon &amp; Destination Wedding Guide | Aug/Sept</a:t>
            </a:r>
            <a:endParaRPr sz="1500" b="0" i="0" u="none" strike="noStrike" cap="none">
              <a:solidFill>
                <a:srgbClr val="000000"/>
              </a:solidFill>
              <a:latin typeface="Oswald"/>
              <a:ea typeface="Oswald"/>
              <a:cs typeface="Oswald"/>
              <a:sym typeface="Oswald"/>
            </a:endParaRPr>
          </a:p>
          <a:p>
            <a:pPr marL="457200" marR="0" lvl="0" indent="-323850" algn="l" rtl="0">
              <a:lnSpc>
                <a:spcPct val="141190"/>
              </a:lnSpc>
              <a:spcBef>
                <a:spcPts val="0"/>
              </a:spcBef>
              <a:spcAft>
                <a:spcPts val="0"/>
              </a:spcAft>
              <a:buClr>
                <a:srgbClr val="403C3C"/>
              </a:buClr>
              <a:buSzPts val="1500"/>
              <a:buFont typeface="Arimo"/>
              <a:buChar char="●"/>
            </a:pPr>
            <a:r>
              <a:rPr lang="en-US" sz="1500" b="0" i="0" u="none" strike="noStrike" cap="none">
                <a:solidFill>
                  <a:srgbClr val="403C3C"/>
                </a:solidFill>
                <a:latin typeface="Arimo"/>
                <a:ea typeface="Arimo"/>
                <a:cs typeface="Arimo"/>
                <a:sym typeface="Arimo"/>
              </a:rPr>
              <a:t>1-Full Page Branding Ad + Advertorial</a:t>
            </a:r>
            <a:endParaRPr sz="1500" b="0" i="0" u="none" strike="noStrike" cap="none">
              <a:solidFill>
                <a:srgbClr val="000000"/>
              </a:solidFill>
              <a:latin typeface="Arimo"/>
              <a:ea typeface="Arimo"/>
              <a:cs typeface="Arimo"/>
              <a:sym typeface="Arimo"/>
            </a:endParaRPr>
          </a:p>
        </p:txBody>
      </p:sp>
      <p:sp>
        <p:nvSpPr>
          <p:cNvPr id="377" name="Google Shape;377;p66"/>
          <p:cNvSpPr txBox="1"/>
          <p:nvPr/>
        </p:nvSpPr>
        <p:spPr>
          <a:xfrm>
            <a:off x="6305400" y="2241575"/>
            <a:ext cx="33795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60989E"/>
                </a:solidFill>
                <a:latin typeface="Oswald"/>
                <a:ea typeface="Oswald"/>
                <a:cs typeface="Oswald"/>
                <a:sym typeface="Oswald"/>
              </a:rPr>
              <a:t>Release Date: July 16th 2024</a:t>
            </a:r>
            <a:endParaRPr sz="900" b="0" i="0" u="none" strike="noStrike" cap="none">
              <a:solidFill>
                <a:srgbClr val="60989E"/>
              </a:solidFill>
              <a:latin typeface="Oswald"/>
              <a:ea typeface="Oswald"/>
              <a:cs typeface="Oswald"/>
              <a:sym typeface="Oswald"/>
            </a:endParaRPr>
          </a:p>
        </p:txBody>
      </p:sp>
      <p:sp>
        <p:nvSpPr>
          <p:cNvPr id="378" name="Google Shape;378;p66"/>
          <p:cNvSpPr txBox="1"/>
          <p:nvPr/>
        </p:nvSpPr>
        <p:spPr>
          <a:xfrm>
            <a:off x="6368350" y="3215613"/>
            <a:ext cx="4757700" cy="717600"/>
          </a:xfrm>
          <a:prstGeom prst="rect">
            <a:avLst/>
          </a:prstGeom>
          <a:noFill/>
          <a:ln>
            <a:noFill/>
          </a:ln>
        </p:spPr>
        <p:txBody>
          <a:bodyPr spcFirstLastPara="1" wrap="square" lIns="0" tIns="0" rIns="0" bIns="0" anchor="t" anchorCtr="1">
            <a:noAutofit/>
          </a:bodyPr>
          <a:lstStyle/>
          <a:p>
            <a:pPr marL="0" marR="0" lvl="0" indent="0" algn="l" rtl="0">
              <a:lnSpc>
                <a:spcPct val="141190"/>
              </a:lnSpc>
              <a:spcBef>
                <a:spcPts val="0"/>
              </a:spcBef>
              <a:spcAft>
                <a:spcPts val="0"/>
              </a:spcAft>
              <a:buClr>
                <a:srgbClr val="000000"/>
              </a:buClr>
              <a:buSzPts val="2100"/>
              <a:buFont typeface="Arial"/>
              <a:buNone/>
            </a:pPr>
            <a:r>
              <a:rPr lang="en-US" sz="1500" b="0" i="0" u="none" strike="noStrike" cap="none">
                <a:solidFill>
                  <a:srgbClr val="403C3C"/>
                </a:solidFill>
                <a:latin typeface="Oswald"/>
                <a:ea typeface="Oswald"/>
                <a:cs typeface="Oswald"/>
                <a:sym typeface="Oswald"/>
              </a:rPr>
              <a:t>Insertion 2: Romantic Travel Getaways | Oct/Nov</a:t>
            </a:r>
            <a:endParaRPr sz="1500" b="0" i="0" u="none" strike="noStrike" cap="none">
              <a:solidFill>
                <a:srgbClr val="000000"/>
              </a:solidFill>
              <a:latin typeface="Oswald"/>
              <a:ea typeface="Oswald"/>
              <a:cs typeface="Oswald"/>
              <a:sym typeface="Oswald"/>
            </a:endParaRPr>
          </a:p>
          <a:p>
            <a:pPr marL="457200" marR="0" lvl="0" indent="-323850" algn="l" rtl="0">
              <a:lnSpc>
                <a:spcPct val="141190"/>
              </a:lnSpc>
              <a:spcBef>
                <a:spcPts val="0"/>
              </a:spcBef>
              <a:spcAft>
                <a:spcPts val="0"/>
              </a:spcAft>
              <a:buClr>
                <a:srgbClr val="403C3C"/>
              </a:buClr>
              <a:buSzPts val="1500"/>
              <a:buFont typeface="Arimo"/>
              <a:buChar char="●"/>
            </a:pPr>
            <a:r>
              <a:rPr lang="en-US" sz="1500" b="0" i="0" u="none" strike="noStrike" cap="none">
                <a:solidFill>
                  <a:srgbClr val="403C3C"/>
                </a:solidFill>
                <a:latin typeface="Arimo"/>
                <a:ea typeface="Arimo"/>
                <a:cs typeface="Arimo"/>
                <a:sym typeface="Arimo"/>
              </a:rPr>
              <a:t>1-Full Page Branding Ad + Advertorial</a:t>
            </a:r>
            <a:endParaRPr sz="1500" b="0" i="0" u="none" strike="noStrike" cap="none">
              <a:solidFill>
                <a:srgbClr val="000000"/>
              </a:solidFill>
              <a:latin typeface="Arimo"/>
              <a:ea typeface="Arimo"/>
              <a:cs typeface="Arimo"/>
              <a:sym typeface="Arimo"/>
            </a:endParaRPr>
          </a:p>
        </p:txBody>
      </p:sp>
      <p:sp>
        <p:nvSpPr>
          <p:cNvPr id="379" name="Google Shape;379;p66"/>
          <p:cNvSpPr txBox="1"/>
          <p:nvPr/>
        </p:nvSpPr>
        <p:spPr>
          <a:xfrm>
            <a:off x="6305400" y="3781513"/>
            <a:ext cx="33795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60989E"/>
                </a:solidFill>
                <a:latin typeface="Oswald"/>
                <a:ea typeface="Oswald"/>
                <a:cs typeface="Oswald"/>
                <a:sym typeface="Oswald"/>
              </a:rPr>
              <a:t>Release Date: September 17th 2024</a:t>
            </a:r>
            <a:endParaRPr sz="900" b="0" i="0" u="none" strike="noStrike" cap="none">
              <a:solidFill>
                <a:srgbClr val="60989E"/>
              </a:solidFill>
              <a:latin typeface="Oswald"/>
              <a:ea typeface="Oswald"/>
              <a:cs typeface="Oswald"/>
              <a:sym typeface="Oswald"/>
            </a:endParaRPr>
          </a:p>
        </p:txBody>
      </p:sp>
      <p:pic>
        <p:nvPicPr>
          <p:cNvPr id="380" name="Google Shape;380;p66"/>
          <p:cNvPicPr preferRelativeResize="0"/>
          <p:nvPr/>
        </p:nvPicPr>
        <p:blipFill rotWithShape="1">
          <a:blip r:embed="rId4">
            <a:alphaModFix/>
          </a:blip>
          <a:srcRect/>
          <a:stretch/>
        </p:blipFill>
        <p:spPr>
          <a:xfrm>
            <a:off x="723900" y="487513"/>
            <a:ext cx="4593925" cy="588297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67"/>
          <p:cNvSpPr/>
          <p:nvPr/>
        </p:nvSpPr>
        <p:spPr>
          <a:xfrm>
            <a:off x="4453803" y="297720"/>
            <a:ext cx="2180457" cy="777380"/>
          </a:xfrm>
          <a:custGeom>
            <a:avLst/>
            <a:gdLst/>
            <a:ahLst/>
            <a:cxnLst/>
            <a:rect l="l" t="t" r="r" b="b"/>
            <a:pathLst>
              <a:path w="3266602" h="1164614" extrusionOk="0">
                <a:moveTo>
                  <a:pt x="0" y="0"/>
                </a:moveTo>
                <a:lnTo>
                  <a:pt x="3266602" y="0"/>
                </a:lnTo>
                <a:lnTo>
                  <a:pt x="3266602" y="1164614"/>
                </a:lnTo>
                <a:lnTo>
                  <a:pt x="0" y="1164614"/>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67"/>
          <p:cNvSpPr txBox="1"/>
          <p:nvPr/>
        </p:nvSpPr>
        <p:spPr>
          <a:xfrm>
            <a:off x="7802800" y="1272125"/>
            <a:ext cx="4028100" cy="1330500"/>
          </a:xfrm>
          <a:prstGeom prst="rect">
            <a:avLst/>
          </a:prstGeom>
          <a:noFill/>
          <a:ln>
            <a:noFill/>
          </a:ln>
        </p:spPr>
        <p:txBody>
          <a:bodyPr spcFirstLastPara="1" wrap="square" lIns="0" tIns="0" rIns="0" bIns="0" anchor="t" anchorCtr="1">
            <a:noAutofit/>
          </a:bodyPr>
          <a:lstStyle/>
          <a:p>
            <a:pPr marL="0" marR="0" lvl="0" indent="0" algn="l" rtl="0">
              <a:lnSpc>
                <a:spcPct val="141170"/>
              </a:lnSpc>
              <a:spcBef>
                <a:spcPts val="0"/>
              </a:spcBef>
              <a:spcAft>
                <a:spcPts val="0"/>
              </a:spcAft>
              <a:buClr>
                <a:srgbClr val="000000"/>
              </a:buClr>
              <a:buSzPts val="2050"/>
              <a:buFont typeface="Arial"/>
              <a:buNone/>
            </a:pPr>
            <a:r>
              <a:rPr lang="en-US" sz="1500" b="0" i="0" u="none" strike="noStrike" cap="none">
                <a:solidFill>
                  <a:srgbClr val="403C3C"/>
                </a:solidFill>
                <a:latin typeface="Oswald"/>
                <a:ea typeface="Oswald"/>
                <a:cs typeface="Oswald"/>
                <a:sym typeface="Oswald"/>
              </a:rPr>
              <a:t>Circulation &amp; Highlights:</a:t>
            </a:r>
            <a:endParaRPr sz="1500" b="0" i="0" u="none" strike="noStrike" cap="none">
              <a:solidFill>
                <a:srgbClr val="403C3C"/>
              </a:solidFill>
              <a:latin typeface="Oswald"/>
              <a:ea typeface="Oswald"/>
              <a:cs typeface="Oswald"/>
              <a:sym typeface="Oswald"/>
            </a:endParaRPr>
          </a:p>
          <a:p>
            <a:pPr marL="457200" marR="0" lvl="0" indent="-323850" algn="l" rtl="0">
              <a:lnSpc>
                <a:spcPct val="141170"/>
              </a:lnSpc>
              <a:spcBef>
                <a:spcPts val="0"/>
              </a:spcBef>
              <a:spcAft>
                <a:spcPts val="0"/>
              </a:spcAft>
              <a:buClr>
                <a:srgbClr val="403C3C"/>
              </a:buClr>
              <a:buSzPts val="1500"/>
              <a:buFont typeface="Arial"/>
              <a:buChar char="●"/>
            </a:pPr>
            <a:r>
              <a:rPr lang="en-US" sz="1500" b="1" i="0" u="none" strike="noStrike" cap="none">
                <a:solidFill>
                  <a:srgbClr val="403C3C"/>
                </a:solidFill>
                <a:latin typeface="Arial"/>
                <a:ea typeface="Arial"/>
                <a:cs typeface="Arial"/>
                <a:sym typeface="Arial"/>
              </a:rPr>
              <a:t>10 Issues per Year</a:t>
            </a:r>
            <a:endParaRPr sz="1500" b="1" i="0" u="none" strike="noStrike" cap="none">
              <a:solidFill>
                <a:srgbClr val="403C3C"/>
              </a:solidFill>
              <a:latin typeface="Oswald"/>
              <a:ea typeface="Oswald"/>
              <a:cs typeface="Oswald"/>
              <a:sym typeface="Oswald"/>
            </a:endParaRPr>
          </a:p>
          <a:p>
            <a:pPr marL="457200" marR="0" lvl="0" indent="-323850" algn="l" rtl="0">
              <a:lnSpc>
                <a:spcPct val="141170"/>
              </a:lnSpc>
              <a:spcBef>
                <a:spcPts val="0"/>
              </a:spcBef>
              <a:spcAft>
                <a:spcPts val="0"/>
              </a:spcAft>
              <a:buClr>
                <a:srgbClr val="403C3C"/>
              </a:buClr>
              <a:buSzPts val="1500"/>
              <a:buFont typeface="Arimo"/>
              <a:buChar char="●"/>
            </a:pPr>
            <a:r>
              <a:rPr lang="en-US" sz="1500" b="1" i="0" u="none" strike="noStrike" cap="none">
                <a:solidFill>
                  <a:srgbClr val="403C3C"/>
                </a:solidFill>
                <a:latin typeface="Arimo"/>
                <a:ea typeface="Arimo"/>
                <a:cs typeface="Arimo"/>
                <a:sym typeface="Arimo"/>
              </a:rPr>
              <a:t>Print:</a:t>
            </a:r>
            <a:r>
              <a:rPr lang="en-US" sz="1500" b="0" i="0" u="none" strike="noStrike" cap="none">
                <a:solidFill>
                  <a:srgbClr val="403C3C"/>
                </a:solidFill>
                <a:latin typeface="Arimo"/>
                <a:ea typeface="Arimo"/>
                <a:cs typeface="Arimo"/>
                <a:sym typeface="Arimo"/>
              </a:rPr>
              <a:t> 20,181</a:t>
            </a:r>
            <a:endParaRPr sz="1500" b="0" i="0" u="none" strike="noStrike" cap="none">
              <a:solidFill>
                <a:srgbClr val="000000"/>
              </a:solidFill>
              <a:latin typeface="Arimo"/>
              <a:ea typeface="Arimo"/>
              <a:cs typeface="Arimo"/>
              <a:sym typeface="Arimo"/>
            </a:endParaRPr>
          </a:p>
          <a:p>
            <a:pPr marL="457200" marR="0" lvl="0" indent="-323850" algn="l" rtl="0">
              <a:lnSpc>
                <a:spcPct val="141170"/>
              </a:lnSpc>
              <a:spcBef>
                <a:spcPts val="0"/>
              </a:spcBef>
              <a:spcAft>
                <a:spcPts val="0"/>
              </a:spcAft>
              <a:buClr>
                <a:srgbClr val="403C3C"/>
              </a:buClr>
              <a:buSzPts val="1500"/>
              <a:buFont typeface="Arimo"/>
              <a:buChar char="●"/>
            </a:pPr>
            <a:r>
              <a:rPr lang="en-US" sz="1500" b="1" i="0" u="none" strike="noStrike" cap="none">
                <a:solidFill>
                  <a:srgbClr val="403C3C"/>
                </a:solidFill>
                <a:latin typeface="Arimo"/>
                <a:ea typeface="Arimo"/>
                <a:cs typeface="Arimo"/>
                <a:sym typeface="Arimo"/>
              </a:rPr>
              <a:t>Digital:</a:t>
            </a:r>
            <a:r>
              <a:rPr lang="en-US" sz="1500" b="0" i="0" u="none" strike="noStrike" cap="none">
                <a:solidFill>
                  <a:srgbClr val="403C3C"/>
                </a:solidFill>
                <a:latin typeface="Arimo"/>
                <a:ea typeface="Arimo"/>
                <a:cs typeface="Arimo"/>
                <a:sym typeface="Arimo"/>
              </a:rPr>
              <a:t> 84,207</a:t>
            </a:r>
            <a:endParaRPr sz="1500" b="0" i="0" u="none" strike="noStrike" cap="none">
              <a:solidFill>
                <a:srgbClr val="000000"/>
              </a:solidFill>
              <a:latin typeface="Arimo"/>
              <a:ea typeface="Arimo"/>
              <a:cs typeface="Arimo"/>
              <a:sym typeface="Arimo"/>
            </a:endParaRPr>
          </a:p>
          <a:p>
            <a:pPr marL="457200" marR="0" lvl="0" indent="-323850" algn="l" rtl="0">
              <a:lnSpc>
                <a:spcPct val="141170"/>
              </a:lnSpc>
              <a:spcBef>
                <a:spcPts val="0"/>
              </a:spcBef>
              <a:spcAft>
                <a:spcPts val="0"/>
              </a:spcAft>
              <a:buClr>
                <a:srgbClr val="403C3C"/>
              </a:buClr>
              <a:buSzPts val="1500"/>
              <a:buFont typeface="Arimo"/>
              <a:buChar char="●"/>
            </a:pPr>
            <a:r>
              <a:rPr lang="en-US" sz="1500" b="1" i="0" u="none" strike="noStrike" cap="none">
                <a:solidFill>
                  <a:srgbClr val="403C3C"/>
                </a:solidFill>
                <a:latin typeface="Arimo"/>
                <a:ea typeface="Arimo"/>
                <a:cs typeface="Arimo"/>
                <a:sym typeface="Arimo"/>
              </a:rPr>
              <a:t>Social: </a:t>
            </a:r>
            <a:r>
              <a:rPr lang="en-US" sz="1500" b="0" i="0" u="none" strike="noStrike" cap="none">
                <a:solidFill>
                  <a:srgbClr val="403C3C"/>
                </a:solidFill>
                <a:latin typeface="Arimo"/>
                <a:ea typeface="Arimo"/>
                <a:cs typeface="Arimo"/>
                <a:sym typeface="Arimo"/>
              </a:rPr>
              <a:t>1,300,000</a:t>
            </a:r>
            <a:endParaRPr sz="1500" b="0" i="0" u="none" strike="noStrike" cap="none">
              <a:solidFill>
                <a:srgbClr val="403C3C"/>
              </a:solidFill>
              <a:latin typeface="Arimo"/>
              <a:ea typeface="Arimo"/>
              <a:cs typeface="Arimo"/>
              <a:sym typeface="Arimo"/>
            </a:endParaRPr>
          </a:p>
          <a:p>
            <a:pPr marL="457200" marR="0" lvl="0" indent="-323850" algn="l" rtl="0">
              <a:lnSpc>
                <a:spcPct val="141405"/>
              </a:lnSpc>
              <a:spcBef>
                <a:spcPts val="0"/>
              </a:spcBef>
              <a:spcAft>
                <a:spcPts val="0"/>
              </a:spcAft>
              <a:buClr>
                <a:srgbClr val="403C3C"/>
              </a:buClr>
              <a:buSzPts val="1500"/>
              <a:buFont typeface="Arimo"/>
              <a:buChar char="●"/>
            </a:pPr>
            <a:r>
              <a:rPr lang="en-US" sz="1500" b="1" i="0" u="none" strike="noStrike" cap="none">
                <a:solidFill>
                  <a:srgbClr val="403C3C"/>
                </a:solidFill>
                <a:latin typeface="Arimo"/>
                <a:ea typeface="Arimo"/>
                <a:cs typeface="Arimo"/>
                <a:sym typeface="Arimo"/>
              </a:rPr>
              <a:t>Monthly Page Views: </a:t>
            </a:r>
            <a:r>
              <a:rPr lang="en-US" sz="1500" b="0" i="0" u="none" strike="noStrike" cap="none">
                <a:solidFill>
                  <a:srgbClr val="403C3C"/>
                </a:solidFill>
                <a:latin typeface="Arimo"/>
                <a:ea typeface="Arimo"/>
                <a:cs typeface="Arimo"/>
                <a:sym typeface="Arimo"/>
              </a:rPr>
              <a:t>278,000</a:t>
            </a:r>
            <a:endParaRPr sz="1500" b="0" i="0" u="none" strike="noStrike" cap="none">
              <a:solidFill>
                <a:schemeClr val="dk1"/>
              </a:solidFill>
              <a:latin typeface="Arimo"/>
              <a:ea typeface="Arimo"/>
              <a:cs typeface="Arimo"/>
              <a:sym typeface="Arimo"/>
            </a:endParaRPr>
          </a:p>
          <a:p>
            <a:pPr marL="457200" marR="0" lvl="0" indent="-323850" algn="l" rtl="0">
              <a:lnSpc>
                <a:spcPct val="141405"/>
              </a:lnSpc>
              <a:spcBef>
                <a:spcPts val="0"/>
              </a:spcBef>
              <a:spcAft>
                <a:spcPts val="0"/>
              </a:spcAft>
              <a:buClr>
                <a:srgbClr val="403C3C"/>
              </a:buClr>
              <a:buSzPts val="1500"/>
              <a:buFont typeface="Arimo"/>
              <a:buChar char="●"/>
            </a:pPr>
            <a:r>
              <a:rPr lang="en-US" sz="1500" b="1" i="0" u="none" strike="noStrike" cap="none">
                <a:solidFill>
                  <a:srgbClr val="403C3C"/>
                </a:solidFill>
                <a:latin typeface="Arimo"/>
                <a:ea typeface="Arimo"/>
                <a:cs typeface="Arimo"/>
                <a:sym typeface="Arimo"/>
              </a:rPr>
              <a:t>Social Followers:</a:t>
            </a:r>
            <a:r>
              <a:rPr lang="en-US" sz="1500" b="0" i="0" u="none" strike="noStrike" cap="none">
                <a:solidFill>
                  <a:srgbClr val="403C3C"/>
                </a:solidFill>
                <a:latin typeface="Arimo"/>
                <a:ea typeface="Arimo"/>
                <a:cs typeface="Arimo"/>
                <a:sym typeface="Arimo"/>
              </a:rPr>
              <a:t> 798,000</a:t>
            </a:r>
            <a:endParaRPr sz="1500" b="0" i="0" u="none" strike="noStrike" cap="none">
              <a:solidFill>
                <a:schemeClr val="dk1"/>
              </a:solidFill>
              <a:latin typeface="Arimo"/>
              <a:ea typeface="Arimo"/>
              <a:cs typeface="Arimo"/>
              <a:sym typeface="Arimo"/>
            </a:endParaRPr>
          </a:p>
          <a:p>
            <a:pPr marL="457200" marR="0" lvl="0" indent="-323850" algn="l" rtl="0">
              <a:lnSpc>
                <a:spcPct val="141405"/>
              </a:lnSpc>
              <a:spcBef>
                <a:spcPts val="0"/>
              </a:spcBef>
              <a:spcAft>
                <a:spcPts val="0"/>
              </a:spcAft>
              <a:buClr>
                <a:srgbClr val="403C3C"/>
              </a:buClr>
              <a:buSzPts val="1500"/>
              <a:buFont typeface="Arimo"/>
              <a:buChar char="●"/>
            </a:pPr>
            <a:r>
              <a:rPr lang="en-US" sz="1500" b="1" i="0" u="none" strike="noStrike" cap="none">
                <a:solidFill>
                  <a:srgbClr val="403C3C"/>
                </a:solidFill>
                <a:latin typeface="Arimo"/>
                <a:ea typeface="Arimo"/>
                <a:cs typeface="Arimo"/>
                <a:sym typeface="Arimo"/>
              </a:rPr>
              <a:t>Average HHI:</a:t>
            </a:r>
            <a:r>
              <a:rPr lang="en-US" sz="1500" b="0" i="0" u="none" strike="noStrike" cap="none">
                <a:solidFill>
                  <a:srgbClr val="403C3C"/>
                </a:solidFill>
                <a:latin typeface="Arimo"/>
                <a:ea typeface="Arimo"/>
                <a:cs typeface="Arimo"/>
                <a:sym typeface="Arimo"/>
              </a:rPr>
              <a:t> $224,000</a:t>
            </a:r>
            <a:endParaRPr sz="1500" b="0" i="0" u="none" strike="noStrike" cap="none">
              <a:solidFill>
                <a:schemeClr val="dk1"/>
              </a:solidFill>
              <a:latin typeface="Arimo"/>
              <a:ea typeface="Arimo"/>
              <a:cs typeface="Arimo"/>
              <a:sym typeface="Arimo"/>
            </a:endParaRPr>
          </a:p>
          <a:p>
            <a:pPr marL="457200" marR="0" lvl="0" indent="-323850" algn="l" rtl="0">
              <a:lnSpc>
                <a:spcPct val="141405"/>
              </a:lnSpc>
              <a:spcBef>
                <a:spcPts val="0"/>
              </a:spcBef>
              <a:spcAft>
                <a:spcPts val="0"/>
              </a:spcAft>
              <a:buClr>
                <a:srgbClr val="403C3C"/>
              </a:buClr>
              <a:buSzPts val="1500"/>
              <a:buFont typeface="Arimo"/>
              <a:buChar char="●"/>
            </a:pPr>
            <a:r>
              <a:rPr lang="en-US" sz="1500" b="1" i="0" u="none" strike="noStrike" cap="none">
                <a:solidFill>
                  <a:srgbClr val="403C3C"/>
                </a:solidFill>
                <a:latin typeface="Arimo"/>
                <a:ea typeface="Arimo"/>
                <a:cs typeface="Arimo"/>
                <a:sym typeface="Arimo"/>
              </a:rPr>
              <a:t>Average Spent on International Dive Trips: </a:t>
            </a:r>
            <a:r>
              <a:rPr lang="en-US" sz="1500" b="0" i="0" u="none" strike="noStrike" cap="none">
                <a:solidFill>
                  <a:srgbClr val="403C3C"/>
                </a:solidFill>
                <a:latin typeface="Arimo"/>
                <a:ea typeface="Arimo"/>
                <a:cs typeface="Arimo"/>
                <a:sym typeface="Arimo"/>
              </a:rPr>
              <a:t>$5,449</a:t>
            </a:r>
            <a:endParaRPr sz="1500" b="0" i="0" u="none" strike="noStrike" cap="none">
              <a:solidFill>
                <a:schemeClr val="dk1"/>
              </a:solidFill>
              <a:latin typeface="Arimo"/>
              <a:ea typeface="Arimo"/>
              <a:cs typeface="Arimo"/>
              <a:sym typeface="Arimo"/>
            </a:endParaRPr>
          </a:p>
          <a:p>
            <a:pPr marL="457200" marR="0" lvl="0" indent="-323850" algn="l" rtl="0">
              <a:lnSpc>
                <a:spcPct val="141405"/>
              </a:lnSpc>
              <a:spcBef>
                <a:spcPts val="0"/>
              </a:spcBef>
              <a:spcAft>
                <a:spcPts val="0"/>
              </a:spcAft>
              <a:buClr>
                <a:srgbClr val="403C3C"/>
              </a:buClr>
              <a:buSzPts val="1500"/>
              <a:buFont typeface="Arimo"/>
              <a:buChar char="●"/>
            </a:pPr>
            <a:r>
              <a:rPr lang="en-US" sz="1500" b="1" i="0" u="none" strike="noStrike" cap="none">
                <a:solidFill>
                  <a:srgbClr val="403C3C"/>
                </a:solidFill>
                <a:latin typeface="Arimo"/>
                <a:ea typeface="Arimo"/>
                <a:cs typeface="Arimo"/>
                <a:sym typeface="Arimo"/>
              </a:rPr>
              <a:t>Average Dive Trips per Year:</a:t>
            </a:r>
            <a:r>
              <a:rPr lang="en-US" sz="1500" b="0" i="0" u="none" strike="noStrike" cap="none">
                <a:solidFill>
                  <a:srgbClr val="403C3C"/>
                </a:solidFill>
                <a:latin typeface="Arimo"/>
                <a:ea typeface="Arimo"/>
                <a:cs typeface="Arimo"/>
                <a:sym typeface="Arimo"/>
              </a:rPr>
              <a:t> 3.3 (7.4 days per)</a:t>
            </a:r>
            <a:endParaRPr sz="1500" b="0" i="0" u="none" strike="noStrike" cap="none">
              <a:solidFill>
                <a:schemeClr val="dk1"/>
              </a:solidFill>
              <a:latin typeface="Arimo"/>
              <a:ea typeface="Arimo"/>
              <a:cs typeface="Arimo"/>
              <a:sym typeface="Arimo"/>
            </a:endParaRPr>
          </a:p>
          <a:p>
            <a:pPr marL="457200" marR="0" lvl="0" indent="-323850" algn="l" rtl="0">
              <a:lnSpc>
                <a:spcPct val="141405"/>
              </a:lnSpc>
              <a:spcBef>
                <a:spcPts val="0"/>
              </a:spcBef>
              <a:spcAft>
                <a:spcPts val="0"/>
              </a:spcAft>
              <a:buClr>
                <a:srgbClr val="403C3C"/>
              </a:buClr>
              <a:buSzPts val="1500"/>
              <a:buFont typeface="Arimo"/>
              <a:buChar char="●"/>
            </a:pPr>
            <a:r>
              <a:rPr lang="en-US" sz="1500" b="1" i="0" u="none" strike="noStrike" cap="none">
                <a:solidFill>
                  <a:srgbClr val="403C3C"/>
                </a:solidFill>
                <a:latin typeface="Arimo"/>
                <a:ea typeface="Arimo"/>
                <a:cs typeface="Arimo"/>
                <a:sym typeface="Arimo"/>
              </a:rPr>
              <a:t>Booked or Visited a Featured/Advertised Destination:</a:t>
            </a:r>
            <a:r>
              <a:rPr lang="en-US" sz="1500" b="0" i="0" u="none" strike="noStrike" cap="none">
                <a:solidFill>
                  <a:srgbClr val="403C3C"/>
                </a:solidFill>
                <a:latin typeface="Arimo"/>
                <a:ea typeface="Arimo"/>
                <a:cs typeface="Arimo"/>
                <a:sym typeface="Arimo"/>
              </a:rPr>
              <a:t> 60%</a:t>
            </a:r>
            <a:endParaRPr sz="1500" b="0" i="0" u="none" strike="noStrike" cap="none">
              <a:solidFill>
                <a:srgbClr val="403C3C"/>
              </a:solidFill>
              <a:latin typeface="Arimo"/>
              <a:ea typeface="Arimo"/>
              <a:cs typeface="Arimo"/>
              <a:sym typeface="Arimo"/>
            </a:endParaRPr>
          </a:p>
        </p:txBody>
      </p:sp>
      <p:sp>
        <p:nvSpPr>
          <p:cNvPr id="387" name="Google Shape;387;p67"/>
          <p:cNvSpPr txBox="1"/>
          <p:nvPr/>
        </p:nvSpPr>
        <p:spPr>
          <a:xfrm>
            <a:off x="4453808" y="1309875"/>
            <a:ext cx="2661900" cy="717600"/>
          </a:xfrm>
          <a:prstGeom prst="rect">
            <a:avLst/>
          </a:prstGeom>
          <a:noFill/>
          <a:ln>
            <a:noFill/>
          </a:ln>
        </p:spPr>
        <p:txBody>
          <a:bodyPr spcFirstLastPara="1" wrap="square" lIns="0" tIns="0" rIns="0" bIns="0" anchor="t" anchorCtr="1">
            <a:noAutofit/>
          </a:bodyPr>
          <a:lstStyle/>
          <a:p>
            <a:pPr marL="0" marR="0" lvl="0" indent="0" algn="l" rtl="0">
              <a:lnSpc>
                <a:spcPct val="141190"/>
              </a:lnSpc>
              <a:spcBef>
                <a:spcPts val="0"/>
              </a:spcBef>
              <a:spcAft>
                <a:spcPts val="0"/>
              </a:spcAft>
              <a:buClr>
                <a:srgbClr val="000000"/>
              </a:buClr>
              <a:buSzPts val="2100"/>
              <a:buFont typeface="Arial"/>
              <a:buNone/>
            </a:pPr>
            <a:r>
              <a:rPr lang="en-US" sz="1500" b="0" i="0" u="none" strike="noStrike" cap="none">
                <a:solidFill>
                  <a:srgbClr val="403C3C"/>
                </a:solidFill>
                <a:latin typeface="Oswald"/>
                <a:ea typeface="Oswald"/>
                <a:cs typeface="Oswald"/>
                <a:sym typeface="Oswald"/>
              </a:rPr>
              <a:t>Insertion 1: Annual Photo | Sept/Oct</a:t>
            </a:r>
            <a:endParaRPr sz="1500" b="0" i="0" u="none" strike="noStrike" cap="none">
              <a:solidFill>
                <a:srgbClr val="403C3C"/>
              </a:solidFill>
              <a:latin typeface="Oswald"/>
              <a:ea typeface="Oswald"/>
              <a:cs typeface="Oswald"/>
              <a:sym typeface="Oswald"/>
            </a:endParaRPr>
          </a:p>
          <a:p>
            <a:pPr marL="457200" marR="0" lvl="0" indent="-323850" algn="l" rtl="0">
              <a:lnSpc>
                <a:spcPct val="141190"/>
              </a:lnSpc>
              <a:spcBef>
                <a:spcPts val="0"/>
              </a:spcBef>
              <a:spcAft>
                <a:spcPts val="0"/>
              </a:spcAft>
              <a:buClr>
                <a:srgbClr val="403C3C"/>
              </a:buClr>
              <a:buSzPts val="1500"/>
              <a:buFont typeface="Arimo"/>
              <a:buChar char="●"/>
            </a:pPr>
            <a:r>
              <a:rPr lang="en-US" sz="1500" b="0" i="0" u="none" strike="noStrike" cap="none">
                <a:solidFill>
                  <a:srgbClr val="403C3C"/>
                </a:solidFill>
                <a:latin typeface="Arimo"/>
                <a:ea typeface="Arimo"/>
                <a:cs typeface="Arimo"/>
                <a:sym typeface="Arimo"/>
              </a:rPr>
              <a:t>1-Full Page Branding Ad + Advertorial</a:t>
            </a:r>
            <a:endParaRPr sz="1500" b="0" i="0" u="none" strike="noStrike" cap="none">
              <a:solidFill>
                <a:srgbClr val="000000"/>
              </a:solidFill>
              <a:latin typeface="Arimo"/>
              <a:ea typeface="Arimo"/>
              <a:cs typeface="Arimo"/>
              <a:sym typeface="Arimo"/>
            </a:endParaRPr>
          </a:p>
        </p:txBody>
      </p:sp>
      <p:sp>
        <p:nvSpPr>
          <p:cNvPr id="388" name="Google Shape;388;p67"/>
          <p:cNvSpPr txBox="1"/>
          <p:nvPr/>
        </p:nvSpPr>
        <p:spPr>
          <a:xfrm>
            <a:off x="4390858" y="2229670"/>
            <a:ext cx="33795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60989E"/>
                </a:solidFill>
                <a:latin typeface="Oswald"/>
                <a:ea typeface="Oswald"/>
                <a:cs typeface="Oswald"/>
                <a:sym typeface="Oswald"/>
              </a:rPr>
              <a:t>Release Date: September 2nd 2024</a:t>
            </a:r>
            <a:endParaRPr sz="400" b="0" i="0" u="none" strike="noStrike" cap="none">
              <a:solidFill>
                <a:srgbClr val="60989E"/>
              </a:solidFill>
              <a:latin typeface="Oswald"/>
              <a:ea typeface="Oswald"/>
              <a:cs typeface="Oswald"/>
              <a:sym typeface="Oswald"/>
            </a:endParaRPr>
          </a:p>
        </p:txBody>
      </p:sp>
      <p:sp>
        <p:nvSpPr>
          <p:cNvPr id="389" name="Google Shape;389;p67"/>
          <p:cNvSpPr txBox="1"/>
          <p:nvPr/>
        </p:nvSpPr>
        <p:spPr>
          <a:xfrm>
            <a:off x="4453808" y="2702152"/>
            <a:ext cx="3379500" cy="717600"/>
          </a:xfrm>
          <a:prstGeom prst="rect">
            <a:avLst/>
          </a:prstGeom>
          <a:noFill/>
          <a:ln>
            <a:noFill/>
          </a:ln>
        </p:spPr>
        <p:txBody>
          <a:bodyPr spcFirstLastPara="1" wrap="square" lIns="0" tIns="0" rIns="0" bIns="0" anchor="t" anchorCtr="1">
            <a:noAutofit/>
          </a:bodyPr>
          <a:lstStyle/>
          <a:p>
            <a:pPr marL="0" marR="0" lvl="0" indent="0" algn="l" rtl="0">
              <a:lnSpc>
                <a:spcPct val="141190"/>
              </a:lnSpc>
              <a:spcBef>
                <a:spcPts val="0"/>
              </a:spcBef>
              <a:spcAft>
                <a:spcPts val="0"/>
              </a:spcAft>
              <a:buClr>
                <a:srgbClr val="000000"/>
              </a:buClr>
              <a:buSzPts val="2100"/>
              <a:buFont typeface="Arial"/>
              <a:buNone/>
            </a:pPr>
            <a:r>
              <a:rPr lang="en-US" sz="1500" b="0" i="0" u="none" strike="noStrike" cap="none">
                <a:solidFill>
                  <a:srgbClr val="403C3C"/>
                </a:solidFill>
                <a:latin typeface="Oswald"/>
                <a:ea typeface="Oswald"/>
                <a:cs typeface="Oswald"/>
                <a:sym typeface="Oswald"/>
              </a:rPr>
              <a:t>Insertion 2: Reader’s Choice Awards | Nov Issue</a:t>
            </a:r>
            <a:endParaRPr sz="1500" b="0" i="0" u="none" strike="noStrike" cap="none">
              <a:solidFill>
                <a:srgbClr val="000000"/>
              </a:solidFill>
              <a:latin typeface="Oswald"/>
              <a:ea typeface="Oswald"/>
              <a:cs typeface="Oswald"/>
              <a:sym typeface="Oswald"/>
            </a:endParaRPr>
          </a:p>
          <a:p>
            <a:pPr marL="457200" marR="0" lvl="0" indent="-323850" algn="l" rtl="0">
              <a:lnSpc>
                <a:spcPct val="141190"/>
              </a:lnSpc>
              <a:spcBef>
                <a:spcPts val="0"/>
              </a:spcBef>
              <a:spcAft>
                <a:spcPts val="0"/>
              </a:spcAft>
              <a:buClr>
                <a:srgbClr val="403C3C"/>
              </a:buClr>
              <a:buSzPts val="1500"/>
              <a:buFont typeface="Arimo"/>
              <a:buChar char="●"/>
            </a:pPr>
            <a:r>
              <a:rPr lang="en-US" sz="1500" b="0" i="0" u="none" strike="noStrike" cap="none">
                <a:solidFill>
                  <a:srgbClr val="403C3C"/>
                </a:solidFill>
                <a:latin typeface="Arimo"/>
                <a:ea typeface="Arimo"/>
                <a:cs typeface="Arimo"/>
                <a:sym typeface="Arimo"/>
              </a:rPr>
              <a:t>1-Full Page Branding Ad + Advertorial</a:t>
            </a:r>
            <a:endParaRPr sz="1500" b="0" i="0" u="none" strike="noStrike" cap="none">
              <a:solidFill>
                <a:srgbClr val="000000"/>
              </a:solidFill>
              <a:latin typeface="Arimo"/>
              <a:ea typeface="Arimo"/>
              <a:cs typeface="Arimo"/>
              <a:sym typeface="Arimo"/>
            </a:endParaRPr>
          </a:p>
        </p:txBody>
      </p:sp>
      <p:sp>
        <p:nvSpPr>
          <p:cNvPr id="390" name="Google Shape;390;p67"/>
          <p:cNvSpPr txBox="1"/>
          <p:nvPr/>
        </p:nvSpPr>
        <p:spPr>
          <a:xfrm>
            <a:off x="4390858" y="3596050"/>
            <a:ext cx="33795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60989E"/>
                </a:solidFill>
                <a:latin typeface="Oswald"/>
                <a:ea typeface="Oswald"/>
                <a:cs typeface="Oswald"/>
                <a:sym typeface="Oswald"/>
              </a:rPr>
              <a:t>Release Date: November 4th 2024</a:t>
            </a:r>
            <a:endParaRPr sz="400" b="0" i="0" u="none" strike="noStrike" cap="none">
              <a:solidFill>
                <a:srgbClr val="60989E"/>
              </a:solidFill>
              <a:latin typeface="Oswald"/>
              <a:ea typeface="Oswald"/>
              <a:cs typeface="Oswald"/>
              <a:sym typeface="Oswald"/>
            </a:endParaRPr>
          </a:p>
        </p:txBody>
      </p:sp>
      <p:sp>
        <p:nvSpPr>
          <p:cNvPr id="391" name="Google Shape;391;p67"/>
          <p:cNvSpPr txBox="1"/>
          <p:nvPr/>
        </p:nvSpPr>
        <p:spPr>
          <a:xfrm>
            <a:off x="4453808" y="3984837"/>
            <a:ext cx="2970300" cy="717600"/>
          </a:xfrm>
          <a:prstGeom prst="rect">
            <a:avLst/>
          </a:prstGeom>
          <a:noFill/>
          <a:ln>
            <a:noFill/>
          </a:ln>
        </p:spPr>
        <p:txBody>
          <a:bodyPr spcFirstLastPara="1" wrap="square" lIns="0" tIns="0" rIns="0" bIns="0" anchor="t" anchorCtr="1">
            <a:noAutofit/>
          </a:bodyPr>
          <a:lstStyle/>
          <a:p>
            <a:pPr marL="0" marR="0" lvl="0" indent="0" algn="l" rtl="0">
              <a:lnSpc>
                <a:spcPct val="141190"/>
              </a:lnSpc>
              <a:spcBef>
                <a:spcPts val="0"/>
              </a:spcBef>
              <a:spcAft>
                <a:spcPts val="0"/>
              </a:spcAft>
              <a:buClr>
                <a:srgbClr val="000000"/>
              </a:buClr>
              <a:buSzPts val="2100"/>
              <a:buFont typeface="Arial"/>
              <a:buNone/>
            </a:pPr>
            <a:r>
              <a:rPr lang="en-US" sz="1500" b="0" i="0" u="none" strike="noStrike" cap="none">
                <a:solidFill>
                  <a:srgbClr val="403C3C"/>
                </a:solidFill>
                <a:latin typeface="Oswald"/>
                <a:ea typeface="Oswald"/>
                <a:cs typeface="Oswald"/>
                <a:sym typeface="Oswald"/>
              </a:rPr>
              <a:t>Insertion 3: Gear of the Year | Dec Issue</a:t>
            </a:r>
            <a:endParaRPr sz="1500" b="0" i="0" u="none" strike="noStrike" cap="none">
              <a:solidFill>
                <a:srgbClr val="000000"/>
              </a:solidFill>
              <a:latin typeface="Oswald"/>
              <a:ea typeface="Oswald"/>
              <a:cs typeface="Oswald"/>
              <a:sym typeface="Oswald"/>
            </a:endParaRPr>
          </a:p>
          <a:p>
            <a:pPr marL="457200" marR="0" lvl="0" indent="-323850" algn="l" rtl="0">
              <a:lnSpc>
                <a:spcPct val="141190"/>
              </a:lnSpc>
              <a:spcBef>
                <a:spcPts val="0"/>
              </a:spcBef>
              <a:spcAft>
                <a:spcPts val="0"/>
              </a:spcAft>
              <a:buClr>
                <a:srgbClr val="403C3C"/>
              </a:buClr>
              <a:buSzPts val="1500"/>
              <a:buFont typeface="Arimo"/>
              <a:buChar char="●"/>
            </a:pPr>
            <a:r>
              <a:rPr lang="en-US" sz="1500" b="0" i="0" u="none" strike="noStrike" cap="none">
                <a:solidFill>
                  <a:srgbClr val="403C3C"/>
                </a:solidFill>
                <a:latin typeface="Arimo"/>
                <a:ea typeface="Arimo"/>
                <a:cs typeface="Arimo"/>
                <a:sym typeface="Arimo"/>
              </a:rPr>
              <a:t>1-Full Page Branding Ad + Advertorial</a:t>
            </a:r>
            <a:endParaRPr sz="1500" b="0" i="0" u="none" strike="noStrike" cap="none">
              <a:solidFill>
                <a:srgbClr val="000000"/>
              </a:solidFill>
              <a:latin typeface="Arimo"/>
              <a:ea typeface="Arimo"/>
              <a:cs typeface="Arimo"/>
              <a:sym typeface="Arimo"/>
            </a:endParaRPr>
          </a:p>
        </p:txBody>
      </p:sp>
      <p:sp>
        <p:nvSpPr>
          <p:cNvPr id="392" name="Google Shape;392;p67"/>
          <p:cNvSpPr txBox="1"/>
          <p:nvPr/>
        </p:nvSpPr>
        <p:spPr>
          <a:xfrm>
            <a:off x="4390858" y="4802523"/>
            <a:ext cx="33795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60989E"/>
                </a:solidFill>
                <a:latin typeface="Oswald"/>
                <a:ea typeface="Oswald"/>
                <a:cs typeface="Oswald"/>
                <a:sym typeface="Oswald"/>
              </a:rPr>
              <a:t>Release Date: December 2nd 2024</a:t>
            </a:r>
            <a:endParaRPr sz="400" b="0" i="0" u="none" strike="noStrike" cap="none">
              <a:solidFill>
                <a:srgbClr val="60989E"/>
              </a:solidFill>
              <a:latin typeface="Oswald"/>
              <a:ea typeface="Oswald"/>
              <a:cs typeface="Oswald"/>
              <a:sym typeface="Oswald"/>
            </a:endParaRPr>
          </a:p>
        </p:txBody>
      </p:sp>
      <p:sp>
        <p:nvSpPr>
          <p:cNvPr id="393" name="Google Shape;393;p67"/>
          <p:cNvSpPr txBox="1"/>
          <p:nvPr/>
        </p:nvSpPr>
        <p:spPr>
          <a:xfrm>
            <a:off x="4453808" y="5317851"/>
            <a:ext cx="3077400" cy="717600"/>
          </a:xfrm>
          <a:prstGeom prst="rect">
            <a:avLst/>
          </a:prstGeom>
          <a:noFill/>
          <a:ln>
            <a:noFill/>
          </a:ln>
        </p:spPr>
        <p:txBody>
          <a:bodyPr spcFirstLastPara="1" wrap="square" lIns="0" tIns="0" rIns="0" bIns="0" anchor="t" anchorCtr="1">
            <a:noAutofit/>
          </a:bodyPr>
          <a:lstStyle/>
          <a:p>
            <a:pPr marL="0" marR="0" lvl="0" indent="0" algn="l" rtl="0">
              <a:lnSpc>
                <a:spcPct val="141190"/>
              </a:lnSpc>
              <a:spcBef>
                <a:spcPts val="0"/>
              </a:spcBef>
              <a:spcAft>
                <a:spcPts val="0"/>
              </a:spcAft>
              <a:buClr>
                <a:srgbClr val="000000"/>
              </a:buClr>
              <a:buSzPts val="2100"/>
              <a:buFont typeface="Arial"/>
              <a:buNone/>
            </a:pPr>
            <a:r>
              <a:rPr lang="en-US" sz="1500" b="0" i="0" u="none" strike="noStrike" cap="none">
                <a:solidFill>
                  <a:srgbClr val="403C3C"/>
                </a:solidFill>
                <a:latin typeface="Oswald"/>
                <a:ea typeface="Oswald"/>
                <a:cs typeface="Oswald"/>
                <a:sym typeface="Oswald"/>
              </a:rPr>
              <a:t>Insertion 4: Annual Travel Guide | Jan/Feb</a:t>
            </a:r>
            <a:endParaRPr sz="1500" b="0" i="0" u="none" strike="noStrike" cap="none">
              <a:solidFill>
                <a:srgbClr val="403C3C"/>
              </a:solidFill>
              <a:latin typeface="Oswald"/>
              <a:ea typeface="Oswald"/>
              <a:cs typeface="Oswald"/>
              <a:sym typeface="Oswald"/>
            </a:endParaRPr>
          </a:p>
          <a:p>
            <a:pPr marL="457200" marR="0" lvl="0" indent="-323850" algn="l" rtl="0">
              <a:lnSpc>
                <a:spcPct val="141190"/>
              </a:lnSpc>
              <a:spcBef>
                <a:spcPts val="0"/>
              </a:spcBef>
              <a:spcAft>
                <a:spcPts val="0"/>
              </a:spcAft>
              <a:buClr>
                <a:srgbClr val="403C3C"/>
              </a:buClr>
              <a:buSzPts val="1500"/>
              <a:buFont typeface="Arimo"/>
              <a:buChar char="●"/>
            </a:pPr>
            <a:r>
              <a:rPr lang="en-US" sz="1500" b="0" i="0" u="none" strike="noStrike" cap="none">
                <a:solidFill>
                  <a:srgbClr val="403C3C"/>
                </a:solidFill>
                <a:latin typeface="Arimo"/>
                <a:ea typeface="Arimo"/>
                <a:cs typeface="Arimo"/>
                <a:sym typeface="Arimo"/>
              </a:rPr>
              <a:t>1-Full Page Branding Ad + Advertorial</a:t>
            </a:r>
            <a:endParaRPr sz="1500" b="0" i="0" u="none" strike="noStrike" cap="none">
              <a:solidFill>
                <a:srgbClr val="000000"/>
              </a:solidFill>
              <a:latin typeface="Arimo"/>
              <a:ea typeface="Arimo"/>
              <a:cs typeface="Arimo"/>
              <a:sym typeface="Arimo"/>
            </a:endParaRPr>
          </a:p>
        </p:txBody>
      </p:sp>
      <p:sp>
        <p:nvSpPr>
          <p:cNvPr id="394" name="Google Shape;394;p67"/>
          <p:cNvSpPr txBox="1"/>
          <p:nvPr/>
        </p:nvSpPr>
        <p:spPr>
          <a:xfrm>
            <a:off x="4390858" y="6167662"/>
            <a:ext cx="33795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60989E"/>
                </a:solidFill>
                <a:latin typeface="Oswald"/>
                <a:ea typeface="Oswald"/>
                <a:cs typeface="Oswald"/>
                <a:sym typeface="Oswald"/>
              </a:rPr>
              <a:t>Release Date: January 6th 2025</a:t>
            </a:r>
            <a:endParaRPr sz="400" b="0" i="0" u="none" strike="noStrike" cap="none">
              <a:solidFill>
                <a:srgbClr val="60989E"/>
              </a:solidFill>
              <a:latin typeface="Oswald"/>
              <a:ea typeface="Oswald"/>
              <a:cs typeface="Oswald"/>
              <a:sym typeface="Oswald"/>
            </a:endParaRPr>
          </a:p>
        </p:txBody>
      </p:sp>
      <p:pic>
        <p:nvPicPr>
          <p:cNvPr id="395" name="Google Shape;395;p67"/>
          <p:cNvPicPr preferRelativeResize="0"/>
          <p:nvPr/>
        </p:nvPicPr>
        <p:blipFill rotWithShape="1">
          <a:blip r:embed="rId4">
            <a:alphaModFix/>
          </a:blip>
          <a:srcRect/>
          <a:stretch/>
        </p:blipFill>
        <p:spPr>
          <a:xfrm>
            <a:off x="152400" y="1100775"/>
            <a:ext cx="4086058" cy="465644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68"/>
          <p:cNvSpPr/>
          <p:nvPr/>
        </p:nvSpPr>
        <p:spPr>
          <a:xfrm>
            <a:off x="6431310" y="37750"/>
            <a:ext cx="2878344" cy="1383820"/>
          </a:xfrm>
          <a:custGeom>
            <a:avLst/>
            <a:gdLst/>
            <a:ahLst/>
            <a:cxnLst/>
            <a:rect l="l" t="t" r="r" b="b"/>
            <a:pathLst>
              <a:path w="4312126" h="2073138" extrusionOk="0">
                <a:moveTo>
                  <a:pt x="0" y="0"/>
                </a:moveTo>
                <a:lnTo>
                  <a:pt x="4312126" y="0"/>
                </a:lnTo>
                <a:lnTo>
                  <a:pt x="4312126" y="2073138"/>
                </a:lnTo>
                <a:lnTo>
                  <a:pt x="0" y="207313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68"/>
          <p:cNvSpPr txBox="1"/>
          <p:nvPr/>
        </p:nvSpPr>
        <p:spPr>
          <a:xfrm>
            <a:off x="6431300" y="4878750"/>
            <a:ext cx="2165100" cy="1330500"/>
          </a:xfrm>
          <a:prstGeom prst="rect">
            <a:avLst/>
          </a:prstGeom>
          <a:noFill/>
          <a:ln>
            <a:noFill/>
          </a:ln>
        </p:spPr>
        <p:txBody>
          <a:bodyPr spcFirstLastPara="1" wrap="square" lIns="0" tIns="0" rIns="0" bIns="0" anchor="t" anchorCtr="1">
            <a:noAutofit/>
          </a:bodyPr>
          <a:lstStyle/>
          <a:p>
            <a:pPr marL="0" marR="0" lvl="0" indent="0" algn="l" rtl="0">
              <a:lnSpc>
                <a:spcPct val="141170"/>
              </a:lnSpc>
              <a:spcBef>
                <a:spcPts val="0"/>
              </a:spcBef>
              <a:spcAft>
                <a:spcPts val="0"/>
              </a:spcAft>
              <a:buClr>
                <a:srgbClr val="000000"/>
              </a:buClr>
              <a:buSzPts val="2050"/>
              <a:buFont typeface="Arial"/>
              <a:buNone/>
            </a:pPr>
            <a:r>
              <a:rPr lang="en-US" sz="1500" b="0" i="0" u="none" strike="noStrike" cap="none">
                <a:solidFill>
                  <a:srgbClr val="403C3C"/>
                </a:solidFill>
                <a:latin typeface="Oswald"/>
                <a:ea typeface="Oswald"/>
                <a:cs typeface="Oswald"/>
                <a:sym typeface="Oswald"/>
              </a:rPr>
              <a:t>Circulation:</a:t>
            </a:r>
            <a:endParaRPr sz="1500" b="1" i="0" u="none" strike="noStrike" cap="none">
              <a:solidFill>
                <a:srgbClr val="403C3C"/>
              </a:solidFill>
              <a:latin typeface="Oswald"/>
              <a:ea typeface="Oswald"/>
              <a:cs typeface="Oswald"/>
              <a:sym typeface="Oswald"/>
            </a:endParaRPr>
          </a:p>
          <a:p>
            <a:pPr marL="457200" marR="0" lvl="0" indent="-323850" algn="l" rtl="0">
              <a:lnSpc>
                <a:spcPct val="141170"/>
              </a:lnSpc>
              <a:spcBef>
                <a:spcPts val="0"/>
              </a:spcBef>
              <a:spcAft>
                <a:spcPts val="0"/>
              </a:spcAft>
              <a:buClr>
                <a:srgbClr val="403C3C"/>
              </a:buClr>
              <a:buSzPts val="1500"/>
              <a:buFont typeface="Arimo"/>
              <a:buChar char="●"/>
            </a:pPr>
            <a:r>
              <a:rPr lang="en-US" sz="1500" b="1" i="0" u="none" strike="noStrike" cap="none">
                <a:solidFill>
                  <a:srgbClr val="403C3C"/>
                </a:solidFill>
                <a:latin typeface="Arimo"/>
                <a:ea typeface="Arimo"/>
                <a:cs typeface="Arimo"/>
                <a:sym typeface="Arimo"/>
              </a:rPr>
              <a:t>Print:</a:t>
            </a:r>
            <a:r>
              <a:rPr lang="en-US" sz="1500" b="0" i="0" u="none" strike="noStrike" cap="none">
                <a:solidFill>
                  <a:srgbClr val="403C3C"/>
                </a:solidFill>
                <a:latin typeface="Arimo"/>
                <a:ea typeface="Arimo"/>
                <a:cs typeface="Arimo"/>
                <a:sym typeface="Arimo"/>
              </a:rPr>
              <a:t> 13,250</a:t>
            </a:r>
            <a:endParaRPr sz="1500" b="0" i="0" u="none" strike="noStrike" cap="none">
              <a:solidFill>
                <a:srgbClr val="000000"/>
              </a:solidFill>
              <a:latin typeface="Arimo"/>
              <a:ea typeface="Arimo"/>
              <a:cs typeface="Arimo"/>
              <a:sym typeface="Arimo"/>
            </a:endParaRPr>
          </a:p>
          <a:p>
            <a:pPr marL="457200" marR="0" lvl="0" indent="-323850" algn="l" rtl="0">
              <a:lnSpc>
                <a:spcPct val="141170"/>
              </a:lnSpc>
              <a:spcBef>
                <a:spcPts val="0"/>
              </a:spcBef>
              <a:spcAft>
                <a:spcPts val="0"/>
              </a:spcAft>
              <a:buClr>
                <a:srgbClr val="403C3C"/>
              </a:buClr>
              <a:buSzPts val="1500"/>
              <a:buFont typeface="Arimo"/>
              <a:buChar char="●"/>
            </a:pPr>
            <a:r>
              <a:rPr lang="en-US" sz="1500" b="1" i="0" u="none" strike="noStrike" cap="none">
                <a:solidFill>
                  <a:srgbClr val="403C3C"/>
                </a:solidFill>
                <a:latin typeface="Arimo"/>
                <a:ea typeface="Arimo"/>
                <a:cs typeface="Arimo"/>
                <a:sym typeface="Arimo"/>
              </a:rPr>
              <a:t>Digital:</a:t>
            </a:r>
            <a:r>
              <a:rPr lang="en-US" sz="1500" b="0" i="0" u="none" strike="noStrike" cap="none">
                <a:solidFill>
                  <a:srgbClr val="403C3C"/>
                </a:solidFill>
                <a:latin typeface="Arimo"/>
                <a:ea typeface="Arimo"/>
                <a:cs typeface="Arimo"/>
                <a:sym typeface="Arimo"/>
              </a:rPr>
              <a:t> 26,804</a:t>
            </a:r>
            <a:endParaRPr sz="1500" b="0" i="0" u="none" strike="noStrike" cap="none">
              <a:solidFill>
                <a:srgbClr val="000000"/>
              </a:solidFill>
              <a:latin typeface="Arimo"/>
              <a:ea typeface="Arimo"/>
              <a:cs typeface="Arimo"/>
              <a:sym typeface="Arimo"/>
            </a:endParaRPr>
          </a:p>
          <a:p>
            <a:pPr marL="457200" marR="0" lvl="0" indent="-323850" algn="l" rtl="0">
              <a:lnSpc>
                <a:spcPct val="141170"/>
              </a:lnSpc>
              <a:spcBef>
                <a:spcPts val="0"/>
              </a:spcBef>
              <a:spcAft>
                <a:spcPts val="0"/>
              </a:spcAft>
              <a:buClr>
                <a:srgbClr val="403C3C"/>
              </a:buClr>
              <a:buSzPts val="1500"/>
              <a:buFont typeface="Arimo"/>
              <a:buChar char="●"/>
            </a:pPr>
            <a:r>
              <a:rPr lang="en-US" sz="1500" b="1" i="0" u="none" strike="noStrike" cap="none">
                <a:solidFill>
                  <a:srgbClr val="403C3C"/>
                </a:solidFill>
                <a:latin typeface="Arimo"/>
                <a:ea typeface="Arimo"/>
                <a:cs typeface="Arimo"/>
                <a:sym typeface="Arimo"/>
              </a:rPr>
              <a:t>Social: </a:t>
            </a:r>
            <a:r>
              <a:rPr lang="en-US" sz="1500" b="0" i="0" u="none" strike="noStrike" cap="none">
                <a:solidFill>
                  <a:srgbClr val="403C3C"/>
                </a:solidFill>
                <a:latin typeface="Arimo"/>
                <a:ea typeface="Arimo"/>
                <a:cs typeface="Arimo"/>
                <a:sym typeface="Arimo"/>
              </a:rPr>
              <a:t>37,606</a:t>
            </a:r>
            <a:endParaRPr sz="1500" b="0" i="0" u="none" strike="noStrike" cap="none">
              <a:solidFill>
                <a:srgbClr val="403C3C"/>
              </a:solidFill>
              <a:latin typeface="Arimo"/>
              <a:ea typeface="Arimo"/>
              <a:cs typeface="Arimo"/>
              <a:sym typeface="Arimo"/>
            </a:endParaRPr>
          </a:p>
          <a:p>
            <a:pPr marL="0" marR="0" lvl="0" indent="0" algn="l" rtl="0">
              <a:lnSpc>
                <a:spcPct val="141405"/>
              </a:lnSpc>
              <a:spcBef>
                <a:spcPts val="0"/>
              </a:spcBef>
              <a:spcAft>
                <a:spcPts val="0"/>
              </a:spcAft>
              <a:buClr>
                <a:srgbClr val="000000"/>
              </a:buClr>
              <a:buSzPts val="1500"/>
              <a:buFont typeface="Arial"/>
              <a:buNone/>
            </a:pPr>
            <a:endParaRPr sz="1500" b="0" i="0" u="none" strike="noStrike" cap="none">
              <a:solidFill>
                <a:srgbClr val="403C3C"/>
              </a:solidFill>
              <a:latin typeface="Arimo"/>
              <a:ea typeface="Arimo"/>
              <a:cs typeface="Arimo"/>
              <a:sym typeface="Arimo"/>
            </a:endParaRPr>
          </a:p>
        </p:txBody>
      </p:sp>
      <p:sp>
        <p:nvSpPr>
          <p:cNvPr id="402" name="Google Shape;402;p68"/>
          <p:cNvSpPr txBox="1"/>
          <p:nvPr/>
        </p:nvSpPr>
        <p:spPr>
          <a:xfrm>
            <a:off x="6431300" y="1309875"/>
            <a:ext cx="3624900" cy="717600"/>
          </a:xfrm>
          <a:prstGeom prst="rect">
            <a:avLst/>
          </a:prstGeom>
          <a:noFill/>
          <a:ln>
            <a:noFill/>
          </a:ln>
        </p:spPr>
        <p:txBody>
          <a:bodyPr spcFirstLastPara="1" wrap="square" lIns="0" tIns="0" rIns="0" bIns="0" anchor="t" anchorCtr="1">
            <a:noAutofit/>
          </a:bodyPr>
          <a:lstStyle/>
          <a:p>
            <a:pPr marL="0" marR="0" lvl="0" indent="0" algn="l" rtl="0">
              <a:lnSpc>
                <a:spcPct val="141190"/>
              </a:lnSpc>
              <a:spcBef>
                <a:spcPts val="0"/>
              </a:spcBef>
              <a:spcAft>
                <a:spcPts val="0"/>
              </a:spcAft>
              <a:buClr>
                <a:srgbClr val="000000"/>
              </a:buClr>
              <a:buSzPts val="2100"/>
              <a:buFont typeface="Arial"/>
              <a:buNone/>
            </a:pPr>
            <a:r>
              <a:rPr lang="en-US" sz="1500" b="0" i="0" u="none" strike="noStrike" cap="none">
                <a:solidFill>
                  <a:srgbClr val="403C3C"/>
                </a:solidFill>
                <a:latin typeface="Oswald"/>
                <a:ea typeface="Oswald"/>
                <a:cs typeface="Oswald"/>
                <a:sym typeface="Oswald"/>
              </a:rPr>
              <a:t>Insertion 1: Selling Groups &amp; Family | June Issue</a:t>
            </a:r>
            <a:endParaRPr sz="1500" b="0" i="0" u="none" strike="noStrike" cap="none">
              <a:solidFill>
                <a:srgbClr val="403C3C"/>
              </a:solidFill>
              <a:latin typeface="Oswald"/>
              <a:ea typeface="Oswald"/>
              <a:cs typeface="Oswald"/>
              <a:sym typeface="Oswald"/>
            </a:endParaRPr>
          </a:p>
          <a:p>
            <a:pPr marL="457200" marR="0" lvl="0" indent="-323850" algn="l" rtl="0">
              <a:lnSpc>
                <a:spcPct val="141190"/>
              </a:lnSpc>
              <a:spcBef>
                <a:spcPts val="0"/>
              </a:spcBef>
              <a:spcAft>
                <a:spcPts val="0"/>
              </a:spcAft>
              <a:buClr>
                <a:srgbClr val="403C3C"/>
              </a:buClr>
              <a:buSzPts val="1500"/>
              <a:buFont typeface="Arimo"/>
              <a:buChar char="●"/>
            </a:pPr>
            <a:r>
              <a:rPr lang="en-US" sz="1500" b="0" i="0" u="none" strike="noStrike" cap="none">
                <a:solidFill>
                  <a:srgbClr val="403C3C"/>
                </a:solidFill>
                <a:latin typeface="Arimo"/>
                <a:ea typeface="Arimo"/>
                <a:cs typeface="Arimo"/>
                <a:sym typeface="Arimo"/>
              </a:rPr>
              <a:t>1-Full Page Ad</a:t>
            </a:r>
            <a:endParaRPr sz="1500" b="0" i="0" u="none" strike="noStrike" cap="none">
              <a:solidFill>
                <a:srgbClr val="000000"/>
              </a:solidFill>
              <a:latin typeface="Arimo"/>
              <a:ea typeface="Arimo"/>
              <a:cs typeface="Arimo"/>
              <a:sym typeface="Arimo"/>
            </a:endParaRPr>
          </a:p>
        </p:txBody>
      </p:sp>
      <p:sp>
        <p:nvSpPr>
          <p:cNvPr id="403" name="Google Shape;403;p68"/>
          <p:cNvSpPr txBox="1"/>
          <p:nvPr/>
        </p:nvSpPr>
        <p:spPr>
          <a:xfrm>
            <a:off x="6368350" y="1884858"/>
            <a:ext cx="33795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60989E"/>
                </a:solidFill>
                <a:latin typeface="Oswald"/>
                <a:ea typeface="Oswald"/>
                <a:cs typeface="Oswald"/>
                <a:sym typeface="Oswald"/>
              </a:rPr>
              <a:t>Release Date: June 28th 2024</a:t>
            </a:r>
            <a:endParaRPr sz="400" b="0" i="0" u="none" strike="noStrike" cap="none">
              <a:solidFill>
                <a:srgbClr val="60989E"/>
              </a:solidFill>
              <a:latin typeface="Oswald"/>
              <a:ea typeface="Oswald"/>
              <a:cs typeface="Oswald"/>
              <a:sym typeface="Oswald"/>
            </a:endParaRPr>
          </a:p>
        </p:txBody>
      </p:sp>
      <p:sp>
        <p:nvSpPr>
          <p:cNvPr id="404" name="Google Shape;404;p68"/>
          <p:cNvSpPr txBox="1"/>
          <p:nvPr/>
        </p:nvSpPr>
        <p:spPr>
          <a:xfrm>
            <a:off x="6431300" y="2488144"/>
            <a:ext cx="3379500" cy="717600"/>
          </a:xfrm>
          <a:prstGeom prst="rect">
            <a:avLst/>
          </a:prstGeom>
          <a:noFill/>
          <a:ln>
            <a:noFill/>
          </a:ln>
        </p:spPr>
        <p:txBody>
          <a:bodyPr spcFirstLastPara="1" wrap="square" lIns="0" tIns="0" rIns="0" bIns="0" anchor="t" anchorCtr="1">
            <a:noAutofit/>
          </a:bodyPr>
          <a:lstStyle/>
          <a:p>
            <a:pPr marL="0" marR="0" lvl="0" indent="0" algn="l" rtl="0">
              <a:lnSpc>
                <a:spcPct val="141190"/>
              </a:lnSpc>
              <a:spcBef>
                <a:spcPts val="0"/>
              </a:spcBef>
              <a:spcAft>
                <a:spcPts val="0"/>
              </a:spcAft>
              <a:buClr>
                <a:srgbClr val="000000"/>
              </a:buClr>
              <a:buSzPts val="2100"/>
              <a:buFont typeface="Arial"/>
              <a:buNone/>
            </a:pPr>
            <a:r>
              <a:rPr lang="en-US" sz="1500" b="0" i="0" u="none" strike="noStrike" cap="none">
                <a:solidFill>
                  <a:srgbClr val="403C3C"/>
                </a:solidFill>
                <a:latin typeface="Oswald"/>
                <a:ea typeface="Oswald"/>
                <a:cs typeface="Oswald"/>
                <a:sym typeface="Oswald"/>
              </a:rPr>
              <a:t>Insertion 2: All About All-Inclusives | July Issue</a:t>
            </a:r>
            <a:endParaRPr sz="1500" b="0" i="0" u="none" strike="noStrike" cap="none">
              <a:solidFill>
                <a:srgbClr val="000000"/>
              </a:solidFill>
              <a:latin typeface="Oswald"/>
              <a:ea typeface="Oswald"/>
              <a:cs typeface="Oswald"/>
              <a:sym typeface="Oswald"/>
            </a:endParaRPr>
          </a:p>
          <a:p>
            <a:pPr marL="457200" marR="0" lvl="0" indent="-323850" algn="l" rtl="0">
              <a:lnSpc>
                <a:spcPct val="141190"/>
              </a:lnSpc>
              <a:spcBef>
                <a:spcPts val="0"/>
              </a:spcBef>
              <a:spcAft>
                <a:spcPts val="0"/>
              </a:spcAft>
              <a:buClr>
                <a:srgbClr val="403C3C"/>
              </a:buClr>
              <a:buSzPts val="1500"/>
              <a:buFont typeface="Arimo"/>
              <a:buChar char="●"/>
            </a:pPr>
            <a:r>
              <a:rPr lang="en-US" sz="1500" b="0" i="0" u="none" strike="noStrike" cap="none">
                <a:solidFill>
                  <a:srgbClr val="403C3C"/>
                </a:solidFill>
                <a:latin typeface="Arimo"/>
                <a:ea typeface="Arimo"/>
                <a:cs typeface="Arimo"/>
                <a:sym typeface="Arimo"/>
              </a:rPr>
              <a:t>1-Full Page Ad </a:t>
            </a:r>
            <a:br>
              <a:rPr lang="en-US" sz="1500" b="0" i="0" u="none" strike="noStrike" cap="none">
                <a:solidFill>
                  <a:srgbClr val="403C3C"/>
                </a:solidFill>
                <a:latin typeface="Arimo"/>
                <a:ea typeface="Arimo"/>
                <a:cs typeface="Arimo"/>
                <a:sym typeface="Arimo"/>
              </a:rPr>
            </a:br>
            <a:r>
              <a:rPr lang="en-US" sz="900" b="0" i="1" u="none" strike="noStrike" cap="none">
                <a:solidFill>
                  <a:srgbClr val="403C3C"/>
                </a:solidFill>
                <a:latin typeface="Arimo"/>
                <a:ea typeface="Arimo"/>
                <a:cs typeface="Arimo"/>
                <a:sym typeface="Arimo"/>
              </a:rPr>
              <a:t>(Includes Luxury Guide + Vote for Us Travvy Section)</a:t>
            </a:r>
            <a:endParaRPr sz="900" b="0" i="1" u="none" strike="noStrike" cap="none">
              <a:solidFill>
                <a:srgbClr val="000000"/>
              </a:solidFill>
              <a:latin typeface="Arimo"/>
              <a:ea typeface="Arimo"/>
              <a:cs typeface="Arimo"/>
              <a:sym typeface="Arimo"/>
            </a:endParaRPr>
          </a:p>
        </p:txBody>
      </p:sp>
      <p:sp>
        <p:nvSpPr>
          <p:cNvPr id="405" name="Google Shape;405;p68"/>
          <p:cNvSpPr txBox="1"/>
          <p:nvPr/>
        </p:nvSpPr>
        <p:spPr>
          <a:xfrm>
            <a:off x="6368350" y="3251998"/>
            <a:ext cx="33795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60989E"/>
                </a:solidFill>
                <a:latin typeface="Oswald"/>
                <a:ea typeface="Oswald"/>
                <a:cs typeface="Oswald"/>
                <a:sym typeface="Oswald"/>
              </a:rPr>
              <a:t>Release Date: July 25th 2024</a:t>
            </a:r>
            <a:endParaRPr sz="400" b="0" i="0" u="none" strike="noStrike" cap="none">
              <a:solidFill>
                <a:srgbClr val="60989E"/>
              </a:solidFill>
              <a:latin typeface="Oswald"/>
              <a:ea typeface="Oswald"/>
              <a:cs typeface="Oswald"/>
              <a:sym typeface="Oswald"/>
            </a:endParaRPr>
          </a:p>
        </p:txBody>
      </p:sp>
      <p:sp>
        <p:nvSpPr>
          <p:cNvPr id="406" name="Google Shape;406;p68"/>
          <p:cNvSpPr txBox="1"/>
          <p:nvPr/>
        </p:nvSpPr>
        <p:spPr>
          <a:xfrm>
            <a:off x="6431300" y="3814875"/>
            <a:ext cx="4927800" cy="717600"/>
          </a:xfrm>
          <a:prstGeom prst="rect">
            <a:avLst/>
          </a:prstGeom>
          <a:noFill/>
          <a:ln>
            <a:noFill/>
          </a:ln>
        </p:spPr>
        <p:txBody>
          <a:bodyPr spcFirstLastPara="1" wrap="square" lIns="0" tIns="0" rIns="0" bIns="0" anchor="t" anchorCtr="1">
            <a:noAutofit/>
          </a:bodyPr>
          <a:lstStyle/>
          <a:p>
            <a:pPr marL="0" marR="0" lvl="0" indent="0" algn="l" rtl="0">
              <a:lnSpc>
                <a:spcPct val="141190"/>
              </a:lnSpc>
              <a:spcBef>
                <a:spcPts val="0"/>
              </a:spcBef>
              <a:spcAft>
                <a:spcPts val="0"/>
              </a:spcAft>
              <a:buClr>
                <a:srgbClr val="000000"/>
              </a:buClr>
              <a:buSzPts val="2100"/>
              <a:buFont typeface="Arial"/>
              <a:buNone/>
            </a:pPr>
            <a:r>
              <a:rPr lang="en-US" sz="1500" b="0" i="0" u="none" strike="noStrike" cap="none">
                <a:solidFill>
                  <a:srgbClr val="403C3C"/>
                </a:solidFill>
                <a:latin typeface="Oswald"/>
                <a:ea typeface="Oswald"/>
                <a:cs typeface="Oswald"/>
                <a:sym typeface="Oswald"/>
              </a:rPr>
              <a:t>Insertion 3: Destination Weddings &amp; Honeymoon Guide | Sept Issue</a:t>
            </a:r>
            <a:endParaRPr sz="1500" b="0" i="0" u="none" strike="noStrike" cap="none">
              <a:solidFill>
                <a:srgbClr val="000000"/>
              </a:solidFill>
              <a:latin typeface="Oswald"/>
              <a:ea typeface="Oswald"/>
              <a:cs typeface="Oswald"/>
              <a:sym typeface="Oswald"/>
            </a:endParaRPr>
          </a:p>
          <a:p>
            <a:pPr marL="457200" marR="0" lvl="0" indent="-323850" algn="l" rtl="0">
              <a:lnSpc>
                <a:spcPct val="141190"/>
              </a:lnSpc>
              <a:spcBef>
                <a:spcPts val="0"/>
              </a:spcBef>
              <a:spcAft>
                <a:spcPts val="0"/>
              </a:spcAft>
              <a:buClr>
                <a:srgbClr val="403C3C"/>
              </a:buClr>
              <a:buSzPts val="1500"/>
              <a:buFont typeface="Arimo"/>
              <a:buChar char="●"/>
            </a:pPr>
            <a:r>
              <a:rPr lang="en-US" sz="1500" b="0" i="0" u="none" strike="noStrike" cap="none">
                <a:solidFill>
                  <a:srgbClr val="403C3C"/>
                </a:solidFill>
                <a:latin typeface="Arimo"/>
                <a:ea typeface="Arimo"/>
                <a:cs typeface="Arimo"/>
                <a:sym typeface="Arimo"/>
              </a:rPr>
              <a:t>1-Full Page Ad </a:t>
            </a:r>
            <a:endParaRPr sz="1500" b="0" i="0" u="none" strike="noStrike" cap="none">
              <a:solidFill>
                <a:srgbClr val="000000"/>
              </a:solidFill>
              <a:latin typeface="Arimo"/>
              <a:ea typeface="Arimo"/>
              <a:cs typeface="Arimo"/>
              <a:sym typeface="Arimo"/>
            </a:endParaRPr>
          </a:p>
        </p:txBody>
      </p:sp>
      <p:sp>
        <p:nvSpPr>
          <p:cNvPr id="407" name="Google Shape;407;p68"/>
          <p:cNvSpPr txBox="1"/>
          <p:nvPr/>
        </p:nvSpPr>
        <p:spPr>
          <a:xfrm>
            <a:off x="6368350" y="4379373"/>
            <a:ext cx="33795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60989E"/>
                </a:solidFill>
                <a:latin typeface="Oswald"/>
                <a:ea typeface="Oswald"/>
                <a:cs typeface="Oswald"/>
                <a:sym typeface="Oswald"/>
              </a:rPr>
              <a:t>Release Date: September 16th 2024</a:t>
            </a:r>
            <a:endParaRPr sz="400" b="0" i="0" u="none" strike="noStrike" cap="none">
              <a:solidFill>
                <a:srgbClr val="60989E"/>
              </a:solidFill>
              <a:latin typeface="Oswald"/>
              <a:ea typeface="Oswald"/>
              <a:cs typeface="Oswald"/>
              <a:sym typeface="Oswald"/>
            </a:endParaRPr>
          </a:p>
        </p:txBody>
      </p:sp>
      <p:pic>
        <p:nvPicPr>
          <p:cNvPr id="408" name="Google Shape;408;p68"/>
          <p:cNvPicPr preferRelativeResize="0"/>
          <p:nvPr/>
        </p:nvPicPr>
        <p:blipFill rotWithShape="1">
          <a:blip r:embed="rId4">
            <a:alphaModFix/>
          </a:blip>
          <a:srcRect l="19456" r="25109"/>
          <a:stretch/>
        </p:blipFill>
        <p:spPr>
          <a:xfrm>
            <a:off x="1074950" y="618875"/>
            <a:ext cx="4154225" cy="56202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40"/>
          <p:cNvSpPr txBox="1"/>
          <p:nvPr/>
        </p:nvSpPr>
        <p:spPr>
          <a:xfrm>
            <a:off x="838080" y="424080"/>
            <a:ext cx="10515600" cy="98208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4000"/>
              <a:buFont typeface="Arial"/>
              <a:buNone/>
            </a:pPr>
            <a:r>
              <a:rPr lang="en-US" sz="4000" b="0" i="0" u="none" strike="noStrike" cap="none">
                <a:solidFill>
                  <a:srgbClr val="60989E"/>
                </a:solidFill>
                <a:latin typeface="Oswald"/>
                <a:ea typeface="Oswald"/>
                <a:cs typeface="Oswald"/>
                <a:sym typeface="Oswald"/>
              </a:rPr>
              <a:t>Executive Summary</a:t>
            </a:r>
            <a:endParaRPr sz="4000" b="0" i="0" u="none" strike="noStrike" cap="none">
              <a:solidFill>
                <a:srgbClr val="60989E"/>
              </a:solidFill>
              <a:latin typeface="Oswald"/>
              <a:ea typeface="Oswald"/>
              <a:cs typeface="Oswald"/>
              <a:sym typeface="Oswald"/>
            </a:endParaRPr>
          </a:p>
        </p:txBody>
      </p:sp>
      <p:sp>
        <p:nvSpPr>
          <p:cNvPr id="171" name="Google Shape;171;p40"/>
          <p:cNvSpPr txBox="1"/>
          <p:nvPr/>
        </p:nvSpPr>
        <p:spPr>
          <a:xfrm>
            <a:off x="838080" y="1450100"/>
            <a:ext cx="4953119" cy="3269048"/>
          </a:xfrm>
          <a:prstGeom prst="rect">
            <a:avLst/>
          </a:prstGeom>
          <a:noFill/>
          <a:ln>
            <a:noFill/>
          </a:ln>
        </p:spPr>
        <p:txBody>
          <a:bodyPr spcFirstLastPara="1" wrap="square" lIns="91425" tIns="45700" rIns="91425" bIns="45700" anchor="t" anchorCtr="0">
            <a:noAutofit/>
          </a:bodyPr>
          <a:lstStyle/>
          <a:p>
            <a:pPr marL="0" marR="0" lvl="0" indent="0" algn="just" rtl="0">
              <a:lnSpc>
                <a:spcPct val="120000"/>
              </a:lnSpc>
              <a:spcBef>
                <a:spcPts val="0"/>
              </a:spcBef>
              <a:spcAft>
                <a:spcPts val="0"/>
              </a:spcAft>
              <a:buClr>
                <a:srgbClr val="000000"/>
              </a:buClr>
              <a:buSzPts val="1300"/>
              <a:buFont typeface="Arial"/>
              <a:buNone/>
            </a:pPr>
            <a:r>
              <a:rPr lang="en-US" sz="1300" b="0" i="0" u="none" strike="noStrike" cap="none">
                <a:solidFill>
                  <a:srgbClr val="000000"/>
                </a:solidFill>
                <a:latin typeface="Arimo"/>
                <a:ea typeface="Arimo"/>
                <a:cs typeface="Arimo"/>
                <a:sym typeface="Arimo"/>
              </a:rPr>
              <a:t>To follow the Strategic direction provided by the Ministry of Tourism,  the Saint Lucia Tourism Authority continues to ensure that the organisation is operated based on concrete goals and objectives aligned with legislation governing it while adapting to market forces to achieve the most significant returns as a Tourism Destination.  </a:t>
            </a:r>
            <a:endParaRPr sz="1300" b="0" i="0" u="none" strike="noStrike" cap="none">
              <a:solidFill>
                <a:srgbClr val="000000"/>
              </a:solidFill>
              <a:latin typeface="Arimo"/>
              <a:ea typeface="Arimo"/>
              <a:cs typeface="Arimo"/>
              <a:sym typeface="Arimo"/>
            </a:endParaRPr>
          </a:p>
          <a:p>
            <a:pPr marL="0" marR="0" lvl="0" indent="0" algn="just" rtl="0">
              <a:lnSpc>
                <a:spcPct val="120000"/>
              </a:lnSpc>
              <a:spcBef>
                <a:spcPts val="799"/>
              </a:spcBef>
              <a:spcAft>
                <a:spcPts val="0"/>
              </a:spcAft>
              <a:buClr>
                <a:srgbClr val="000000"/>
              </a:buClr>
              <a:buSzPts val="1300"/>
              <a:buFont typeface="Arial"/>
              <a:buNone/>
            </a:pPr>
            <a:br>
              <a:rPr lang="en-US" sz="1300" b="0" i="0" u="none" strike="noStrike" cap="none">
                <a:solidFill>
                  <a:srgbClr val="000000"/>
                </a:solidFill>
                <a:latin typeface="Arimo"/>
                <a:ea typeface="Arimo"/>
                <a:cs typeface="Arimo"/>
                <a:sym typeface="Arimo"/>
              </a:rPr>
            </a:br>
            <a:r>
              <a:rPr lang="en-US" sz="1300" b="0" i="0" u="none" strike="noStrike" cap="none">
                <a:solidFill>
                  <a:srgbClr val="000000"/>
                </a:solidFill>
                <a:latin typeface="Arimo"/>
                <a:ea typeface="Arimo"/>
                <a:cs typeface="Arimo"/>
                <a:sym typeface="Arimo"/>
              </a:rPr>
              <a:t>Having assessed its Strengths, Weaknesses, Opportunities and Threats considering the ever-changing landscape, the Authority is presenting the top-line elements for each department for FY 2024-2025.  As the year progresses,  detailed quarterly plans will be offered, constantly reviewing activations and incorporating those that provide the highest return on investment.  </a:t>
            </a:r>
            <a:endParaRPr sz="1300" b="0" i="0" u="none" strike="noStrike" cap="none">
              <a:solidFill>
                <a:srgbClr val="000000"/>
              </a:solidFill>
              <a:latin typeface="Arimo"/>
              <a:ea typeface="Arimo"/>
              <a:cs typeface="Arimo"/>
              <a:sym typeface="Arimo"/>
            </a:endParaRPr>
          </a:p>
        </p:txBody>
      </p:sp>
      <p:sp>
        <p:nvSpPr>
          <p:cNvPr id="172" name="Google Shape;172;p40"/>
          <p:cNvSpPr txBox="1"/>
          <p:nvPr/>
        </p:nvSpPr>
        <p:spPr>
          <a:xfrm>
            <a:off x="6095880" y="1355507"/>
            <a:ext cx="5257800" cy="3363641"/>
          </a:xfrm>
          <a:prstGeom prst="rect">
            <a:avLst/>
          </a:prstGeom>
          <a:noFill/>
          <a:ln>
            <a:noFill/>
          </a:ln>
        </p:spPr>
        <p:txBody>
          <a:bodyPr spcFirstLastPara="1" wrap="square" lIns="91425" tIns="45700" rIns="91425" bIns="45700" anchor="t" anchorCtr="0">
            <a:noAutofit/>
          </a:bodyPr>
          <a:lstStyle/>
          <a:p>
            <a:pPr marL="0" marR="0" lvl="0" indent="0" algn="just" rtl="0">
              <a:lnSpc>
                <a:spcPct val="120000"/>
              </a:lnSpc>
              <a:spcBef>
                <a:spcPts val="799"/>
              </a:spcBef>
              <a:spcAft>
                <a:spcPts val="0"/>
              </a:spcAft>
              <a:buClr>
                <a:srgbClr val="000000"/>
              </a:buClr>
              <a:buSzPts val="1300"/>
              <a:buFont typeface="Arial"/>
              <a:buNone/>
            </a:pPr>
            <a:r>
              <a:rPr lang="en-US" sz="1300" b="0" i="0" u="none" strike="noStrike" cap="none">
                <a:solidFill>
                  <a:srgbClr val="000000"/>
                </a:solidFill>
                <a:latin typeface="Arimo"/>
                <a:ea typeface="Arimo"/>
                <a:cs typeface="Arimo"/>
                <a:sym typeface="Arimo"/>
              </a:rPr>
              <a:t>As a marketing organisation of the Government of Saint Lucia, the primary purpose of the organisation is the following:</a:t>
            </a:r>
            <a:endParaRPr sz="1300" b="0" i="0" u="none" strike="noStrike" cap="none">
              <a:solidFill>
                <a:srgbClr val="000000"/>
              </a:solidFill>
              <a:latin typeface="Arimo"/>
              <a:ea typeface="Arimo"/>
              <a:cs typeface="Arimo"/>
              <a:sym typeface="Arimo"/>
            </a:endParaRPr>
          </a:p>
          <a:p>
            <a:pPr marL="343080" marR="0" lvl="0" indent="-343080" algn="just" rtl="0">
              <a:lnSpc>
                <a:spcPct val="120000"/>
              </a:lnSpc>
              <a:spcBef>
                <a:spcPts val="799"/>
              </a:spcBef>
              <a:spcAft>
                <a:spcPts val="0"/>
              </a:spcAft>
              <a:buClr>
                <a:srgbClr val="000000"/>
              </a:buClr>
              <a:buSzPts val="1800"/>
              <a:buFont typeface="Arimo"/>
              <a:buChar char="∙"/>
            </a:pPr>
            <a:r>
              <a:rPr lang="en-US" sz="1300" b="1" i="0" u="none" strike="noStrike" cap="none">
                <a:solidFill>
                  <a:srgbClr val="000000"/>
                </a:solidFill>
                <a:latin typeface="Arimo"/>
                <a:ea typeface="Arimo"/>
                <a:cs typeface="Arimo"/>
                <a:sym typeface="Arimo"/>
              </a:rPr>
              <a:t>Increase Air Capacity. </a:t>
            </a:r>
            <a:endParaRPr sz="1300" b="1" i="0" u="none" strike="noStrike" cap="none">
              <a:solidFill>
                <a:srgbClr val="000000"/>
              </a:solidFill>
              <a:latin typeface="Arimo"/>
              <a:ea typeface="Arimo"/>
              <a:cs typeface="Arimo"/>
              <a:sym typeface="Arimo"/>
            </a:endParaRPr>
          </a:p>
          <a:p>
            <a:pPr marL="343080" marR="0" lvl="0" indent="-343080" algn="just" rtl="0">
              <a:lnSpc>
                <a:spcPct val="120000"/>
              </a:lnSpc>
              <a:spcBef>
                <a:spcPts val="0"/>
              </a:spcBef>
              <a:spcAft>
                <a:spcPts val="0"/>
              </a:spcAft>
              <a:buClr>
                <a:srgbClr val="000000"/>
              </a:buClr>
              <a:buSzPts val="1800"/>
              <a:buFont typeface="Arimo"/>
              <a:buChar char="∙"/>
            </a:pPr>
            <a:r>
              <a:rPr lang="en-US" sz="1300" b="1" i="0" u="none" strike="noStrike" cap="none">
                <a:solidFill>
                  <a:srgbClr val="000000"/>
                </a:solidFill>
                <a:latin typeface="Arimo"/>
                <a:ea typeface="Arimo"/>
                <a:cs typeface="Arimo"/>
                <a:sym typeface="Arimo"/>
              </a:rPr>
              <a:t>Create Brand Awareness.</a:t>
            </a:r>
            <a:endParaRPr sz="1300" b="1" i="0" u="none" strike="noStrike" cap="none">
              <a:solidFill>
                <a:srgbClr val="000000"/>
              </a:solidFill>
              <a:latin typeface="Arimo"/>
              <a:ea typeface="Arimo"/>
              <a:cs typeface="Arimo"/>
              <a:sym typeface="Arimo"/>
            </a:endParaRPr>
          </a:p>
          <a:p>
            <a:pPr marL="343080" marR="0" lvl="0" indent="-343080" algn="just" rtl="0">
              <a:lnSpc>
                <a:spcPct val="120000"/>
              </a:lnSpc>
              <a:spcBef>
                <a:spcPts val="0"/>
              </a:spcBef>
              <a:spcAft>
                <a:spcPts val="0"/>
              </a:spcAft>
              <a:buClr>
                <a:srgbClr val="000000"/>
              </a:buClr>
              <a:buSzPts val="1800"/>
              <a:buFont typeface="Arimo"/>
              <a:buChar char="∙"/>
            </a:pPr>
            <a:r>
              <a:rPr lang="en-US" sz="1300" b="1" i="0" u="none" strike="noStrike" cap="none">
                <a:solidFill>
                  <a:srgbClr val="000000"/>
                </a:solidFill>
                <a:latin typeface="Arimo"/>
                <a:ea typeface="Arimo"/>
                <a:cs typeface="Arimo"/>
                <a:sym typeface="Arimo"/>
              </a:rPr>
              <a:t>Increase visitor arrivals.</a:t>
            </a:r>
            <a:endParaRPr sz="1300" b="1" i="0" u="none" strike="noStrike" cap="none">
              <a:solidFill>
                <a:srgbClr val="000000"/>
              </a:solidFill>
              <a:latin typeface="Arimo"/>
              <a:ea typeface="Arimo"/>
              <a:cs typeface="Arimo"/>
              <a:sym typeface="Arimo"/>
            </a:endParaRPr>
          </a:p>
          <a:p>
            <a:pPr marL="343080" marR="0" lvl="0" indent="-343080" algn="just" rtl="0">
              <a:lnSpc>
                <a:spcPct val="120000"/>
              </a:lnSpc>
              <a:spcBef>
                <a:spcPts val="0"/>
              </a:spcBef>
              <a:spcAft>
                <a:spcPts val="0"/>
              </a:spcAft>
              <a:buClr>
                <a:srgbClr val="000000"/>
              </a:buClr>
              <a:buSzPts val="1800"/>
              <a:buFont typeface="Arimo"/>
              <a:buChar char="∙"/>
            </a:pPr>
            <a:r>
              <a:rPr lang="en-US" sz="1300" b="1" i="0" u="none" strike="noStrike" cap="none">
                <a:solidFill>
                  <a:srgbClr val="000000"/>
                </a:solidFill>
                <a:latin typeface="Arimo"/>
                <a:ea typeface="Arimo"/>
                <a:cs typeface="Arimo"/>
                <a:sym typeface="Arimo"/>
              </a:rPr>
              <a:t>Administration of the Tourism Levy. </a:t>
            </a:r>
            <a:endParaRPr sz="1300" b="1" i="0" u="none" strike="noStrike" cap="none">
              <a:solidFill>
                <a:srgbClr val="000000"/>
              </a:solidFill>
              <a:latin typeface="Arimo"/>
              <a:ea typeface="Arimo"/>
              <a:cs typeface="Arimo"/>
              <a:sym typeface="Arimo"/>
            </a:endParaRPr>
          </a:p>
          <a:p>
            <a:pPr marL="0" marR="0" lvl="0" indent="0" algn="l" rtl="0">
              <a:lnSpc>
                <a:spcPct val="100000"/>
              </a:lnSpc>
              <a:spcBef>
                <a:spcPts val="0"/>
              </a:spcBef>
              <a:spcAft>
                <a:spcPts val="0"/>
              </a:spcAft>
              <a:buClr>
                <a:srgbClr val="000000"/>
              </a:buClr>
              <a:buSzPts val="1300"/>
              <a:buFont typeface="Arial"/>
              <a:buNone/>
            </a:pPr>
            <a:br>
              <a:rPr lang="en-US" sz="1300" b="0" i="0" u="none" strike="noStrike" cap="none">
                <a:solidFill>
                  <a:srgbClr val="000000"/>
                </a:solidFill>
                <a:latin typeface="Arimo"/>
                <a:ea typeface="Arimo"/>
                <a:cs typeface="Arimo"/>
                <a:sym typeface="Arimo"/>
              </a:rPr>
            </a:br>
            <a:r>
              <a:rPr lang="en-US" sz="1300" b="0" i="0" u="none" strike="noStrike" cap="none">
                <a:solidFill>
                  <a:srgbClr val="000000"/>
                </a:solidFill>
                <a:latin typeface="Arimo"/>
                <a:ea typeface="Arimo"/>
                <a:cs typeface="Arimo"/>
                <a:sym typeface="Arimo"/>
              </a:rPr>
              <a:t>This plan is guided by research and data that provide intelligence in planning for market activations and development, with key performance indicators used to measure effectiveness. </a:t>
            </a:r>
            <a:endParaRPr sz="1300" b="0" i="0" u="none" strike="noStrike" cap="none">
              <a:solidFill>
                <a:srgbClr val="000000"/>
              </a:solidFill>
              <a:latin typeface="Arimo"/>
              <a:ea typeface="Arimo"/>
              <a:cs typeface="Arimo"/>
              <a:sym typeface="Arimo"/>
            </a:endParaRPr>
          </a:p>
          <a:p>
            <a:pPr marL="0" marR="0" lvl="0" indent="0" algn="just" rtl="0">
              <a:lnSpc>
                <a:spcPct val="100000"/>
              </a:lnSpc>
              <a:spcBef>
                <a:spcPts val="799"/>
              </a:spcBef>
              <a:spcAft>
                <a:spcPts val="0"/>
              </a:spcAft>
              <a:buClr>
                <a:srgbClr val="000000"/>
              </a:buClr>
              <a:buSzPts val="1300"/>
              <a:buFont typeface="Arial"/>
              <a:buNone/>
            </a:pPr>
            <a:br>
              <a:rPr lang="en-US" sz="1300" b="0" i="0" u="none" strike="noStrike" cap="none">
                <a:solidFill>
                  <a:srgbClr val="000000"/>
                </a:solidFill>
                <a:latin typeface="Arimo"/>
                <a:ea typeface="Arimo"/>
                <a:cs typeface="Arimo"/>
                <a:sym typeface="Arimo"/>
              </a:rPr>
            </a:br>
            <a:r>
              <a:rPr lang="en-US" sz="1300" b="0" i="0" u="none" strike="noStrike" cap="none">
                <a:solidFill>
                  <a:srgbClr val="000000"/>
                </a:solidFill>
                <a:latin typeface="Arimo"/>
                <a:ea typeface="Arimo"/>
                <a:cs typeface="Arimo"/>
                <a:sym typeface="Arimo"/>
              </a:rPr>
              <a:t>While the marketing strategy is central to the Saint Lucia Tourism Authority’s Strategic Plan, the supporting departments such as Administration, Human Resources, Finance, Research and Planning and Tourism Levy are included as these areas are foundational for the achievement of the Authority’s mandate. </a:t>
            </a:r>
            <a:endParaRPr sz="1300" b="0" i="0" u="none" strike="noStrike" cap="none">
              <a:solidFill>
                <a:srgbClr val="000000"/>
              </a:solidFill>
              <a:latin typeface="Arimo"/>
              <a:ea typeface="Arimo"/>
              <a:cs typeface="Arimo"/>
              <a:sym typeface="Arimo"/>
            </a:endParaRPr>
          </a:p>
          <a:p>
            <a:pPr marL="228600" marR="0" lvl="0" indent="-50800" algn="l" rtl="0">
              <a:lnSpc>
                <a:spcPct val="100000"/>
              </a:lnSpc>
              <a:spcBef>
                <a:spcPts val="1800"/>
              </a:spcBef>
              <a:spcAft>
                <a:spcPts val="0"/>
              </a:spcAft>
              <a:buClr>
                <a:srgbClr val="000000"/>
              </a:buClr>
              <a:buSzPts val="2800"/>
              <a:buFont typeface="Arial"/>
              <a:buNone/>
            </a:pPr>
            <a:endParaRPr sz="1300" b="0" i="0" u="none" strike="noStrike" cap="none">
              <a:solidFill>
                <a:srgbClr val="000000"/>
              </a:solidFill>
              <a:latin typeface="Arimo"/>
              <a:ea typeface="Arimo"/>
              <a:cs typeface="Arimo"/>
              <a:sym typeface="Arim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69"/>
          <p:cNvSpPr/>
          <p:nvPr/>
        </p:nvSpPr>
        <p:spPr>
          <a:xfrm>
            <a:off x="6431305" y="332640"/>
            <a:ext cx="2523162" cy="707348"/>
          </a:xfrm>
          <a:custGeom>
            <a:avLst/>
            <a:gdLst/>
            <a:ahLst/>
            <a:cxnLst/>
            <a:rect l="l" t="t" r="r" b="b"/>
            <a:pathLst>
              <a:path w="3780018" h="1059698" extrusionOk="0">
                <a:moveTo>
                  <a:pt x="0" y="0"/>
                </a:moveTo>
                <a:lnTo>
                  <a:pt x="3780018" y="0"/>
                </a:lnTo>
                <a:lnTo>
                  <a:pt x="3780018" y="1059698"/>
                </a:lnTo>
                <a:lnTo>
                  <a:pt x="0" y="105969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69"/>
          <p:cNvSpPr txBox="1"/>
          <p:nvPr/>
        </p:nvSpPr>
        <p:spPr>
          <a:xfrm>
            <a:off x="6431300" y="4878750"/>
            <a:ext cx="2165100" cy="1330500"/>
          </a:xfrm>
          <a:prstGeom prst="rect">
            <a:avLst/>
          </a:prstGeom>
          <a:noFill/>
          <a:ln>
            <a:noFill/>
          </a:ln>
        </p:spPr>
        <p:txBody>
          <a:bodyPr spcFirstLastPara="1" wrap="square" lIns="0" tIns="0" rIns="0" bIns="0" anchor="t" anchorCtr="1">
            <a:noAutofit/>
          </a:bodyPr>
          <a:lstStyle/>
          <a:p>
            <a:pPr marL="0" marR="0" lvl="0" indent="0" algn="l" rtl="0">
              <a:lnSpc>
                <a:spcPct val="141170"/>
              </a:lnSpc>
              <a:spcBef>
                <a:spcPts val="0"/>
              </a:spcBef>
              <a:spcAft>
                <a:spcPts val="0"/>
              </a:spcAft>
              <a:buClr>
                <a:srgbClr val="000000"/>
              </a:buClr>
              <a:buSzPts val="2050"/>
              <a:buFont typeface="Arial"/>
              <a:buNone/>
            </a:pPr>
            <a:r>
              <a:rPr lang="en-US" sz="1500" b="0" i="0" u="none" strike="noStrike" cap="none">
                <a:solidFill>
                  <a:srgbClr val="403C3C"/>
                </a:solidFill>
                <a:latin typeface="Oswald"/>
                <a:ea typeface="Oswald"/>
                <a:cs typeface="Oswald"/>
                <a:sym typeface="Oswald"/>
              </a:rPr>
              <a:t>Circulation:</a:t>
            </a:r>
            <a:endParaRPr sz="1500" b="1" i="0" u="none" strike="noStrike" cap="none">
              <a:solidFill>
                <a:srgbClr val="403C3C"/>
              </a:solidFill>
              <a:latin typeface="Oswald"/>
              <a:ea typeface="Oswald"/>
              <a:cs typeface="Oswald"/>
              <a:sym typeface="Oswald"/>
            </a:endParaRPr>
          </a:p>
          <a:p>
            <a:pPr marL="457200" marR="0" lvl="0" indent="-323850" algn="l" rtl="0">
              <a:lnSpc>
                <a:spcPct val="141170"/>
              </a:lnSpc>
              <a:spcBef>
                <a:spcPts val="0"/>
              </a:spcBef>
              <a:spcAft>
                <a:spcPts val="0"/>
              </a:spcAft>
              <a:buClr>
                <a:srgbClr val="403C3C"/>
              </a:buClr>
              <a:buSzPts val="1500"/>
              <a:buFont typeface="Arimo"/>
              <a:buChar char="●"/>
            </a:pPr>
            <a:r>
              <a:rPr lang="en-US" sz="1500" b="1" i="0" u="none" strike="noStrike" cap="none">
                <a:solidFill>
                  <a:srgbClr val="403C3C"/>
                </a:solidFill>
                <a:latin typeface="Arimo"/>
                <a:ea typeface="Arimo"/>
                <a:cs typeface="Arimo"/>
                <a:sym typeface="Arimo"/>
              </a:rPr>
              <a:t>Print:</a:t>
            </a:r>
            <a:r>
              <a:rPr lang="en-US" sz="1500" b="0" i="0" u="none" strike="noStrike" cap="none">
                <a:solidFill>
                  <a:srgbClr val="403C3C"/>
                </a:solidFill>
                <a:latin typeface="Arimo"/>
                <a:ea typeface="Arimo"/>
                <a:cs typeface="Arimo"/>
                <a:sym typeface="Arimo"/>
              </a:rPr>
              <a:t> 13,250</a:t>
            </a:r>
            <a:endParaRPr sz="1500" b="0" i="0" u="none" strike="noStrike" cap="none">
              <a:solidFill>
                <a:srgbClr val="000000"/>
              </a:solidFill>
              <a:latin typeface="Arimo"/>
              <a:ea typeface="Arimo"/>
              <a:cs typeface="Arimo"/>
              <a:sym typeface="Arimo"/>
            </a:endParaRPr>
          </a:p>
          <a:p>
            <a:pPr marL="457200" marR="0" lvl="0" indent="-323850" algn="l" rtl="0">
              <a:lnSpc>
                <a:spcPct val="141170"/>
              </a:lnSpc>
              <a:spcBef>
                <a:spcPts val="0"/>
              </a:spcBef>
              <a:spcAft>
                <a:spcPts val="0"/>
              </a:spcAft>
              <a:buClr>
                <a:srgbClr val="403C3C"/>
              </a:buClr>
              <a:buSzPts val="1500"/>
              <a:buFont typeface="Arimo"/>
              <a:buChar char="●"/>
            </a:pPr>
            <a:r>
              <a:rPr lang="en-US" sz="1500" b="1" i="0" u="none" strike="noStrike" cap="none">
                <a:solidFill>
                  <a:srgbClr val="403C3C"/>
                </a:solidFill>
                <a:latin typeface="Arimo"/>
                <a:ea typeface="Arimo"/>
                <a:cs typeface="Arimo"/>
                <a:sym typeface="Arimo"/>
              </a:rPr>
              <a:t>Digital:</a:t>
            </a:r>
            <a:r>
              <a:rPr lang="en-US" sz="1500" b="0" i="0" u="none" strike="noStrike" cap="none">
                <a:solidFill>
                  <a:srgbClr val="403C3C"/>
                </a:solidFill>
                <a:latin typeface="Arimo"/>
                <a:ea typeface="Arimo"/>
                <a:cs typeface="Arimo"/>
                <a:sym typeface="Arimo"/>
              </a:rPr>
              <a:t> 26,804</a:t>
            </a:r>
            <a:endParaRPr sz="1500" b="0" i="0" u="none" strike="noStrike" cap="none">
              <a:solidFill>
                <a:srgbClr val="000000"/>
              </a:solidFill>
              <a:latin typeface="Arimo"/>
              <a:ea typeface="Arimo"/>
              <a:cs typeface="Arimo"/>
              <a:sym typeface="Arimo"/>
            </a:endParaRPr>
          </a:p>
          <a:p>
            <a:pPr marL="457200" marR="0" lvl="0" indent="-323850" algn="l" rtl="0">
              <a:lnSpc>
                <a:spcPct val="141170"/>
              </a:lnSpc>
              <a:spcBef>
                <a:spcPts val="0"/>
              </a:spcBef>
              <a:spcAft>
                <a:spcPts val="0"/>
              </a:spcAft>
              <a:buClr>
                <a:srgbClr val="403C3C"/>
              </a:buClr>
              <a:buSzPts val="1500"/>
              <a:buFont typeface="Arimo"/>
              <a:buChar char="●"/>
            </a:pPr>
            <a:r>
              <a:rPr lang="en-US" sz="1500" b="1" i="0" u="none" strike="noStrike" cap="none">
                <a:solidFill>
                  <a:srgbClr val="403C3C"/>
                </a:solidFill>
                <a:latin typeface="Arimo"/>
                <a:ea typeface="Arimo"/>
                <a:cs typeface="Arimo"/>
                <a:sym typeface="Arimo"/>
              </a:rPr>
              <a:t>Social: </a:t>
            </a:r>
            <a:r>
              <a:rPr lang="en-US" sz="1500" b="0" i="0" u="none" strike="noStrike" cap="none">
                <a:solidFill>
                  <a:srgbClr val="403C3C"/>
                </a:solidFill>
                <a:latin typeface="Arimo"/>
                <a:ea typeface="Arimo"/>
                <a:cs typeface="Arimo"/>
                <a:sym typeface="Arimo"/>
              </a:rPr>
              <a:t>37,606</a:t>
            </a:r>
            <a:endParaRPr sz="1500" b="0" i="0" u="none" strike="noStrike" cap="none">
              <a:solidFill>
                <a:srgbClr val="403C3C"/>
              </a:solidFill>
              <a:latin typeface="Arimo"/>
              <a:ea typeface="Arimo"/>
              <a:cs typeface="Arimo"/>
              <a:sym typeface="Arimo"/>
            </a:endParaRPr>
          </a:p>
          <a:p>
            <a:pPr marL="0" marR="0" lvl="0" indent="0" algn="l" rtl="0">
              <a:lnSpc>
                <a:spcPct val="141405"/>
              </a:lnSpc>
              <a:spcBef>
                <a:spcPts val="0"/>
              </a:spcBef>
              <a:spcAft>
                <a:spcPts val="0"/>
              </a:spcAft>
              <a:buClr>
                <a:srgbClr val="000000"/>
              </a:buClr>
              <a:buSzPts val="1500"/>
              <a:buFont typeface="Arial"/>
              <a:buNone/>
            </a:pPr>
            <a:endParaRPr sz="1500" b="0" i="0" u="none" strike="noStrike" cap="none">
              <a:solidFill>
                <a:srgbClr val="403C3C"/>
              </a:solidFill>
              <a:latin typeface="Arimo"/>
              <a:ea typeface="Arimo"/>
              <a:cs typeface="Arimo"/>
              <a:sym typeface="Arimo"/>
            </a:endParaRPr>
          </a:p>
        </p:txBody>
      </p:sp>
      <p:sp>
        <p:nvSpPr>
          <p:cNvPr id="415" name="Google Shape;415;p69"/>
          <p:cNvSpPr txBox="1"/>
          <p:nvPr/>
        </p:nvSpPr>
        <p:spPr>
          <a:xfrm>
            <a:off x="6431300" y="1309875"/>
            <a:ext cx="4134600" cy="717600"/>
          </a:xfrm>
          <a:prstGeom prst="rect">
            <a:avLst/>
          </a:prstGeom>
          <a:noFill/>
          <a:ln>
            <a:noFill/>
          </a:ln>
        </p:spPr>
        <p:txBody>
          <a:bodyPr spcFirstLastPara="1" wrap="square" lIns="0" tIns="0" rIns="0" bIns="0" anchor="t" anchorCtr="1">
            <a:noAutofit/>
          </a:bodyPr>
          <a:lstStyle/>
          <a:p>
            <a:pPr marL="0" marR="0" lvl="0" indent="0" algn="l" rtl="0">
              <a:lnSpc>
                <a:spcPct val="141190"/>
              </a:lnSpc>
              <a:spcBef>
                <a:spcPts val="0"/>
              </a:spcBef>
              <a:spcAft>
                <a:spcPts val="0"/>
              </a:spcAft>
              <a:buClr>
                <a:srgbClr val="000000"/>
              </a:buClr>
              <a:buSzPts val="2100"/>
              <a:buFont typeface="Arial"/>
              <a:buNone/>
            </a:pPr>
            <a:r>
              <a:rPr lang="en-US" sz="1500" b="0" i="0" u="none" strike="noStrike" cap="none">
                <a:solidFill>
                  <a:srgbClr val="403C3C"/>
                </a:solidFill>
                <a:latin typeface="Oswald"/>
                <a:ea typeface="Oswald"/>
                <a:cs typeface="Oswald"/>
                <a:sym typeface="Oswald"/>
              </a:rPr>
              <a:t>Insertion 1: Wellness &amp; Active Travel | July/Aug Issue</a:t>
            </a:r>
            <a:endParaRPr sz="1500" b="0" i="0" u="none" strike="noStrike" cap="none">
              <a:solidFill>
                <a:srgbClr val="403C3C"/>
              </a:solidFill>
              <a:latin typeface="Oswald"/>
              <a:ea typeface="Oswald"/>
              <a:cs typeface="Oswald"/>
              <a:sym typeface="Oswald"/>
            </a:endParaRPr>
          </a:p>
          <a:p>
            <a:pPr marL="457200" marR="0" lvl="0" indent="-323850" algn="l" rtl="0">
              <a:lnSpc>
                <a:spcPct val="141190"/>
              </a:lnSpc>
              <a:spcBef>
                <a:spcPts val="0"/>
              </a:spcBef>
              <a:spcAft>
                <a:spcPts val="0"/>
              </a:spcAft>
              <a:buClr>
                <a:srgbClr val="403C3C"/>
              </a:buClr>
              <a:buSzPts val="1500"/>
              <a:buFont typeface="Arimo"/>
              <a:buChar char="●"/>
            </a:pPr>
            <a:r>
              <a:rPr lang="en-US" sz="1500" b="0" i="0" u="none" strike="noStrike" cap="none">
                <a:solidFill>
                  <a:srgbClr val="403C3C"/>
                </a:solidFill>
                <a:latin typeface="Arimo"/>
                <a:ea typeface="Arimo"/>
                <a:cs typeface="Arimo"/>
                <a:sym typeface="Arimo"/>
              </a:rPr>
              <a:t>1-Full Page Ad + Advertorial</a:t>
            </a:r>
            <a:endParaRPr sz="1500" b="0" i="0" u="none" strike="noStrike" cap="none">
              <a:solidFill>
                <a:srgbClr val="000000"/>
              </a:solidFill>
              <a:latin typeface="Arimo"/>
              <a:ea typeface="Arimo"/>
              <a:cs typeface="Arimo"/>
              <a:sym typeface="Arimo"/>
            </a:endParaRPr>
          </a:p>
        </p:txBody>
      </p:sp>
      <p:sp>
        <p:nvSpPr>
          <p:cNvPr id="416" name="Google Shape;416;p69"/>
          <p:cNvSpPr txBox="1"/>
          <p:nvPr/>
        </p:nvSpPr>
        <p:spPr>
          <a:xfrm>
            <a:off x="6368350" y="1884858"/>
            <a:ext cx="33795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60989E"/>
                </a:solidFill>
                <a:latin typeface="Oswald"/>
                <a:ea typeface="Oswald"/>
                <a:cs typeface="Oswald"/>
                <a:sym typeface="Oswald"/>
              </a:rPr>
              <a:t>Release Date: July 1st 2024</a:t>
            </a:r>
            <a:endParaRPr sz="400" b="0" i="0" u="none" strike="noStrike" cap="none">
              <a:solidFill>
                <a:srgbClr val="60989E"/>
              </a:solidFill>
              <a:latin typeface="Oswald"/>
              <a:ea typeface="Oswald"/>
              <a:cs typeface="Oswald"/>
              <a:sym typeface="Oswald"/>
            </a:endParaRPr>
          </a:p>
        </p:txBody>
      </p:sp>
      <p:sp>
        <p:nvSpPr>
          <p:cNvPr id="417" name="Google Shape;417;p69"/>
          <p:cNvSpPr txBox="1"/>
          <p:nvPr/>
        </p:nvSpPr>
        <p:spPr>
          <a:xfrm>
            <a:off x="6431300" y="2488150"/>
            <a:ext cx="4172400" cy="717600"/>
          </a:xfrm>
          <a:prstGeom prst="rect">
            <a:avLst/>
          </a:prstGeom>
          <a:noFill/>
          <a:ln>
            <a:noFill/>
          </a:ln>
        </p:spPr>
        <p:txBody>
          <a:bodyPr spcFirstLastPara="1" wrap="square" lIns="0" tIns="0" rIns="0" bIns="0" anchor="t" anchorCtr="1">
            <a:noAutofit/>
          </a:bodyPr>
          <a:lstStyle/>
          <a:p>
            <a:pPr marL="0" marR="0" lvl="0" indent="0" algn="l" rtl="0">
              <a:lnSpc>
                <a:spcPct val="141190"/>
              </a:lnSpc>
              <a:spcBef>
                <a:spcPts val="0"/>
              </a:spcBef>
              <a:spcAft>
                <a:spcPts val="0"/>
              </a:spcAft>
              <a:buClr>
                <a:srgbClr val="000000"/>
              </a:buClr>
              <a:buSzPts val="2100"/>
              <a:buFont typeface="Arial"/>
              <a:buNone/>
            </a:pPr>
            <a:r>
              <a:rPr lang="en-US" sz="1500" b="0" i="0" u="none" strike="noStrike" cap="none">
                <a:solidFill>
                  <a:srgbClr val="403C3C"/>
                </a:solidFill>
                <a:latin typeface="Oswald"/>
                <a:ea typeface="Oswald"/>
                <a:cs typeface="Oswald"/>
                <a:sym typeface="Oswald"/>
              </a:rPr>
              <a:t>Insertion 2: Multi Gen Travel, Hotels &amp; Resorts | Sept Issue</a:t>
            </a:r>
            <a:endParaRPr sz="1500" b="0" i="0" u="none" strike="noStrike" cap="none">
              <a:solidFill>
                <a:srgbClr val="000000"/>
              </a:solidFill>
              <a:latin typeface="Oswald"/>
              <a:ea typeface="Oswald"/>
              <a:cs typeface="Oswald"/>
              <a:sym typeface="Oswald"/>
            </a:endParaRPr>
          </a:p>
          <a:p>
            <a:pPr marL="457200" marR="0" lvl="0" indent="-323850" algn="l" rtl="0">
              <a:lnSpc>
                <a:spcPct val="141190"/>
              </a:lnSpc>
              <a:spcBef>
                <a:spcPts val="0"/>
              </a:spcBef>
              <a:spcAft>
                <a:spcPts val="0"/>
              </a:spcAft>
              <a:buClr>
                <a:srgbClr val="403C3C"/>
              </a:buClr>
              <a:buSzPts val="1500"/>
              <a:buFont typeface="Arimo"/>
              <a:buChar char="●"/>
            </a:pPr>
            <a:r>
              <a:rPr lang="en-US" sz="1500" b="0" i="0" u="none" strike="noStrike" cap="none">
                <a:solidFill>
                  <a:srgbClr val="403C3C"/>
                </a:solidFill>
                <a:latin typeface="Arimo"/>
                <a:ea typeface="Arimo"/>
                <a:cs typeface="Arimo"/>
                <a:sym typeface="Arimo"/>
              </a:rPr>
              <a:t>1-Full Page Ad + Advertorial</a:t>
            </a:r>
            <a:endParaRPr sz="900" b="0" i="1" u="none" strike="noStrike" cap="none">
              <a:solidFill>
                <a:srgbClr val="000000"/>
              </a:solidFill>
              <a:latin typeface="Arimo"/>
              <a:ea typeface="Arimo"/>
              <a:cs typeface="Arimo"/>
              <a:sym typeface="Arimo"/>
            </a:endParaRPr>
          </a:p>
        </p:txBody>
      </p:sp>
      <p:sp>
        <p:nvSpPr>
          <p:cNvPr id="418" name="Google Shape;418;p69"/>
          <p:cNvSpPr txBox="1"/>
          <p:nvPr/>
        </p:nvSpPr>
        <p:spPr>
          <a:xfrm>
            <a:off x="6368350" y="3069464"/>
            <a:ext cx="33795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60989E"/>
                </a:solidFill>
                <a:latin typeface="Oswald"/>
                <a:ea typeface="Oswald"/>
                <a:cs typeface="Oswald"/>
                <a:sym typeface="Oswald"/>
              </a:rPr>
              <a:t>Release Date: September 1st 2024</a:t>
            </a:r>
            <a:endParaRPr sz="400" b="0" i="0" u="none" strike="noStrike" cap="none">
              <a:solidFill>
                <a:srgbClr val="60989E"/>
              </a:solidFill>
              <a:latin typeface="Oswald"/>
              <a:ea typeface="Oswald"/>
              <a:cs typeface="Oswald"/>
              <a:sym typeface="Oswald"/>
            </a:endParaRPr>
          </a:p>
        </p:txBody>
      </p:sp>
      <p:sp>
        <p:nvSpPr>
          <p:cNvPr id="419" name="Google Shape;419;p69"/>
          <p:cNvSpPr txBox="1"/>
          <p:nvPr/>
        </p:nvSpPr>
        <p:spPr>
          <a:xfrm>
            <a:off x="6431300" y="3663813"/>
            <a:ext cx="4927800" cy="717600"/>
          </a:xfrm>
          <a:prstGeom prst="rect">
            <a:avLst/>
          </a:prstGeom>
          <a:noFill/>
          <a:ln>
            <a:noFill/>
          </a:ln>
        </p:spPr>
        <p:txBody>
          <a:bodyPr spcFirstLastPara="1" wrap="square" lIns="0" tIns="0" rIns="0" bIns="0" anchor="t" anchorCtr="1">
            <a:noAutofit/>
          </a:bodyPr>
          <a:lstStyle/>
          <a:p>
            <a:pPr marL="0" marR="0" lvl="0" indent="0" algn="l" rtl="0">
              <a:lnSpc>
                <a:spcPct val="141190"/>
              </a:lnSpc>
              <a:spcBef>
                <a:spcPts val="0"/>
              </a:spcBef>
              <a:spcAft>
                <a:spcPts val="0"/>
              </a:spcAft>
              <a:buClr>
                <a:srgbClr val="000000"/>
              </a:buClr>
              <a:buSzPts val="2100"/>
              <a:buFont typeface="Arial"/>
              <a:buNone/>
            </a:pPr>
            <a:r>
              <a:rPr lang="en-US" sz="1500" b="0" i="0" u="none" strike="noStrike" cap="none">
                <a:solidFill>
                  <a:srgbClr val="403C3C"/>
                </a:solidFill>
                <a:latin typeface="Oswald"/>
                <a:ea typeface="Oswald"/>
                <a:cs typeface="Oswald"/>
                <a:sym typeface="Oswald"/>
              </a:rPr>
              <a:t>Insertion 3: What’s New for 2025 + Reader’s Choice Awards | Nov/Dec</a:t>
            </a:r>
            <a:endParaRPr sz="1500" b="0" i="0" u="none" strike="noStrike" cap="none">
              <a:solidFill>
                <a:srgbClr val="403C3C"/>
              </a:solidFill>
              <a:latin typeface="Oswald"/>
              <a:ea typeface="Oswald"/>
              <a:cs typeface="Oswald"/>
              <a:sym typeface="Oswald"/>
            </a:endParaRPr>
          </a:p>
          <a:p>
            <a:pPr marL="457200" marR="0" lvl="0" indent="-323850" algn="l" rtl="0">
              <a:lnSpc>
                <a:spcPct val="141190"/>
              </a:lnSpc>
              <a:spcBef>
                <a:spcPts val="0"/>
              </a:spcBef>
              <a:spcAft>
                <a:spcPts val="0"/>
              </a:spcAft>
              <a:buClr>
                <a:srgbClr val="403C3C"/>
              </a:buClr>
              <a:buSzPts val="1500"/>
              <a:buFont typeface="Arimo"/>
              <a:buChar char="●"/>
            </a:pPr>
            <a:r>
              <a:rPr lang="en-US" sz="1500" b="0" i="0" u="none" strike="noStrike" cap="none">
                <a:solidFill>
                  <a:srgbClr val="403C3C"/>
                </a:solidFill>
                <a:latin typeface="Arimo"/>
                <a:ea typeface="Arimo"/>
                <a:cs typeface="Arimo"/>
                <a:sym typeface="Arimo"/>
              </a:rPr>
              <a:t>1-Full Page Ad + Advertorial</a:t>
            </a:r>
            <a:endParaRPr sz="1500" b="0" i="0" u="none" strike="noStrike" cap="none">
              <a:solidFill>
                <a:srgbClr val="000000"/>
              </a:solidFill>
              <a:latin typeface="Arimo"/>
              <a:ea typeface="Arimo"/>
              <a:cs typeface="Arimo"/>
              <a:sym typeface="Arimo"/>
            </a:endParaRPr>
          </a:p>
        </p:txBody>
      </p:sp>
      <p:sp>
        <p:nvSpPr>
          <p:cNvPr id="420" name="Google Shape;420;p69"/>
          <p:cNvSpPr txBox="1"/>
          <p:nvPr/>
        </p:nvSpPr>
        <p:spPr>
          <a:xfrm>
            <a:off x="6368350" y="4228310"/>
            <a:ext cx="33795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60989E"/>
                </a:solidFill>
                <a:latin typeface="Oswald"/>
                <a:ea typeface="Oswald"/>
                <a:cs typeface="Oswald"/>
                <a:sym typeface="Oswald"/>
              </a:rPr>
              <a:t>Release Date: November 1st 2024</a:t>
            </a:r>
            <a:endParaRPr sz="400" b="0" i="0" u="none" strike="noStrike" cap="none">
              <a:solidFill>
                <a:srgbClr val="60989E"/>
              </a:solidFill>
              <a:latin typeface="Oswald"/>
              <a:ea typeface="Oswald"/>
              <a:cs typeface="Oswald"/>
              <a:sym typeface="Oswald"/>
            </a:endParaRPr>
          </a:p>
        </p:txBody>
      </p:sp>
      <p:pic>
        <p:nvPicPr>
          <p:cNvPr id="421" name="Google Shape;421;p69"/>
          <p:cNvPicPr preferRelativeResize="0"/>
          <p:nvPr/>
        </p:nvPicPr>
        <p:blipFill rotWithShape="1">
          <a:blip r:embed="rId4">
            <a:alphaModFix/>
          </a:blip>
          <a:srcRect l="27958" r="18313"/>
          <a:stretch/>
        </p:blipFill>
        <p:spPr>
          <a:xfrm>
            <a:off x="949850" y="516776"/>
            <a:ext cx="4172401" cy="582445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70"/>
          <p:cNvSpPr txBox="1"/>
          <p:nvPr/>
        </p:nvSpPr>
        <p:spPr>
          <a:xfrm>
            <a:off x="6431300" y="3342550"/>
            <a:ext cx="2165100" cy="1330500"/>
          </a:xfrm>
          <a:prstGeom prst="rect">
            <a:avLst/>
          </a:prstGeom>
          <a:noFill/>
          <a:ln>
            <a:noFill/>
          </a:ln>
        </p:spPr>
        <p:txBody>
          <a:bodyPr spcFirstLastPara="1" wrap="square" lIns="0" tIns="0" rIns="0" bIns="0" anchor="t" anchorCtr="1">
            <a:noAutofit/>
          </a:bodyPr>
          <a:lstStyle/>
          <a:p>
            <a:pPr marL="0" marR="0" lvl="0" indent="0" algn="l" rtl="0">
              <a:lnSpc>
                <a:spcPct val="141170"/>
              </a:lnSpc>
              <a:spcBef>
                <a:spcPts val="0"/>
              </a:spcBef>
              <a:spcAft>
                <a:spcPts val="0"/>
              </a:spcAft>
              <a:buClr>
                <a:srgbClr val="000000"/>
              </a:buClr>
              <a:buSzPts val="2050"/>
              <a:buFont typeface="Arial"/>
              <a:buNone/>
            </a:pPr>
            <a:r>
              <a:rPr lang="en-US" sz="1500" b="0" i="0" u="none" strike="noStrike" cap="none">
                <a:solidFill>
                  <a:srgbClr val="403C3C"/>
                </a:solidFill>
                <a:latin typeface="Oswald"/>
                <a:ea typeface="Oswald"/>
                <a:cs typeface="Oswald"/>
                <a:sym typeface="Oswald"/>
              </a:rPr>
              <a:t>Circulation:</a:t>
            </a:r>
            <a:endParaRPr sz="1500" b="0" i="0" u="none" strike="noStrike" cap="none">
              <a:solidFill>
                <a:srgbClr val="000000"/>
              </a:solidFill>
              <a:latin typeface="Arimo"/>
              <a:ea typeface="Arimo"/>
              <a:cs typeface="Arimo"/>
              <a:sym typeface="Arimo"/>
            </a:endParaRPr>
          </a:p>
          <a:p>
            <a:pPr marL="457200" marR="0" lvl="0" indent="-323850" algn="l" rtl="0">
              <a:lnSpc>
                <a:spcPct val="141170"/>
              </a:lnSpc>
              <a:spcBef>
                <a:spcPts val="0"/>
              </a:spcBef>
              <a:spcAft>
                <a:spcPts val="0"/>
              </a:spcAft>
              <a:buClr>
                <a:srgbClr val="403C3C"/>
              </a:buClr>
              <a:buSzPts val="1500"/>
              <a:buFont typeface="Arimo"/>
              <a:buChar char="●"/>
            </a:pPr>
            <a:r>
              <a:rPr lang="en-US" sz="1500" b="1" i="0" u="none" strike="noStrike" cap="none">
                <a:solidFill>
                  <a:srgbClr val="403C3C"/>
                </a:solidFill>
                <a:latin typeface="Arimo"/>
                <a:ea typeface="Arimo"/>
                <a:cs typeface="Arimo"/>
                <a:sym typeface="Arimo"/>
              </a:rPr>
              <a:t>Digital:</a:t>
            </a:r>
            <a:r>
              <a:rPr lang="en-US" sz="1500" b="0" i="0" u="none" strike="noStrike" cap="none">
                <a:solidFill>
                  <a:srgbClr val="403C3C"/>
                </a:solidFill>
                <a:latin typeface="Arimo"/>
                <a:ea typeface="Arimo"/>
                <a:cs typeface="Arimo"/>
                <a:sym typeface="Arimo"/>
              </a:rPr>
              <a:t> 31K+</a:t>
            </a:r>
            <a:endParaRPr sz="1500" b="0" i="0" u="none" strike="noStrike" cap="none">
              <a:solidFill>
                <a:srgbClr val="000000"/>
              </a:solidFill>
              <a:latin typeface="Arimo"/>
              <a:ea typeface="Arimo"/>
              <a:cs typeface="Arimo"/>
              <a:sym typeface="Arimo"/>
            </a:endParaRPr>
          </a:p>
          <a:p>
            <a:pPr marL="457200" marR="0" lvl="0" indent="-323850" algn="l" rtl="0">
              <a:lnSpc>
                <a:spcPct val="141170"/>
              </a:lnSpc>
              <a:spcBef>
                <a:spcPts val="0"/>
              </a:spcBef>
              <a:spcAft>
                <a:spcPts val="0"/>
              </a:spcAft>
              <a:buClr>
                <a:srgbClr val="403C3C"/>
              </a:buClr>
              <a:buSzPts val="1500"/>
              <a:buFont typeface="Arimo"/>
              <a:buChar char="●"/>
            </a:pPr>
            <a:r>
              <a:rPr lang="en-US" sz="1500" b="1" i="0" u="none" strike="noStrike" cap="none">
                <a:solidFill>
                  <a:srgbClr val="403C3C"/>
                </a:solidFill>
                <a:latin typeface="Arimo"/>
                <a:ea typeface="Arimo"/>
                <a:cs typeface="Arimo"/>
                <a:sym typeface="Arimo"/>
              </a:rPr>
              <a:t>Social: </a:t>
            </a:r>
            <a:r>
              <a:rPr lang="en-US" sz="1500" b="0" i="0" u="none" strike="noStrike" cap="none">
                <a:solidFill>
                  <a:srgbClr val="403C3C"/>
                </a:solidFill>
                <a:latin typeface="Arimo"/>
                <a:ea typeface="Arimo"/>
                <a:cs typeface="Arimo"/>
                <a:sym typeface="Arimo"/>
              </a:rPr>
              <a:t>36,600</a:t>
            </a:r>
            <a:endParaRPr sz="1500" b="0" i="0" u="none" strike="noStrike" cap="none">
              <a:solidFill>
                <a:srgbClr val="403C3C"/>
              </a:solidFill>
              <a:latin typeface="Arimo"/>
              <a:ea typeface="Arimo"/>
              <a:cs typeface="Arimo"/>
              <a:sym typeface="Arimo"/>
            </a:endParaRPr>
          </a:p>
          <a:p>
            <a:pPr marL="0" marR="0" lvl="0" indent="0" algn="l" rtl="0">
              <a:lnSpc>
                <a:spcPct val="141405"/>
              </a:lnSpc>
              <a:spcBef>
                <a:spcPts val="0"/>
              </a:spcBef>
              <a:spcAft>
                <a:spcPts val="0"/>
              </a:spcAft>
              <a:buClr>
                <a:srgbClr val="000000"/>
              </a:buClr>
              <a:buSzPts val="1500"/>
              <a:buFont typeface="Arial"/>
              <a:buNone/>
            </a:pPr>
            <a:endParaRPr sz="1500" b="0" i="0" u="none" strike="noStrike" cap="none">
              <a:solidFill>
                <a:srgbClr val="403C3C"/>
              </a:solidFill>
              <a:latin typeface="Arimo"/>
              <a:ea typeface="Arimo"/>
              <a:cs typeface="Arimo"/>
              <a:sym typeface="Arimo"/>
            </a:endParaRPr>
          </a:p>
        </p:txBody>
      </p:sp>
      <p:sp>
        <p:nvSpPr>
          <p:cNvPr id="427" name="Google Shape;427;p70"/>
          <p:cNvSpPr txBox="1"/>
          <p:nvPr/>
        </p:nvSpPr>
        <p:spPr>
          <a:xfrm>
            <a:off x="6431300" y="1309875"/>
            <a:ext cx="4134600" cy="717600"/>
          </a:xfrm>
          <a:prstGeom prst="rect">
            <a:avLst/>
          </a:prstGeom>
          <a:noFill/>
          <a:ln>
            <a:noFill/>
          </a:ln>
        </p:spPr>
        <p:txBody>
          <a:bodyPr spcFirstLastPara="1" wrap="square" lIns="0" tIns="0" rIns="0" bIns="0" anchor="t" anchorCtr="1">
            <a:noAutofit/>
          </a:bodyPr>
          <a:lstStyle/>
          <a:p>
            <a:pPr marL="0" marR="0" lvl="0" indent="0" algn="l" rtl="0">
              <a:lnSpc>
                <a:spcPct val="141190"/>
              </a:lnSpc>
              <a:spcBef>
                <a:spcPts val="0"/>
              </a:spcBef>
              <a:spcAft>
                <a:spcPts val="0"/>
              </a:spcAft>
              <a:buClr>
                <a:srgbClr val="000000"/>
              </a:buClr>
              <a:buSzPts val="2100"/>
              <a:buFont typeface="Arial"/>
              <a:buNone/>
            </a:pPr>
            <a:r>
              <a:rPr lang="en-US" sz="1500" b="0" i="0" u="none" strike="noStrike" cap="none">
                <a:solidFill>
                  <a:srgbClr val="403C3C"/>
                </a:solidFill>
                <a:latin typeface="Oswald"/>
                <a:ea typeface="Oswald"/>
                <a:cs typeface="Oswald"/>
                <a:sym typeface="Oswald"/>
              </a:rPr>
              <a:t>Insertion 1: Romance &amp; Weddings Guide</a:t>
            </a:r>
            <a:endParaRPr sz="1500" b="0" i="0" u="none" strike="noStrike" cap="none">
              <a:solidFill>
                <a:srgbClr val="403C3C"/>
              </a:solidFill>
              <a:latin typeface="Oswald"/>
              <a:ea typeface="Oswald"/>
              <a:cs typeface="Oswald"/>
              <a:sym typeface="Oswald"/>
            </a:endParaRPr>
          </a:p>
          <a:p>
            <a:pPr marL="457200" marR="0" lvl="0" indent="-323850" algn="l" rtl="0">
              <a:lnSpc>
                <a:spcPct val="100000"/>
              </a:lnSpc>
              <a:spcBef>
                <a:spcPts val="0"/>
              </a:spcBef>
              <a:spcAft>
                <a:spcPts val="0"/>
              </a:spcAft>
              <a:buClr>
                <a:srgbClr val="403C3C"/>
              </a:buClr>
              <a:buSzPts val="1500"/>
              <a:buFont typeface="Arimo"/>
              <a:buChar char="●"/>
            </a:pPr>
            <a:r>
              <a:rPr lang="en-US" sz="1500" b="0" i="0" u="none" strike="noStrike" cap="none">
                <a:solidFill>
                  <a:srgbClr val="403C3C"/>
                </a:solidFill>
                <a:latin typeface="Arimo"/>
                <a:ea typeface="Arimo"/>
                <a:cs typeface="Arimo"/>
                <a:sym typeface="Arimo"/>
              </a:rPr>
              <a:t>1-Full Page Branding Ad + Advertorial</a:t>
            </a:r>
            <a:endParaRPr sz="1500" b="0" i="0" u="none" strike="noStrike" cap="none">
              <a:solidFill>
                <a:srgbClr val="403C3C"/>
              </a:solidFill>
              <a:latin typeface="Arimo"/>
              <a:ea typeface="Arimo"/>
              <a:cs typeface="Arimo"/>
              <a:sym typeface="Arimo"/>
            </a:endParaRPr>
          </a:p>
          <a:p>
            <a:pPr marL="457200" marR="0" lvl="0" indent="-323850" algn="l" rtl="0">
              <a:lnSpc>
                <a:spcPct val="100000"/>
              </a:lnSpc>
              <a:spcBef>
                <a:spcPts val="0"/>
              </a:spcBef>
              <a:spcAft>
                <a:spcPts val="0"/>
              </a:spcAft>
              <a:buClr>
                <a:srgbClr val="403C3C"/>
              </a:buClr>
              <a:buSzPts val="1500"/>
              <a:buFont typeface="Arimo"/>
              <a:buChar char="●"/>
            </a:pPr>
            <a:r>
              <a:rPr lang="en-US" sz="1500" b="0" i="0" u="none" strike="noStrike" cap="none">
                <a:solidFill>
                  <a:srgbClr val="403C3C"/>
                </a:solidFill>
                <a:latin typeface="Arimo"/>
                <a:ea typeface="Arimo"/>
                <a:cs typeface="Arimo"/>
                <a:sym typeface="Arimo"/>
              </a:rPr>
              <a:t>Displayed in Travelweek Daily Newsletter for 2 months (1M impressions)</a:t>
            </a:r>
            <a:endParaRPr sz="1500" b="0" i="0" u="none" strike="noStrike" cap="none">
              <a:solidFill>
                <a:srgbClr val="403C3C"/>
              </a:solidFill>
              <a:latin typeface="Arimo"/>
              <a:ea typeface="Arimo"/>
              <a:cs typeface="Arimo"/>
              <a:sym typeface="Arimo"/>
            </a:endParaRPr>
          </a:p>
          <a:p>
            <a:pPr marL="457200" marR="0" lvl="0" indent="-323850" algn="l" rtl="0">
              <a:lnSpc>
                <a:spcPct val="100000"/>
              </a:lnSpc>
              <a:spcBef>
                <a:spcPts val="0"/>
              </a:spcBef>
              <a:spcAft>
                <a:spcPts val="0"/>
              </a:spcAft>
              <a:buClr>
                <a:srgbClr val="403C3C"/>
              </a:buClr>
              <a:buSzPts val="1500"/>
              <a:buFont typeface="Arimo"/>
              <a:buChar char="●"/>
            </a:pPr>
            <a:r>
              <a:rPr lang="en-US" sz="1500" b="0" i="0" u="none" strike="noStrike" cap="none">
                <a:solidFill>
                  <a:srgbClr val="403C3C"/>
                </a:solidFill>
                <a:latin typeface="Arimo"/>
                <a:ea typeface="Arimo"/>
                <a:cs typeface="Arimo"/>
                <a:sym typeface="Arimo"/>
              </a:rPr>
              <a:t>Hosted on Travelweek.ca for 1 year, (2.4M impressions)</a:t>
            </a:r>
            <a:endParaRPr sz="1500" b="0" i="0" u="none" strike="noStrike" cap="none">
              <a:solidFill>
                <a:srgbClr val="403C3C"/>
              </a:solidFill>
              <a:latin typeface="Arimo"/>
              <a:ea typeface="Arimo"/>
              <a:cs typeface="Arimo"/>
              <a:sym typeface="Arimo"/>
            </a:endParaRPr>
          </a:p>
        </p:txBody>
      </p:sp>
      <p:sp>
        <p:nvSpPr>
          <p:cNvPr id="428" name="Google Shape;428;p70"/>
          <p:cNvSpPr txBox="1"/>
          <p:nvPr/>
        </p:nvSpPr>
        <p:spPr>
          <a:xfrm>
            <a:off x="6368350" y="2844983"/>
            <a:ext cx="33795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60989E"/>
                </a:solidFill>
                <a:latin typeface="Oswald"/>
                <a:ea typeface="Oswald"/>
                <a:cs typeface="Oswald"/>
                <a:sym typeface="Oswald"/>
              </a:rPr>
              <a:t>Release Date: October 24th 2024</a:t>
            </a:r>
            <a:endParaRPr sz="400" b="0" i="0" u="none" strike="noStrike" cap="none">
              <a:solidFill>
                <a:srgbClr val="60989E"/>
              </a:solidFill>
              <a:latin typeface="Oswald"/>
              <a:ea typeface="Oswald"/>
              <a:cs typeface="Oswald"/>
              <a:sym typeface="Oswald"/>
            </a:endParaRPr>
          </a:p>
        </p:txBody>
      </p:sp>
      <p:pic>
        <p:nvPicPr>
          <p:cNvPr id="429" name="Google Shape;429;p70" descr="Travel news for industry and trade in Canada – Travelweek"/>
          <p:cNvPicPr preferRelativeResize="0"/>
          <p:nvPr/>
        </p:nvPicPr>
        <p:blipFill rotWithShape="1">
          <a:blip r:embed="rId3">
            <a:alphaModFix/>
          </a:blip>
          <a:srcRect/>
          <a:stretch/>
        </p:blipFill>
        <p:spPr>
          <a:xfrm>
            <a:off x="6431300" y="220296"/>
            <a:ext cx="2382501" cy="888800"/>
          </a:xfrm>
          <a:prstGeom prst="rect">
            <a:avLst/>
          </a:prstGeom>
          <a:noFill/>
          <a:ln>
            <a:noFill/>
          </a:ln>
        </p:spPr>
      </p:pic>
      <p:pic>
        <p:nvPicPr>
          <p:cNvPr id="430" name="Google Shape;430;p70"/>
          <p:cNvPicPr preferRelativeResize="0"/>
          <p:nvPr/>
        </p:nvPicPr>
        <p:blipFill rotWithShape="1">
          <a:blip r:embed="rId4">
            <a:alphaModFix/>
          </a:blip>
          <a:srcRect t="279"/>
          <a:stretch/>
        </p:blipFill>
        <p:spPr>
          <a:xfrm>
            <a:off x="1109500" y="538113"/>
            <a:ext cx="4047724" cy="541672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71"/>
          <p:cNvSpPr txBox="1"/>
          <p:nvPr/>
        </p:nvSpPr>
        <p:spPr>
          <a:xfrm>
            <a:off x="6431300" y="3342550"/>
            <a:ext cx="2165100" cy="1330500"/>
          </a:xfrm>
          <a:prstGeom prst="rect">
            <a:avLst/>
          </a:prstGeom>
          <a:noFill/>
          <a:ln>
            <a:noFill/>
          </a:ln>
        </p:spPr>
        <p:txBody>
          <a:bodyPr spcFirstLastPara="1" wrap="square" lIns="0" tIns="0" rIns="0" bIns="0" anchor="t" anchorCtr="1">
            <a:noAutofit/>
          </a:bodyPr>
          <a:lstStyle/>
          <a:p>
            <a:pPr marL="0" marR="0" lvl="0" indent="0" algn="l" rtl="0">
              <a:lnSpc>
                <a:spcPct val="141170"/>
              </a:lnSpc>
              <a:spcBef>
                <a:spcPts val="0"/>
              </a:spcBef>
              <a:spcAft>
                <a:spcPts val="0"/>
              </a:spcAft>
              <a:buClr>
                <a:srgbClr val="000000"/>
              </a:buClr>
              <a:buSzPts val="2050"/>
              <a:buFont typeface="Arial"/>
              <a:buNone/>
            </a:pPr>
            <a:r>
              <a:rPr lang="en-US" sz="1500" b="0" i="0" u="none" strike="noStrike" cap="none">
                <a:solidFill>
                  <a:srgbClr val="403C3C"/>
                </a:solidFill>
                <a:latin typeface="Oswald"/>
                <a:ea typeface="Oswald"/>
                <a:cs typeface="Oswald"/>
                <a:sym typeface="Oswald"/>
              </a:rPr>
              <a:t>Circulation:</a:t>
            </a:r>
            <a:endParaRPr sz="1500" b="0" i="0" u="none" strike="noStrike" cap="none">
              <a:solidFill>
                <a:srgbClr val="000000"/>
              </a:solidFill>
              <a:latin typeface="Arimo"/>
              <a:ea typeface="Arimo"/>
              <a:cs typeface="Arimo"/>
              <a:sym typeface="Arimo"/>
            </a:endParaRPr>
          </a:p>
          <a:p>
            <a:pPr marL="457200" marR="0" lvl="0" indent="-323850" algn="l" rtl="0">
              <a:lnSpc>
                <a:spcPct val="141170"/>
              </a:lnSpc>
              <a:spcBef>
                <a:spcPts val="0"/>
              </a:spcBef>
              <a:spcAft>
                <a:spcPts val="0"/>
              </a:spcAft>
              <a:buClr>
                <a:srgbClr val="403C3C"/>
              </a:buClr>
              <a:buSzPts val="1500"/>
              <a:buFont typeface="Arimo"/>
              <a:buChar char="●"/>
            </a:pPr>
            <a:r>
              <a:rPr lang="en-US" sz="1500" b="1" i="0" u="none" strike="noStrike" cap="none">
                <a:solidFill>
                  <a:srgbClr val="403C3C"/>
                </a:solidFill>
                <a:latin typeface="Arimo"/>
                <a:ea typeface="Arimo"/>
                <a:cs typeface="Arimo"/>
                <a:sym typeface="Arimo"/>
              </a:rPr>
              <a:t>Print: </a:t>
            </a:r>
            <a:r>
              <a:rPr lang="en-US" sz="1500" b="0" i="0" u="none" strike="noStrike" cap="none">
                <a:solidFill>
                  <a:srgbClr val="403C3C"/>
                </a:solidFill>
                <a:latin typeface="Arimo"/>
                <a:ea typeface="Arimo"/>
                <a:cs typeface="Arimo"/>
                <a:sym typeface="Arimo"/>
              </a:rPr>
              <a:t>9K</a:t>
            </a:r>
            <a:endParaRPr sz="1500" b="0" i="0" u="none" strike="noStrike" cap="none">
              <a:solidFill>
                <a:srgbClr val="403C3C"/>
              </a:solidFill>
              <a:latin typeface="Arimo"/>
              <a:ea typeface="Arimo"/>
              <a:cs typeface="Arimo"/>
              <a:sym typeface="Arimo"/>
            </a:endParaRPr>
          </a:p>
          <a:p>
            <a:pPr marL="457200" marR="0" lvl="0" indent="-323850" algn="l" rtl="0">
              <a:lnSpc>
                <a:spcPct val="141170"/>
              </a:lnSpc>
              <a:spcBef>
                <a:spcPts val="0"/>
              </a:spcBef>
              <a:spcAft>
                <a:spcPts val="0"/>
              </a:spcAft>
              <a:buClr>
                <a:srgbClr val="403C3C"/>
              </a:buClr>
              <a:buSzPts val="1500"/>
              <a:buFont typeface="Arimo"/>
              <a:buChar char="●"/>
            </a:pPr>
            <a:r>
              <a:rPr lang="en-US" sz="1500" b="1" i="0" u="none" strike="noStrike" cap="none">
                <a:solidFill>
                  <a:srgbClr val="403C3C"/>
                </a:solidFill>
                <a:latin typeface="Arimo"/>
                <a:ea typeface="Arimo"/>
                <a:cs typeface="Arimo"/>
                <a:sym typeface="Arimo"/>
              </a:rPr>
              <a:t>Digital:</a:t>
            </a:r>
            <a:r>
              <a:rPr lang="en-US" sz="1500" b="0" i="0" u="none" strike="noStrike" cap="none">
                <a:solidFill>
                  <a:srgbClr val="403C3C"/>
                </a:solidFill>
                <a:latin typeface="Arimo"/>
                <a:ea typeface="Arimo"/>
                <a:cs typeface="Arimo"/>
                <a:sym typeface="Arimo"/>
              </a:rPr>
              <a:t> 31K+</a:t>
            </a:r>
            <a:endParaRPr sz="1500" b="0" i="0" u="none" strike="noStrike" cap="none">
              <a:solidFill>
                <a:srgbClr val="000000"/>
              </a:solidFill>
              <a:latin typeface="Arimo"/>
              <a:ea typeface="Arimo"/>
              <a:cs typeface="Arimo"/>
              <a:sym typeface="Arimo"/>
            </a:endParaRPr>
          </a:p>
          <a:p>
            <a:pPr marL="457200" marR="0" lvl="0" indent="-323850" algn="l" rtl="0">
              <a:lnSpc>
                <a:spcPct val="141170"/>
              </a:lnSpc>
              <a:spcBef>
                <a:spcPts val="0"/>
              </a:spcBef>
              <a:spcAft>
                <a:spcPts val="0"/>
              </a:spcAft>
              <a:buClr>
                <a:srgbClr val="403C3C"/>
              </a:buClr>
              <a:buSzPts val="1500"/>
              <a:buFont typeface="Arimo"/>
              <a:buChar char="●"/>
            </a:pPr>
            <a:r>
              <a:rPr lang="en-US" sz="1500" b="1" i="0" u="none" strike="noStrike" cap="none">
                <a:solidFill>
                  <a:srgbClr val="403C3C"/>
                </a:solidFill>
                <a:latin typeface="Arimo"/>
                <a:ea typeface="Arimo"/>
                <a:cs typeface="Arimo"/>
                <a:sym typeface="Arimo"/>
              </a:rPr>
              <a:t>Social: </a:t>
            </a:r>
            <a:r>
              <a:rPr lang="en-US" sz="1500" b="0" i="0" u="none" strike="noStrike" cap="none">
                <a:solidFill>
                  <a:srgbClr val="403C3C"/>
                </a:solidFill>
                <a:latin typeface="Arimo"/>
                <a:ea typeface="Arimo"/>
                <a:cs typeface="Arimo"/>
                <a:sym typeface="Arimo"/>
              </a:rPr>
              <a:t>36,600</a:t>
            </a:r>
            <a:endParaRPr sz="1500" b="0" i="0" u="none" strike="noStrike" cap="none">
              <a:solidFill>
                <a:srgbClr val="403C3C"/>
              </a:solidFill>
              <a:latin typeface="Arimo"/>
              <a:ea typeface="Arimo"/>
              <a:cs typeface="Arimo"/>
              <a:sym typeface="Arimo"/>
            </a:endParaRPr>
          </a:p>
          <a:p>
            <a:pPr marL="0" marR="0" lvl="0" indent="0" algn="l" rtl="0">
              <a:lnSpc>
                <a:spcPct val="141405"/>
              </a:lnSpc>
              <a:spcBef>
                <a:spcPts val="0"/>
              </a:spcBef>
              <a:spcAft>
                <a:spcPts val="0"/>
              </a:spcAft>
              <a:buClr>
                <a:srgbClr val="000000"/>
              </a:buClr>
              <a:buSzPts val="1500"/>
              <a:buFont typeface="Arial"/>
              <a:buNone/>
            </a:pPr>
            <a:endParaRPr sz="1500" b="0" i="0" u="none" strike="noStrike" cap="none">
              <a:solidFill>
                <a:srgbClr val="403C3C"/>
              </a:solidFill>
              <a:latin typeface="Arimo"/>
              <a:ea typeface="Arimo"/>
              <a:cs typeface="Arimo"/>
              <a:sym typeface="Arimo"/>
            </a:endParaRPr>
          </a:p>
        </p:txBody>
      </p:sp>
      <p:sp>
        <p:nvSpPr>
          <p:cNvPr id="436" name="Google Shape;436;p71"/>
          <p:cNvSpPr txBox="1"/>
          <p:nvPr/>
        </p:nvSpPr>
        <p:spPr>
          <a:xfrm>
            <a:off x="6431300" y="1309875"/>
            <a:ext cx="4134600" cy="717600"/>
          </a:xfrm>
          <a:prstGeom prst="rect">
            <a:avLst/>
          </a:prstGeom>
          <a:noFill/>
          <a:ln>
            <a:noFill/>
          </a:ln>
        </p:spPr>
        <p:txBody>
          <a:bodyPr spcFirstLastPara="1" wrap="square" lIns="0" tIns="0" rIns="0" bIns="0" anchor="t" anchorCtr="1">
            <a:noAutofit/>
          </a:bodyPr>
          <a:lstStyle/>
          <a:p>
            <a:pPr marL="0" marR="0" lvl="0" indent="0" algn="l" rtl="0">
              <a:lnSpc>
                <a:spcPct val="141190"/>
              </a:lnSpc>
              <a:spcBef>
                <a:spcPts val="0"/>
              </a:spcBef>
              <a:spcAft>
                <a:spcPts val="0"/>
              </a:spcAft>
              <a:buClr>
                <a:srgbClr val="000000"/>
              </a:buClr>
              <a:buSzPts val="2100"/>
              <a:buFont typeface="Arial"/>
              <a:buNone/>
            </a:pPr>
            <a:r>
              <a:rPr lang="en-US" sz="1500" b="0" i="0" u="none" strike="noStrike" cap="none">
                <a:solidFill>
                  <a:srgbClr val="403C3C"/>
                </a:solidFill>
                <a:latin typeface="Oswald"/>
                <a:ea typeface="Oswald"/>
                <a:cs typeface="Oswald"/>
                <a:sym typeface="Oswald"/>
              </a:rPr>
              <a:t>Insertion 1: Sun Destinations, Exotics, Adventure</a:t>
            </a:r>
            <a:endParaRPr sz="1500" b="0" i="0" u="none" strike="noStrike" cap="none">
              <a:solidFill>
                <a:srgbClr val="403C3C"/>
              </a:solidFill>
              <a:latin typeface="Oswald"/>
              <a:ea typeface="Oswald"/>
              <a:cs typeface="Oswald"/>
              <a:sym typeface="Oswald"/>
            </a:endParaRPr>
          </a:p>
          <a:p>
            <a:pPr marL="457200" marR="0" lvl="0" indent="-323850" algn="l" rtl="0">
              <a:lnSpc>
                <a:spcPct val="100000"/>
              </a:lnSpc>
              <a:spcBef>
                <a:spcPts val="0"/>
              </a:spcBef>
              <a:spcAft>
                <a:spcPts val="0"/>
              </a:spcAft>
              <a:buClr>
                <a:srgbClr val="403C3C"/>
              </a:buClr>
              <a:buSzPts val="1500"/>
              <a:buFont typeface="Arimo"/>
              <a:buChar char="●"/>
            </a:pPr>
            <a:r>
              <a:rPr lang="en-US" sz="1500" b="0" i="0" u="none" strike="noStrike" cap="none">
                <a:solidFill>
                  <a:srgbClr val="403C3C"/>
                </a:solidFill>
                <a:latin typeface="Arimo"/>
                <a:ea typeface="Arimo"/>
                <a:cs typeface="Arimo"/>
                <a:sym typeface="Arimo"/>
              </a:rPr>
              <a:t>1-Full Page Branding Ad + Advertorial</a:t>
            </a:r>
            <a:endParaRPr sz="1500" b="0" i="0" u="none" strike="noStrike" cap="none">
              <a:solidFill>
                <a:srgbClr val="403C3C"/>
              </a:solidFill>
              <a:latin typeface="Arimo"/>
              <a:ea typeface="Arimo"/>
              <a:cs typeface="Arimo"/>
              <a:sym typeface="Arimo"/>
            </a:endParaRPr>
          </a:p>
          <a:p>
            <a:pPr marL="457200" marR="0" lvl="0" indent="-323850" algn="l" rtl="0">
              <a:lnSpc>
                <a:spcPct val="100000"/>
              </a:lnSpc>
              <a:spcBef>
                <a:spcPts val="0"/>
              </a:spcBef>
              <a:spcAft>
                <a:spcPts val="0"/>
              </a:spcAft>
              <a:buClr>
                <a:srgbClr val="403C3C"/>
              </a:buClr>
              <a:buSzPts val="1500"/>
              <a:buFont typeface="Arimo"/>
              <a:buChar char="●"/>
            </a:pPr>
            <a:r>
              <a:rPr lang="en-US" sz="1500" b="0" i="0" u="none" strike="noStrike" cap="none">
                <a:solidFill>
                  <a:srgbClr val="403C3C"/>
                </a:solidFill>
                <a:latin typeface="Arimo"/>
                <a:ea typeface="Arimo"/>
                <a:cs typeface="Arimo"/>
                <a:sym typeface="Arimo"/>
              </a:rPr>
              <a:t>Displayed in Travelweek Daily Newsletter for 3 months (1.5M impressions)</a:t>
            </a:r>
            <a:endParaRPr sz="1500" b="0" i="0" u="none" strike="noStrike" cap="none">
              <a:solidFill>
                <a:srgbClr val="403C3C"/>
              </a:solidFill>
              <a:latin typeface="Arimo"/>
              <a:ea typeface="Arimo"/>
              <a:cs typeface="Arimo"/>
              <a:sym typeface="Arimo"/>
            </a:endParaRPr>
          </a:p>
          <a:p>
            <a:pPr marL="457200" marR="0" lvl="0" indent="-323850" algn="l" rtl="0">
              <a:lnSpc>
                <a:spcPct val="100000"/>
              </a:lnSpc>
              <a:spcBef>
                <a:spcPts val="0"/>
              </a:spcBef>
              <a:spcAft>
                <a:spcPts val="0"/>
              </a:spcAft>
              <a:buClr>
                <a:srgbClr val="403C3C"/>
              </a:buClr>
              <a:buSzPts val="1500"/>
              <a:buFont typeface="Arimo"/>
              <a:buChar char="●"/>
            </a:pPr>
            <a:r>
              <a:rPr lang="en-US" sz="1500" b="0" i="0" u="none" strike="noStrike" cap="none">
                <a:solidFill>
                  <a:srgbClr val="403C3C"/>
                </a:solidFill>
                <a:latin typeface="Arimo"/>
                <a:ea typeface="Arimo"/>
                <a:cs typeface="Arimo"/>
                <a:sym typeface="Arimo"/>
              </a:rPr>
              <a:t>Hosted on Travelweek.ca for 1 year, (2.4M impressions)</a:t>
            </a:r>
            <a:endParaRPr sz="1500" b="0" i="0" u="none" strike="noStrike" cap="none">
              <a:solidFill>
                <a:srgbClr val="403C3C"/>
              </a:solidFill>
              <a:latin typeface="Arimo"/>
              <a:ea typeface="Arimo"/>
              <a:cs typeface="Arimo"/>
              <a:sym typeface="Arimo"/>
            </a:endParaRPr>
          </a:p>
        </p:txBody>
      </p:sp>
      <p:sp>
        <p:nvSpPr>
          <p:cNvPr id="437" name="Google Shape;437;p71"/>
          <p:cNvSpPr txBox="1"/>
          <p:nvPr/>
        </p:nvSpPr>
        <p:spPr>
          <a:xfrm>
            <a:off x="6368350" y="2844983"/>
            <a:ext cx="33795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60989E"/>
                </a:solidFill>
                <a:latin typeface="Oswald"/>
                <a:ea typeface="Oswald"/>
                <a:cs typeface="Oswald"/>
                <a:sym typeface="Oswald"/>
              </a:rPr>
              <a:t>Release Date: November 7th 2024</a:t>
            </a:r>
            <a:endParaRPr sz="400" b="0" i="0" u="none" strike="noStrike" cap="none">
              <a:solidFill>
                <a:srgbClr val="60989E"/>
              </a:solidFill>
              <a:latin typeface="Oswald"/>
              <a:ea typeface="Oswald"/>
              <a:cs typeface="Oswald"/>
              <a:sym typeface="Oswald"/>
            </a:endParaRPr>
          </a:p>
        </p:txBody>
      </p:sp>
      <p:pic>
        <p:nvPicPr>
          <p:cNvPr id="438" name="Google Shape;438;p71" descr="Travel news for industry and trade in Canada – Travelweek"/>
          <p:cNvPicPr preferRelativeResize="0"/>
          <p:nvPr/>
        </p:nvPicPr>
        <p:blipFill rotWithShape="1">
          <a:blip r:embed="rId3">
            <a:alphaModFix/>
          </a:blip>
          <a:srcRect/>
          <a:stretch/>
        </p:blipFill>
        <p:spPr>
          <a:xfrm>
            <a:off x="6431300" y="220296"/>
            <a:ext cx="2382501" cy="888800"/>
          </a:xfrm>
          <a:prstGeom prst="rect">
            <a:avLst/>
          </a:prstGeom>
          <a:noFill/>
          <a:ln>
            <a:noFill/>
          </a:ln>
        </p:spPr>
      </p:pic>
      <p:pic>
        <p:nvPicPr>
          <p:cNvPr id="439" name="Google Shape;439;p71"/>
          <p:cNvPicPr preferRelativeResize="0"/>
          <p:nvPr/>
        </p:nvPicPr>
        <p:blipFill rotWithShape="1">
          <a:blip r:embed="rId4">
            <a:alphaModFix/>
          </a:blip>
          <a:srcRect l="576" t="1244"/>
          <a:stretch/>
        </p:blipFill>
        <p:spPr>
          <a:xfrm>
            <a:off x="1105975" y="672775"/>
            <a:ext cx="4134600" cy="551245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72"/>
          <p:cNvSpPr txBox="1"/>
          <p:nvPr/>
        </p:nvSpPr>
        <p:spPr>
          <a:xfrm>
            <a:off x="6431300" y="3342550"/>
            <a:ext cx="2165100" cy="1330500"/>
          </a:xfrm>
          <a:prstGeom prst="rect">
            <a:avLst/>
          </a:prstGeom>
          <a:noFill/>
          <a:ln>
            <a:noFill/>
          </a:ln>
        </p:spPr>
        <p:txBody>
          <a:bodyPr spcFirstLastPara="1" wrap="square" lIns="0" tIns="0" rIns="0" bIns="0" anchor="t" anchorCtr="1">
            <a:noAutofit/>
          </a:bodyPr>
          <a:lstStyle/>
          <a:p>
            <a:pPr marL="0" marR="0" lvl="0" indent="0" algn="l" rtl="0">
              <a:lnSpc>
                <a:spcPct val="141170"/>
              </a:lnSpc>
              <a:spcBef>
                <a:spcPts val="0"/>
              </a:spcBef>
              <a:spcAft>
                <a:spcPts val="0"/>
              </a:spcAft>
              <a:buClr>
                <a:srgbClr val="000000"/>
              </a:buClr>
              <a:buSzPts val="2050"/>
              <a:buFont typeface="Arial"/>
              <a:buNone/>
            </a:pPr>
            <a:r>
              <a:rPr lang="en-US" sz="1500" b="0" i="0" u="none" strike="noStrike" cap="none">
                <a:solidFill>
                  <a:srgbClr val="403C3C"/>
                </a:solidFill>
                <a:latin typeface="Oswald"/>
                <a:ea typeface="Oswald"/>
                <a:cs typeface="Oswald"/>
                <a:sym typeface="Oswald"/>
              </a:rPr>
              <a:t>Circulation:</a:t>
            </a:r>
            <a:endParaRPr sz="1500" b="0" i="0" u="none" strike="noStrike" cap="none">
              <a:solidFill>
                <a:srgbClr val="000000"/>
              </a:solidFill>
              <a:latin typeface="Arimo"/>
              <a:ea typeface="Arimo"/>
              <a:cs typeface="Arimo"/>
              <a:sym typeface="Arimo"/>
            </a:endParaRPr>
          </a:p>
          <a:p>
            <a:pPr marL="457200" marR="0" lvl="0" indent="-323850" algn="l" rtl="0">
              <a:lnSpc>
                <a:spcPct val="141170"/>
              </a:lnSpc>
              <a:spcBef>
                <a:spcPts val="0"/>
              </a:spcBef>
              <a:spcAft>
                <a:spcPts val="0"/>
              </a:spcAft>
              <a:buClr>
                <a:srgbClr val="403C3C"/>
              </a:buClr>
              <a:buSzPts val="1500"/>
              <a:buFont typeface="Arimo"/>
              <a:buChar char="●"/>
            </a:pPr>
            <a:r>
              <a:rPr lang="en-US" sz="1500" b="1" i="0" u="none" strike="noStrike" cap="none">
                <a:solidFill>
                  <a:srgbClr val="403C3C"/>
                </a:solidFill>
                <a:latin typeface="Arimo"/>
                <a:ea typeface="Arimo"/>
                <a:cs typeface="Arimo"/>
                <a:sym typeface="Arimo"/>
              </a:rPr>
              <a:t>Print: </a:t>
            </a:r>
            <a:r>
              <a:rPr lang="en-US" sz="1500" b="0" i="0" u="none" strike="noStrike" cap="none">
                <a:solidFill>
                  <a:srgbClr val="403C3C"/>
                </a:solidFill>
                <a:latin typeface="Arimo"/>
                <a:ea typeface="Arimo"/>
                <a:cs typeface="Arimo"/>
                <a:sym typeface="Arimo"/>
              </a:rPr>
              <a:t>8,650</a:t>
            </a:r>
            <a:endParaRPr sz="1500" b="0" i="0" u="none" strike="noStrike" cap="none">
              <a:solidFill>
                <a:srgbClr val="403C3C"/>
              </a:solidFill>
              <a:latin typeface="Arimo"/>
              <a:ea typeface="Arimo"/>
              <a:cs typeface="Arimo"/>
              <a:sym typeface="Arimo"/>
            </a:endParaRPr>
          </a:p>
          <a:p>
            <a:pPr marL="457200" marR="0" lvl="0" indent="-323850" algn="l" rtl="0">
              <a:lnSpc>
                <a:spcPct val="141170"/>
              </a:lnSpc>
              <a:spcBef>
                <a:spcPts val="0"/>
              </a:spcBef>
              <a:spcAft>
                <a:spcPts val="0"/>
              </a:spcAft>
              <a:buClr>
                <a:srgbClr val="403C3C"/>
              </a:buClr>
              <a:buSzPts val="1500"/>
              <a:buFont typeface="Arimo"/>
              <a:buChar char="●"/>
            </a:pPr>
            <a:r>
              <a:rPr lang="en-US" sz="1500" b="1" i="0" u="none" strike="noStrike" cap="none">
                <a:solidFill>
                  <a:srgbClr val="403C3C"/>
                </a:solidFill>
                <a:latin typeface="Arimo"/>
                <a:ea typeface="Arimo"/>
                <a:cs typeface="Arimo"/>
                <a:sym typeface="Arimo"/>
              </a:rPr>
              <a:t>Digital:</a:t>
            </a:r>
            <a:r>
              <a:rPr lang="en-US" sz="1500" b="0" i="0" u="none" strike="noStrike" cap="none">
                <a:solidFill>
                  <a:srgbClr val="403C3C"/>
                </a:solidFill>
                <a:latin typeface="Arimo"/>
                <a:ea typeface="Arimo"/>
                <a:cs typeface="Arimo"/>
                <a:sym typeface="Arimo"/>
              </a:rPr>
              <a:t> 16,230</a:t>
            </a:r>
            <a:endParaRPr sz="1500" b="0" i="0" u="none" strike="noStrike" cap="none">
              <a:solidFill>
                <a:srgbClr val="000000"/>
              </a:solidFill>
              <a:latin typeface="Arimo"/>
              <a:ea typeface="Arimo"/>
              <a:cs typeface="Arimo"/>
              <a:sym typeface="Arimo"/>
            </a:endParaRPr>
          </a:p>
          <a:p>
            <a:pPr marL="457200" marR="0" lvl="0" indent="-323850" algn="l" rtl="0">
              <a:lnSpc>
                <a:spcPct val="141170"/>
              </a:lnSpc>
              <a:spcBef>
                <a:spcPts val="0"/>
              </a:spcBef>
              <a:spcAft>
                <a:spcPts val="0"/>
              </a:spcAft>
              <a:buClr>
                <a:srgbClr val="403C3C"/>
              </a:buClr>
              <a:buSzPts val="1500"/>
              <a:buFont typeface="Arimo"/>
              <a:buChar char="●"/>
            </a:pPr>
            <a:r>
              <a:rPr lang="en-US" sz="1500" b="1" i="0" u="none" strike="noStrike" cap="none">
                <a:solidFill>
                  <a:srgbClr val="403C3C"/>
                </a:solidFill>
                <a:latin typeface="Arimo"/>
                <a:ea typeface="Arimo"/>
                <a:cs typeface="Arimo"/>
                <a:sym typeface="Arimo"/>
              </a:rPr>
              <a:t>Social: </a:t>
            </a:r>
            <a:r>
              <a:rPr lang="en-US" sz="1500" b="0" i="0" u="none" strike="noStrike" cap="none">
                <a:solidFill>
                  <a:srgbClr val="403C3C"/>
                </a:solidFill>
                <a:latin typeface="Arimo"/>
                <a:ea typeface="Arimo"/>
                <a:cs typeface="Arimo"/>
                <a:sym typeface="Arimo"/>
              </a:rPr>
              <a:t>13,500</a:t>
            </a:r>
            <a:endParaRPr sz="1500" b="0" i="0" u="none" strike="noStrike" cap="none">
              <a:solidFill>
                <a:srgbClr val="403C3C"/>
              </a:solidFill>
              <a:latin typeface="Arimo"/>
              <a:ea typeface="Arimo"/>
              <a:cs typeface="Arimo"/>
              <a:sym typeface="Arimo"/>
            </a:endParaRPr>
          </a:p>
          <a:p>
            <a:pPr marL="0" marR="0" lvl="0" indent="0" algn="l" rtl="0">
              <a:lnSpc>
                <a:spcPct val="141405"/>
              </a:lnSpc>
              <a:spcBef>
                <a:spcPts val="0"/>
              </a:spcBef>
              <a:spcAft>
                <a:spcPts val="0"/>
              </a:spcAft>
              <a:buClr>
                <a:srgbClr val="000000"/>
              </a:buClr>
              <a:buSzPts val="1500"/>
              <a:buFont typeface="Arial"/>
              <a:buNone/>
            </a:pPr>
            <a:endParaRPr sz="1500" b="0" i="0" u="none" strike="noStrike" cap="none">
              <a:solidFill>
                <a:srgbClr val="403C3C"/>
              </a:solidFill>
              <a:latin typeface="Arimo"/>
              <a:ea typeface="Arimo"/>
              <a:cs typeface="Arimo"/>
              <a:sym typeface="Arimo"/>
            </a:endParaRPr>
          </a:p>
        </p:txBody>
      </p:sp>
      <p:sp>
        <p:nvSpPr>
          <p:cNvPr id="445" name="Google Shape;445;p72"/>
          <p:cNvSpPr txBox="1"/>
          <p:nvPr/>
        </p:nvSpPr>
        <p:spPr>
          <a:xfrm>
            <a:off x="6431300" y="1309875"/>
            <a:ext cx="4134600" cy="717600"/>
          </a:xfrm>
          <a:prstGeom prst="rect">
            <a:avLst/>
          </a:prstGeom>
          <a:noFill/>
          <a:ln>
            <a:noFill/>
          </a:ln>
        </p:spPr>
        <p:txBody>
          <a:bodyPr spcFirstLastPara="1" wrap="square" lIns="0" tIns="0" rIns="0" bIns="0" anchor="t" anchorCtr="1">
            <a:noAutofit/>
          </a:bodyPr>
          <a:lstStyle/>
          <a:p>
            <a:pPr marL="0" marR="0" lvl="0" indent="0" algn="l" rtl="0">
              <a:lnSpc>
                <a:spcPct val="141190"/>
              </a:lnSpc>
              <a:spcBef>
                <a:spcPts val="0"/>
              </a:spcBef>
              <a:spcAft>
                <a:spcPts val="0"/>
              </a:spcAft>
              <a:buClr>
                <a:srgbClr val="000000"/>
              </a:buClr>
              <a:buSzPts val="2100"/>
              <a:buFont typeface="Arial"/>
              <a:buNone/>
            </a:pPr>
            <a:r>
              <a:rPr lang="en-US" sz="1500" b="0" i="0" u="none" strike="noStrike" cap="none">
                <a:solidFill>
                  <a:srgbClr val="403C3C"/>
                </a:solidFill>
                <a:latin typeface="Oswald"/>
                <a:ea typeface="Oswald"/>
                <a:cs typeface="Oswald"/>
                <a:sym typeface="Oswald"/>
              </a:rPr>
              <a:t>Insertion 1: Trending Caribbean, Canada, Luxury Travel &amp; Indigenous Tourism</a:t>
            </a:r>
            <a:endParaRPr sz="1500" b="0" i="0" u="none" strike="noStrike" cap="none">
              <a:solidFill>
                <a:srgbClr val="403C3C"/>
              </a:solidFill>
              <a:latin typeface="Oswald"/>
              <a:ea typeface="Oswald"/>
              <a:cs typeface="Oswald"/>
              <a:sym typeface="Oswald"/>
            </a:endParaRPr>
          </a:p>
          <a:p>
            <a:pPr marL="457200" marR="0" lvl="0" indent="-323850" algn="l" rtl="0">
              <a:lnSpc>
                <a:spcPct val="100000"/>
              </a:lnSpc>
              <a:spcBef>
                <a:spcPts val="0"/>
              </a:spcBef>
              <a:spcAft>
                <a:spcPts val="0"/>
              </a:spcAft>
              <a:buClr>
                <a:srgbClr val="403C3C"/>
              </a:buClr>
              <a:buSzPts val="1500"/>
              <a:buFont typeface="Arimo"/>
              <a:buChar char="●"/>
            </a:pPr>
            <a:r>
              <a:rPr lang="en-US" sz="1500" b="0" i="0" u="none" strike="noStrike" cap="none">
                <a:solidFill>
                  <a:srgbClr val="403C3C"/>
                </a:solidFill>
                <a:latin typeface="Arimo"/>
                <a:ea typeface="Arimo"/>
                <a:cs typeface="Arimo"/>
                <a:sym typeface="Arimo"/>
              </a:rPr>
              <a:t>1-Full Page Branding Ad + Advertorial</a:t>
            </a:r>
            <a:endParaRPr sz="1500" b="0" i="0" u="none" strike="noStrike" cap="none">
              <a:solidFill>
                <a:srgbClr val="403C3C"/>
              </a:solidFill>
              <a:latin typeface="Arimo"/>
              <a:ea typeface="Arimo"/>
              <a:cs typeface="Arimo"/>
              <a:sym typeface="Arimo"/>
            </a:endParaRPr>
          </a:p>
          <a:p>
            <a:pPr marL="457200" marR="0" lvl="0" indent="-323850" algn="l" rtl="0">
              <a:lnSpc>
                <a:spcPct val="100000"/>
              </a:lnSpc>
              <a:spcBef>
                <a:spcPts val="0"/>
              </a:spcBef>
              <a:spcAft>
                <a:spcPts val="0"/>
              </a:spcAft>
              <a:buClr>
                <a:srgbClr val="403C3C"/>
              </a:buClr>
              <a:buSzPts val="1500"/>
              <a:buFont typeface="Arimo"/>
              <a:buChar char="●"/>
            </a:pPr>
            <a:r>
              <a:rPr lang="en-US" sz="1500" b="0" i="0" u="none" strike="noStrike" cap="none">
                <a:solidFill>
                  <a:srgbClr val="403C3C"/>
                </a:solidFill>
                <a:latin typeface="Arimo"/>
                <a:ea typeface="Arimo"/>
                <a:cs typeface="Arimo"/>
                <a:sym typeface="Arimo"/>
              </a:rPr>
              <a:t>Added Value Social Post on Facebook &amp; LinkedIn</a:t>
            </a:r>
            <a:endParaRPr sz="1500" b="0" i="0" u="none" strike="noStrike" cap="none">
              <a:solidFill>
                <a:srgbClr val="403C3C"/>
              </a:solidFill>
              <a:latin typeface="Arimo"/>
              <a:ea typeface="Arimo"/>
              <a:cs typeface="Arimo"/>
              <a:sym typeface="Arimo"/>
            </a:endParaRPr>
          </a:p>
        </p:txBody>
      </p:sp>
      <p:sp>
        <p:nvSpPr>
          <p:cNvPr id="446" name="Google Shape;446;p72"/>
          <p:cNvSpPr txBox="1"/>
          <p:nvPr/>
        </p:nvSpPr>
        <p:spPr>
          <a:xfrm>
            <a:off x="6368350" y="2844983"/>
            <a:ext cx="33795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60989E"/>
                </a:solidFill>
                <a:latin typeface="Oswald"/>
                <a:ea typeface="Oswald"/>
                <a:cs typeface="Oswald"/>
                <a:sym typeface="Oswald"/>
              </a:rPr>
              <a:t>Release Date: November 11th 2024</a:t>
            </a:r>
            <a:endParaRPr sz="400" b="0" i="0" u="none" strike="noStrike" cap="none">
              <a:solidFill>
                <a:srgbClr val="60989E"/>
              </a:solidFill>
              <a:latin typeface="Oswald"/>
              <a:ea typeface="Oswald"/>
              <a:cs typeface="Oswald"/>
              <a:sym typeface="Oswald"/>
            </a:endParaRPr>
          </a:p>
        </p:txBody>
      </p:sp>
      <p:pic>
        <p:nvPicPr>
          <p:cNvPr id="447" name="Google Shape;447;p72" descr="Canadian travellers “coming to expect responsibility” - TravelPress"/>
          <p:cNvPicPr preferRelativeResize="0"/>
          <p:nvPr/>
        </p:nvPicPr>
        <p:blipFill rotWithShape="1">
          <a:blip r:embed="rId3">
            <a:alphaModFix/>
          </a:blip>
          <a:srcRect/>
          <a:stretch/>
        </p:blipFill>
        <p:spPr>
          <a:xfrm>
            <a:off x="6322625" y="373450"/>
            <a:ext cx="2685274" cy="839125"/>
          </a:xfrm>
          <a:prstGeom prst="rect">
            <a:avLst/>
          </a:prstGeom>
          <a:noFill/>
          <a:ln>
            <a:noFill/>
          </a:ln>
        </p:spPr>
      </p:pic>
      <p:pic>
        <p:nvPicPr>
          <p:cNvPr id="448" name="Google Shape;448;p72"/>
          <p:cNvPicPr preferRelativeResize="0"/>
          <p:nvPr/>
        </p:nvPicPr>
        <p:blipFill rotWithShape="1">
          <a:blip r:embed="rId4">
            <a:alphaModFix/>
          </a:blip>
          <a:srcRect l="1642" t="940"/>
          <a:stretch/>
        </p:blipFill>
        <p:spPr>
          <a:xfrm>
            <a:off x="1041475" y="593799"/>
            <a:ext cx="3868849" cy="54239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73"/>
          <p:cNvSpPr txBox="1"/>
          <p:nvPr/>
        </p:nvSpPr>
        <p:spPr>
          <a:xfrm>
            <a:off x="467591" y="779320"/>
            <a:ext cx="8084127" cy="2400298"/>
          </a:xfrm>
          <a:prstGeom prst="rect">
            <a:avLst/>
          </a:prstGeom>
          <a:noFill/>
          <a:ln>
            <a:noFill/>
          </a:ln>
        </p:spPr>
        <p:txBody>
          <a:bodyPr spcFirstLastPara="1" wrap="square" lIns="0" tIns="0" rIns="0" bIns="0" anchor="t" anchorCtr="1">
            <a:noAutofit/>
          </a:bodyPr>
          <a:lstStyle/>
          <a:p>
            <a:pPr marL="0" marR="0" lvl="0" indent="0" algn="l" rtl="0">
              <a:lnSpc>
                <a:spcPct val="80000"/>
              </a:lnSpc>
              <a:spcBef>
                <a:spcPts val="0"/>
              </a:spcBef>
              <a:spcAft>
                <a:spcPts val="0"/>
              </a:spcAft>
              <a:buClr>
                <a:srgbClr val="000000"/>
              </a:buClr>
              <a:buSzPts val="3740"/>
              <a:buFont typeface="Arial"/>
              <a:buNone/>
            </a:pPr>
            <a:r>
              <a:rPr lang="en-US" sz="6440" b="0" i="0" u="none" strike="noStrike" cap="none">
                <a:solidFill>
                  <a:srgbClr val="1D4965"/>
                </a:solidFill>
                <a:latin typeface="Oswald"/>
                <a:ea typeface="Oswald"/>
                <a:cs typeface="Oswald"/>
                <a:sym typeface="Oswald"/>
              </a:rPr>
              <a:t>DIGITAL IMPLEMENTATION</a:t>
            </a:r>
            <a:endParaRPr sz="6440" b="0" i="0" u="none" strike="noStrike" cap="none">
              <a:solidFill>
                <a:srgbClr val="1D4965"/>
              </a:solidFill>
              <a:latin typeface="Oswald"/>
              <a:ea typeface="Oswald"/>
              <a:cs typeface="Oswald"/>
              <a:sym typeface="Oswald"/>
            </a:endParaRPr>
          </a:p>
          <a:p>
            <a:pPr marL="0" marR="0" lvl="0" indent="0" algn="l" rtl="0">
              <a:lnSpc>
                <a:spcPct val="80000"/>
              </a:lnSpc>
              <a:spcBef>
                <a:spcPts val="0"/>
              </a:spcBef>
              <a:spcAft>
                <a:spcPts val="0"/>
              </a:spcAft>
              <a:buClr>
                <a:srgbClr val="000000"/>
              </a:buClr>
              <a:buSzPts val="3740"/>
              <a:buFont typeface="Arial"/>
              <a:buNone/>
            </a:pPr>
            <a:r>
              <a:rPr lang="en-US" sz="6440" b="0" i="0" u="none" strike="noStrike" cap="none">
                <a:solidFill>
                  <a:srgbClr val="1D4965"/>
                </a:solidFill>
                <a:latin typeface="Oswald"/>
                <a:ea typeface="Oswald"/>
                <a:cs typeface="Oswald"/>
                <a:sym typeface="Oswald"/>
              </a:rPr>
              <a:t>STRATEGY</a:t>
            </a:r>
            <a:endParaRPr sz="6440" b="0" i="0" u="none" strike="noStrike" cap="none">
              <a:solidFill>
                <a:srgbClr val="1D4965"/>
              </a:solidFill>
              <a:latin typeface="Oswald"/>
              <a:ea typeface="Oswald"/>
              <a:cs typeface="Oswald"/>
              <a:sym typeface="Oswa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74"/>
          <p:cNvSpPr txBox="1"/>
          <p:nvPr/>
        </p:nvSpPr>
        <p:spPr>
          <a:xfrm>
            <a:off x="4382300" y="789850"/>
            <a:ext cx="2889000" cy="652800"/>
          </a:xfrm>
          <a:prstGeom prst="rect">
            <a:avLst/>
          </a:prstGeom>
          <a:noFill/>
          <a:ln>
            <a:noFill/>
          </a:ln>
        </p:spPr>
        <p:txBody>
          <a:bodyPr spcFirstLastPara="1" wrap="square" lIns="0" tIns="0" rIns="0" bIns="0" anchor="t" anchorCtr="1">
            <a:noAutofit/>
          </a:bodyPr>
          <a:lstStyle/>
          <a:p>
            <a:pPr marL="0" marR="0" lvl="0" indent="0" algn="l" rtl="0">
              <a:lnSpc>
                <a:spcPct val="139945"/>
              </a:lnSpc>
              <a:spcBef>
                <a:spcPts val="0"/>
              </a:spcBef>
              <a:spcAft>
                <a:spcPts val="0"/>
              </a:spcAft>
              <a:buClr>
                <a:srgbClr val="000000"/>
              </a:buClr>
              <a:buSzPts val="3670"/>
              <a:buFont typeface="Arial"/>
              <a:buNone/>
            </a:pPr>
            <a:r>
              <a:rPr lang="en-US" sz="3670" b="0" i="0" u="none" strike="noStrike" cap="none">
                <a:solidFill>
                  <a:srgbClr val="60989E"/>
                </a:solidFill>
                <a:latin typeface="Oswald"/>
                <a:ea typeface="Oswald"/>
                <a:cs typeface="Oswald"/>
                <a:sym typeface="Oswald"/>
              </a:rPr>
              <a:t>Digital Channels</a:t>
            </a:r>
            <a:endParaRPr sz="3670" b="0" i="0" u="none" strike="noStrike" cap="none">
              <a:solidFill>
                <a:srgbClr val="60989E"/>
              </a:solidFill>
              <a:latin typeface="Oswald"/>
              <a:ea typeface="Oswald"/>
              <a:cs typeface="Oswald"/>
              <a:sym typeface="Oswald"/>
            </a:endParaRPr>
          </a:p>
        </p:txBody>
      </p:sp>
      <p:sp>
        <p:nvSpPr>
          <p:cNvPr id="459" name="Google Shape;459;p74"/>
          <p:cNvSpPr txBox="1"/>
          <p:nvPr/>
        </p:nvSpPr>
        <p:spPr>
          <a:xfrm>
            <a:off x="4382300" y="4765814"/>
            <a:ext cx="2963700" cy="356100"/>
          </a:xfrm>
          <a:prstGeom prst="rect">
            <a:avLst/>
          </a:prstGeom>
          <a:noFill/>
          <a:ln>
            <a:noFill/>
          </a:ln>
        </p:spPr>
        <p:txBody>
          <a:bodyPr spcFirstLastPara="1" wrap="square" lIns="0" tIns="0" rIns="0" bIns="0" anchor="t" anchorCtr="1">
            <a:noAutofit/>
          </a:bodyPr>
          <a:lstStyle/>
          <a:p>
            <a:pPr marL="0" marR="0" lvl="0" indent="0" algn="l" rtl="0">
              <a:lnSpc>
                <a:spcPct val="140050"/>
              </a:lnSpc>
              <a:spcBef>
                <a:spcPts val="0"/>
              </a:spcBef>
              <a:spcAft>
                <a:spcPts val="0"/>
              </a:spcAft>
              <a:buClr>
                <a:srgbClr val="000000"/>
              </a:buClr>
              <a:buSzPts val="2000"/>
              <a:buFont typeface="Arial"/>
              <a:buNone/>
            </a:pPr>
            <a:r>
              <a:rPr lang="en-US" sz="1600" b="0" i="0" u="none" strike="noStrike" cap="none">
                <a:solidFill>
                  <a:srgbClr val="403C3C"/>
                </a:solidFill>
                <a:latin typeface="Oswald Medium"/>
                <a:ea typeface="Oswald Medium"/>
                <a:cs typeface="Oswald Medium"/>
                <a:sym typeface="Oswald Medium"/>
              </a:rPr>
              <a:t>Estimated Impressions: 12,500,000</a:t>
            </a:r>
            <a:endParaRPr sz="1600" b="0" i="0" u="none" strike="noStrike" cap="none">
              <a:solidFill>
                <a:srgbClr val="000000"/>
              </a:solidFill>
              <a:latin typeface="Oswald Medium"/>
              <a:ea typeface="Oswald Medium"/>
              <a:cs typeface="Oswald Medium"/>
              <a:sym typeface="Oswald Medium"/>
            </a:endParaRPr>
          </a:p>
        </p:txBody>
      </p:sp>
      <p:sp>
        <p:nvSpPr>
          <p:cNvPr id="460" name="Google Shape;460;p74"/>
          <p:cNvSpPr txBox="1"/>
          <p:nvPr/>
        </p:nvSpPr>
        <p:spPr>
          <a:xfrm>
            <a:off x="4382300" y="2103764"/>
            <a:ext cx="5832900" cy="2402700"/>
          </a:xfrm>
          <a:prstGeom prst="rect">
            <a:avLst/>
          </a:prstGeom>
          <a:noFill/>
          <a:ln>
            <a:noFill/>
          </a:ln>
        </p:spPr>
        <p:txBody>
          <a:bodyPr spcFirstLastPara="1" wrap="square" lIns="0" tIns="0" rIns="0" bIns="0" anchor="t" anchorCtr="1">
            <a:noAutofit/>
          </a:bodyPr>
          <a:lstStyle/>
          <a:p>
            <a:pPr marL="0" marR="0" lvl="0" indent="0" algn="l" rtl="0">
              <a:lnSpc>
                <a:spcPct val="158750"/>
              </a:lnSpc>
              <a:spcBef>
                <a:spcPts val="0"/>
              </a:spcBef>
              <a:spcAft>
                <a:spcPts val="0"/>
              </a:spcAft>
              <a:buClr>
                <a:srgbClr val="000000"/>
              </a:buClr>
              <a:buSzPts val="2000"/>
              <a:buFont typeface="Arial"/>
              <a:buNone/>
            </a:pPr>
            <a:r>
              <a:rPr lang="en-US" sz="1800" b="0" i="0" u="none" strike="noStrike" cap="none">
                <a:solidFill>
                  <a:srgbClr val="156082"/>
                </a:solidFill>
                <a:latin typeface="Oswald"/>
                <a:ea typeface="Oswald"/>
                <a:cs typeface="Oswald"/>
                <a:sym typeface="Oswald"/>
              </a:rPr>
              <a:t>Strategy</a:t>
            </a:r>
            <a:endParaRPr sz="1800" b="0" i="0" u="none" strike="noStrike" cap="none">
              <a:solidFill>
                <a:srgbClr val="156082"/>
              </a:solidFill>
              <a:latin typeface="Oswald"/>
              <a:ea typeface="Oswald"/>
              <a:cs typeface="Oswald"/>
              <a:sym typeface="Oswald"/>
            </a:endParaRPr>
          </a:p>
          <a:p>
            <a:pPr marL="0" marR="0" lvl="0" indent="0" algn="l" rtl="0">
              <a:lnSpc>
                <a:spcPct val="140000"/>
              </a:lnSpc>
              <a:spcBef>
                <a:spcPts val="0"/>
              </a:spcBef>
              <a:spcAft>
                <a:spcPts val="0"/>
              </a:spcAft>
              <a:buClr>
                <a:schemeClr val="dk1"/>
              </a:buClr>
              <a:buSzPts val="1800"/>
              <a:buFont typeface="Arial"/>
              <a:buNone/>
            </a:pPr>
            <a:r>
              <a:rPr lang="en-US" sz="1500" b="0" i="0" u="none" strike="noStrike" cap="none">
                <a:solidFill>
                  <a:srgbClr val="403C3C"/>
                </a:solidFill>
                <a:latin typeface="Arimo"/>
                <a:ea typeface="Arimo"/>
                <a:cs typeface="Arimo"/>
                <a:sym typeface="Arimo"/>
              </a:rPr>
              <a:t>Create awareness around Saint Lucia by targeting high-intent, in-market audiences using captivating video and images.</a:t>
            </a:r>
            <a:br>
              <a:rPr lang="en-US" sz="1500" b="0" i="0" u="none" strike="noStrike" cap="none">
                <a:solidFill>
                  <a:srgbClr val="403C3C"/>
                </a:solidFill>
                <a:latin typeface="Arimo"/>
                <a:ea typeface="Arimo"/>
                <a:cs typeface="Arimo"/>
                <a:sym typeface="Arimo"/>
              </a:rPr>
            </a:br>
            <a:br>
              <a:rPr lang="en-US" sz="1500" b="0" i="0" u="none" strike="noStrike" cap="none">
                <a:solidFill>
                  <a:srgbClr val="403C3C"/>
                </a:solidFill>
                <a:latin typeface="Arimo"/>
                <a:ea typeface="Arimo"/>
                <a:cs typeface="Arimo"/>
                <a:sym typeface="Arimo"/>
              </a:rPr>
            </a:br>
            <a:r>
              <a:rPr lang="en-US" sz="1500" b="0" i="0" u="none" strike="noStrike" cap="none">
                <a:solidFill>
                  <a:srgbClr val="403C3C"/>
                </a:solidFill>
                <a:latin typeface="Arimo"/>
                <a:ea typeface="Arimo"/>
                <a:cs typeface="Arimo"/>
                <a:sym typeface="Arimo"/>
              </a:rPr>
              <a:t>Re-target users who have previously engaged with Saint Lucia’s online assets to keep Saint Lucia top-of-mind during the buyer’s journey.</a:t>
            </a:r>
            <a:endParaRPr sz="1600" b="0" i="0" u="none" strike="noStrike" cap="none">
              <a:solidFill>
                <a:srgbClr val="000000"/>
              </a:solidFill>
              <a:latin typeface="Arimo"/>
              <a:ea typeface="Arimo"/>
              <a:cs typeface="Arimo"/>
              <a:sym typeface="Arimo"/>
            </a:endParaRPr>
          </a:p>
        </p:txBody>
      </p:sp>
      <p:pic>
        <p:nvPicPr>
          <p:cNvPr id="461" name="Google Shape;461;p74"/>
          <p:cNvPicPr preferRelativeResize="0"/>
          <p:nvPr/>
        </p:nvPicPr>
        <p:blipFill rotWithShape="1">
          <a:blip r:embed="rId3">
            <a:alphaModFix/>
          </a:blip>
          <a:srcRect/>
          <a:stretch/>
        </p:blipFill>
        <p:spPr>
          <a:xfrm>
            <a:off x="4382300" y="1378499"/>
            <a:ext cx="1501450" cy="287925"/>
          </a:xfrm>
          <a:prstGeom prst="rect">
            <a:avLst/>
          </a:prstGeom>
          <a:noFill/>
          <a:ln>
            <a:noFill/>
          </a:ln>
        </p:spPr>
      </p:pic>
      <p:pic>
        <p:nvPicPr>
          <p:cNvPr id="462" name="Google Shape;462;p74"/>
          <p:cNvPicPr preferRelativeResize="0"/>
          <p:nvPr/>
        </p:nvPicPr>
        <p:blipFill rotWithShape="1">
          <a:blip r:embed="rId4">
            <a:alphaModFix/>
          </a:blip>
          <a:srcRect t="64349" b="5190"/>
          <a:stretch/>
        </p:blipFill>
        <p:spPr>
          <a:xfrm>
            <a:off x="5996100" y="1337940"/>
            <a:ext cx="1501451" cy="455010"/>
          </a:xfrm>
          <a:prstGeom prst="rect">
            <a:avLst/>
          </a:prstGeom>
          <a:noFill/>
          <a:ln>
            <a:noFill/>
          </a:ln>
        </p:spPr>
      </p:pic>
      <p:pic>
        <p:nvPicPr>
          <p:cNvPr id="463" name="Google Shape;463;p74"/>
          <p:cNvPicPr preferRelativeResize="0"/>
          <p:nvPr/>
        </p:nvPicPr>
        <p:blipFill rotWithShape="1">
          <a:blip r:embed="rId5">
            <a:alphaModFix/>
          </a:blip>
          <a:srcRect l="33568" r="25233"/>
          <a:stretch/>
        </p:blipFill>
        <p:spPr>
          <a:xfrm>
            <a:off x="681175" y="765425"/>
            <a:ext cx="3290450" cy="532715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75"/>
          <p:cNvSpPr txBox="1"/>
          <p:nvPr/>
        </p:nvSpPr>
        <p:spPr>
          <a:xfrm>
            <a:off x="618000" y="789850"/>
            <a:ext cx="2889000" cy="652800"/>
          </a:xfrm>
          <a:prstGeom prst="rect">
            <a:avLst/>
          </a:prstGeom>
          <a:noFill/>
          <a:ln>
            <a:noFill/>
          </a:ln>
        </p:spPr>
        <p:txBody>
          <a:bodyPr spcFirstLastPara="1" wrap="square" lIns="0" tIns="0" rIns="0" bIns="0" anchor="t" anchorCtr="1">
            <a:noAutofit/>
          </a:bodyPr>
          <a:lstStyle/>
          <a:p>
            <a:pPr marL="0" marR="0" lvl="0" indent="0" algn="l" rtl="0">
              <a:lnSpc>
                <a:spcPct val="139945"/>
              </a:lnSpc>
              <a:spcBef>
                <a:spcPts val="0"/>
              </a:spcBef>
              <a:spcAft>
                <a:spcPts val="0"/>
              </a:spcAft>
              <a:buClr>
                <a:srgbClr val="000000"/>
              </a:buClr>
              <a:buSzPts val="3670"/>
              <a:buFont typeface="Arial"/>
              <a:buNone/>
            </a:pPr>
            <a:r>
              <a:rPr lang="en-US" sz="3670" b="0" i="0" u="none" strike="noStrike" cap="none">
                <a:solidFill>
                  <a:srgbClr val="60989E"/>
                </a:solidFill>
                <a:latin typeface="Oswald"/>
                <a:ea typeface="Oswald"/>
                <a:cs typeface="Oswald"/>
                <a:sym typeface="Oswald"/>
              </a:rPr>
              <a:t>Digital Channels</a:t>
            </a:r>
            <a:endParaRPr sz="3670" b="0" i="0" u="none" strike="noStrike" cap="none">
              <a:solidFill>
                <a:srgbClr val="60989E"/>
              </a:solidFill>
              <a:latin typeface="Oswald"/>
              <a:ea typeface="Oswald"/>
              <a:cs typeface="Oswald"/>
              <a:sym typeface="Oswald"/>
            </a:endParaRPr>
          </a:p>
        </p:txBody>
      </p:sp>
      <p:sp>
        <p:nvSpPr>
          <p:cNvPr id="469" name="Google Shape;469;p75"/>
          <p:cNvSpPr txBox="1"/>
          <p:nvPr/>
        </p:nvSpPr>
        <p:spPr>
          <a:xfrm>
            <a:off x="618000" y="4765814"/>
            <a:ext cx="2963700" cy="356100"/>
          </a:xfrm>
          <a:prstGeom prst="rect">
            <a:avLst/>
          </a:prstGeom>
          <a:noFill/>
          <a:ln>
            <a:noFill/>
          </a:ln>
        </p:spPr>
        <p:txBody>
          <a:bodyPr spcFirstLastPara="1" wrap="square" lIns="0" tIns="0" rIns="0" bIns="0" anchor="t" anchorCtr="1">
            <a:noAutofit/>
          </a:bodyPr>
          <a:lstStyle/>
          <a:p>
            <a:pPr marL="0" marR="0" lvl="0" indent="0" algn="l" rtl="0">
              <a:lnSpc>
                <a:spcPct val="140050"/>
              </a:lnSpc>
              <a:spcBef>
                <a:spcPts val="0"/>
              </a:spcBef>
              <a:spcAft>
                <a:spcPts val="0"/>
              </a:spcAft>
              <a:buClr>
                <a:srgbClr val="000000"/>
              </a:buClr>
              <a:buSzPts val="2000"/>
              <a:buFont typeface="Arial"/>
              <a:buNone/>
            </a:pPr>
            <a:r>
              <a:rPr lang="en-US" sz="1600" b="0" i="0" u="none" strike="noStrike" cap="none">
                <a:solidFill>
                  <a:srgbClr val="403C3C"/>
                </a:solidFill>
                <a:latin typeface="Oswald Medium"/>
                <a:ea typeface="Oswald Medium"/>
                <a:cs typeface="Oswald Medium"/>
                <a:sym typeface="Oswald Medium"/>
              </a:rPr>
              <a:t>Estimated Impressions: 3,025,000</a:t>
            </a:r>
            <a:endParaRPr sz="1600" b="0" i="0" u="none" strike="noStrike" cap="none">
              <a:solidFill>
                <a:srgbClr val="000000"/>
              </a:solidFill>
              <a:latin typeface="Oswald Medium"/>
              <a:ea typeface="Oswald Medium"/>
              <a:cs typeface="Oswald Medium"/>
              <a:sym typeface="Oswald Medium"/>
            </a:endParaRPr>
          </a:p>
        </p:txBody>
      </p:sp>
      <p:sp>
        <p:nvSpPr>
          <p:cNvPr id="470" name="Google Shape;470;p75"/>
          <p:cNvSpPr txBox="1"/>
          <p:nvPr/>
        </p:nvSpPr>
        <p:spPr>
          <a:xfrm>
            <a:off x="618000" y="2103764"/>
            <a:ext cx="5832900" cy="2402700"/>
          </a:xfrm>
          <a:prstGeom prst="rect">
            <a:avLst/>
          </a:prstGeom>
          <a:noFill/>
          <a:ln>
            <a:noFill/>
          </a:ln>
        </p:spPr>
        <p:txBody>
          <a:bodyPr spcFirstLastPara="1" wrap="square" lIns="0" tIns="0" rIns="0" bIns="0" anchor="t" anchorCtr="1">
            <a:noAutofit/>
          </a:bodyPr>
          <a:lstStyle/>
          <a:p>
            <a:pPr marL="0" marR="0" lvl="0" indent="0" algn="l" rtl="0">
              <a:lnSpc>
                <a:spcPct val="158750"/>
              </a:lnSpc>
              <a:spcBef>
                <a:spcPts val="0"/>
              </a:spcBef>
              <a:spcAft>
                <a:spcPts val="0"/>
              </a:spcAft>
              <a:buClr>
                <a:srgbClr val="000000"/>
              </a:buClr>
              <a:buSzPts val="2000"/>
              <a:buFont typeface="Arial"/>
              <a:buNone/>
            </a:pPr>
            <a:r>
              <a:rPr lang="en-US" sz="1800" b="0" i="0" u="none" strike="noStrike" cap="none">
                <a:solidFill>
                  <a:srgbClr val="156082"/>
                </a:solidFill>
                <a:latin typeface="Oswald"/>
                <a:ea typeface="Oswald"/>
                <a:cs typeface="Oswald"/>
                <a:sym typeface="Oswald"/>
              </a:rPr>
              <a:t>Strategy</a:t>
            </a:r>
            <a:endParaRPr sz="1800" b="0" i="0" u="none" strike="noStrike" cap="none">
              <a:solidFill>
                <a:srgbClr val="156082"/>
              </a:solidFill>
              <a:latin typeface="Oswald"/>
              <a:ea typeface="Oswald"/>
              <a:cs typeface="Oswald"/>
              <a:sym typeface="Oswald"/>
            </a:endParaRPr>
          </a:p>
          <a:p>
            <a:pPr marL="0" marR="0" lvl="0" indent="0" algn="l" rtl="0">
              <a:lnSpc>
                <a:spcPct val="140000"/>
              </a:lnSpc>
              <a:spcBef>
                <a:spcPts val="0"/>
              </a:spcBef>
              <a:spcAft>
                <a:spcPts val="0"/>
              </a:spcAft>
              <a:buClr>
                <a:schemeClr val="dk1"/>
              </a:buClr>
              <a:buSzPts val="1800"/>
              <a:buFont typeface="Arial"/>
              <a:buNone/>
            </a:pPr>
            <a:r>
              <a:rPr lang="en-US" sz="1500" b="0" i="0" u="none" strike="noStrike" cap="none">
                <a:solidFill>
                  <a:srgbClr val="403C3C"/>
                </a:solidFill>
                <a:latin typeface="Arimo"/>
                <a:ea typeface="Arimo"/>
                <a:cs typeface="Arimo"/>
                <a:sym typeface="Arimo"/>
              </a:rPr>
              <a:t>Improve brand perception and recognition by using advanced demographic profiles and on-page keyword targeting to reach in-market travel audiences in real-time using programmatic bidding. This allows us to put Saint Lucia in front of users when they are actively researching travel online.</a:t>
            </a:r>
            <a:endParaRPr sz="1500" b="0" i="0" u="none" strike="noStrike" cap="none">
              <a:solidFill>
                <a:srgbClr val="000000"/>
              </a:solidFill>
              <a:latin typeface="Arimo"/>
              <a:ea typeface="Arimo"/>
              <a:cs typeface="Arimo"/>
              <a:sym typeface="Arimo"/>
            </a:endParaRPr>
          </a:p>
        </p:txBody>
      </p:sp>
      <p:pic>
        <p:nvPicPr>
          <p:cNvPr id="471" name="Google Shape;471;p75"/>
          <p:cNvPicPr preferRelativeResize="0"/>
          <p:nvPr/>
        </p:nvPicPr>
        <p:blipFill rotWithShape="1">
          <a:blip r:embed="rId3">
            <a:alphaModFix/>
          </a:blip>
          <a:srcRect/>
          <a:stretch/>
        </p:blipFill>
        <p:spPr>
          <a:xfrm>
            <a:off x="618000" y="1442649"/>
            <a:ext cx="1644550" cy="302175"/>
          </a:xfrm>
          <a:prstGeom prst="rect">
            <a:avLst/>
          </a:prstGeom>
          <a:noFill/>
          <a:ln>
            <a:noFill/>
          </a:ln>
        </p:spPr>
      </p:pic>
      <p:pic>
        <p:nvPicPr>
          <p:cNvPr id="472" name="Google Shape;472;p75"/>
          <p:cNvPicPr preferRelativeResize="0"/>
          <p:nvPr/>
        </p:nvPicPr>
        <p:blipFill rotWithShape="1">
          <a:blip r:embed="rId4">
            <a:alphaModFix/>
          </a:blip>
          <a:srcRect l="12595"/>
          <a:stretch/>
        </p:blipFill>
        <p:spPr>
          <a:xfrm>
            <a:off x="7244775" y="1493025"/>
            <a:ext cx="4751526" cy="36242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76"/>
          <p:cNvSpPr/>
          <p:nvPr/>
        </p:nvSpPr>
        <p:spPr>
          <a:xfrm>
            <a:off x="4382304" y="1387821"/>
            <a:ext cx="1509912" cy="303870"/>
          </a:xfrm>
          <a:custGeom>
            <a:avLst/>
            <a:gdLst/>
            <a:ahLst/>
            <a:cxnLst/>
            <a:rect l="l" t="t" r="r" b="b"/>
            <a:pathLst>
              <a:path w="4108605" h="826857" extrusionOk="0">
                <a:moveTo>
                  <a:pt x="0" y="0"/>
                </a:moveTo>
                <a:lnTo>
                  <a:pt x="4108605" y="0"/>
                </a:lnTo>
                <a:lnTo>
                  <a:pt x="4108605" y="826857"/>
                </a:lnTo>
                <a:lnTo>
                  <a:pt x="0" y="82685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76"/>
          <p:cNvSpPr txBox="1"/>
          <p:nvPr/>
        </p:nvSpPr>
        <p:spPr>
          <a:xfrm>
            <a:off x="4382300" y="789850"/>
            <a:ext cx="2889000" cy="652800"/>
          </a:xfrm>
          <a:prstGeom prst="rect">
            <a:avLst/>
          </a:prstGeom>
          <a:noFill/>
          <a:ln>
            <a:noFill/>
          </a:ln>
        </p:spPr>
        <p:txBody>
          <a:bodyPr spcFirstLastPara="1" wrap="square" lIns="0" tIns="0" rIns="0" bIns="0" anchor="t" anchorCtr="1">
            <a:noAutofit/>
          </a:bodyPr>
          <a:lstStyle/>
          <a:p>
            <a:pPr marL="0" marR="0" lvl="0" indent="0" algn="l" rtl="0">
              <a:lnSpc>
                <a:spcPct val="139945"/>
              </a:lnSpc>
              <a:spcBef>
                <a:spcPts val="0"/>
              </a:spcBef>
              <a:spcAft>
                <a:spcPts val="0"/>
              </a:spcAft>
              <a:buClr>
                <a:srgbClr val="000000"/>
              </a:buClr>
              <a:buSzPts val="3670"/>
              <a:buFont typeface="Arial"/>
              <a:buNone/>
            </a:pPr>
            <a:r>
              <a:rPr lang="en-US" sz="3670" b="0" i="0" u="none" strike="noStrike" cap="none">
                <a:solidFill>
                  <a:srgbClr val="60989E"/>
                </a:solidFill>
                <a:latin typeface="Oswald"/>
                <a:ea typeface="Oswald"/>
                <a:cs typeface="Oswald"/>
                <a:sym typeface="Oswald"/>
              </a:rPr>
              <a:t>Digital Channels</a:t>
            </a:r>
            <a:endParaRPr sz="3670" b="0" i="0" u="none" strike="noStrike" cap="none">
              <a:solidFill>
                <a:srgbClr val="60989E"/>
              </a:solidFill>
              <a:latin typeface="Oswald"/>
              <a:ea typeface="Oswald"/>
              <a:cs typeface="Oswald"/>
              <a:sym typeface="Oswald"/>
            </a:endParaRPr>
          </a:p>
        </p:txBody>
      </p:sp>
      <p:sp>
        <p:nvSpPr>
          <p:cNvPr id="479" name="Google Shape;479;p76"/>
          <p:cNvSpPr txBox="1"/>
          <p:nvPr/>
        </p:nvSpPr>
        <p:spPr>
          <a:xfrm>
            <a:off x="4382300" y="4941559"/>
            <a:ext cx="2963700" cy="356100"/>
          </a:xfrm>
          <a:prstGeom prst="rect">
            <a:avLst/>
          </a:prstGeom>
          <a:noFill/>
          <a:ln>
            <a:noFill/>
          </a:ln>
        </p:spPr>
        <p:txBody>
          <a:bodyPr spcFirstLastPara="1" wrap="square" lIns="0" tIns="0" rIns="0" bIns="0" anchor="t" anchorCtr="1">
            <a:noAutofit/>
          </a:bodyPr>
          <a:lstStyle/>
          <a:p>
            <a:pPr marL="0" marR="0" lvl="0" indent="0" algn="l" rtl="0">
              <a:lnSpc>
                <a:spcPct val="140050"/>
              </a:lnSpc>
              <a:spcBef>
                <a:spcPts val="0"/>
              </a:spcBef>
              <a:spcAft>
                <a:spcPts val="0"/>
              </a:spcAft>
              <a:buClr>
                <a:srgbClr val="000000"/>
              </a:buClr>
              <a:buSzPts val="2000"/>
              <a:buFont typeface="Arial"/>
              <a:buNone/>
            </a:pPr>
            <a:r>
              <a:rPr lang="en-US" sz="1600" b="0" i="0" u="none" strike="noStrike" cap="none">
                <a:solidFill>
                  <a:srgbClr val="403C3C"/>
                </a:solidFill>
                <a:latin typeface="Oswald Medium"/>
                <a:ea typeface="Oswald Medium"/>
                <a:cs typeface="Oswald Medium"/>
                <a:sym typeface="Oswald Medium"/>
              </a:rPr>
              <a:t>Estimated Impressions: PENDING</a:t>
            </a:r>
            <a:endParaRPr sz="1600" b="0" i="0" u="none" strike="noStrike" cap="none">
              <a:solidFill>
                <a:srgbClr val="000000"/>
              </a:solidFill>
              <a:latin typeface="Oswald Medium"/>
              <a:ea typeface="Oswald Medium"/>
              <a:cs typeface="Oswald Medium"/>
              <a:sym typeface="Oswald Medium"/>
            </a:endParaRPr>
          </a:p>
        </p:txBody>
      </p:sp>
      <p:sp>
        <p:nvSpPr>
          <p:cNvPr id="480" name="Google Shape;480;p76"/>
          <p:cNvSpPr txBox="1"/>
          <p:nvPr/>
        </p:nvSpPr>
        <p:spPr>
          <a:xfrm>
            <a:off x="4382300" y="2103771"/>
            <a:ext cx="5832900" cy="1514700"/>
          </a:xfrm>
          <a:prstGeom prst="rect">
            <a:avLst/>
          </a:prstGeom>
          <a:noFill/>
          <a:ln>
            <a:noFill/>
          </a:ln>
        </p:spPr>
        <p:txBody>
          <a:bodyPr spcFirstLastPara="1" wrap="square" lIns="0" tIns="0" rIns="0" bIns="0" anchor="t" anchorCtr="1">
            <a:noAutofit/>
          </a:bodyPr>
          <a:lstStyle/>
          <a:p>
            <a:pPr marL="0" marR="0" lvl="0" indent="0" algn="l" rtl="0">
              <a:lnSpc>
                <a:spcPct val="158750"/>
              </a:lnSpc>
              <a:spcBef>
                <a:spcPts val="0"/>
              </a:spcBef>
              <a:spcAft>
                <a:spcPts val="0"/>
              </a:spcAft>
              <a:buClr>
                <a:srgbClr val="000000"/>
              </a:buClr>
              <a:buSzPts val="2000"/>
              <a:buFont typeface="Arial"/>
              <a:buNone/>
            </a:pPr>
            <a:r>
              <a:rPr lang="en-US" sz="1800" b="0" i="0" u="none" strike="noStrike" cap="none">
                <a:solidFill>
                  <a:srgbClr val="156082"/>
                </a:solidFill>
                <a:latin typeface="Oswald"/>
                <a:ea typeface="Oswald"/>
                <a:cs typeface="Oswald"/>
                <a:sym typeface="Oswald"/>
              </a:rPr>
              <a:t>Strategy</a:t>
            </a:r>
            <a:endParaRPr sz="1800" b="0" i="0" u="none" strike="noStrike" cap="none">
              <a:solidFill>
                <a:srgbClr val="156082"/>
              </a:solidFill>
              <a:latin typeface="Oswald"/>
              <a:ea typeface="Oswald"/>
              <a:cs typeface="Oswald"/>
              <a:sym typeface="Oswald"/>
            </a:endParaRPr>
          </a:p>
          <a:p>
            <a:pPr marL="0" marR="0" lvl="0" indent="0" algn="l" rtl="0">
              <a:lnSpc>
                <a:spcPct val="140000"/>
              </a:lnSpc>
              <a:spcBef>
                <a:spcPts val="0"/>
              </a:spcBef>
              <a:spcAft>
                <a:spcPts val="0"/>
              </a:spcAft>
              <a:buClr>
                <a:schemeClr val="dk1"/>
              </a:buClr>
              <a:buSzPts val="1800"/>
              <a:buFont typeface="Arial"/>
              <a:buNone/>
            </a:pPr>
            <a:r>
              <a:rPr lang="en-US" sz="1500" b="0" i="0" u="none" strike="noStrike" cap="none">
                <a:solidFill>
                  <a:srgbClr val="403C3C"/>
                </a:solidFill>
                <a:latin typeface="Arimo"/>
                <a:ea typeface="Arimo"/>
                <a:cs typeface="Arimo"/>
                <a:sym typeface="Arimo"/>
              </a:rPr>
              <a:t>Effectively capture the attention of potential visitors by leveraging Expedia’s engaged user base and targeting capabilities to reach a highly targeted audience actively seeking travel options.</a:t>
            </a:r>
            <a:endParaRPr sz="1500" b="0" i="0" u="none" strike="noStrike" cap="none">
              <a:solidFill>
                <a:srgbClr val="403C3C"/>
              </a:solidFill>
              <a:latin typeface="Arimo"/>
              <a:ea typeface="Arimo"/>
              <a:cs typeface="Arimo"/>
              <a:sym typeface="Arimo"/>
            </a:endParaRPr>
          </a:p>
          <a:p>
            <a:pPr marL="0" marR="0" lvl="0" indent="0" algn="l" rtl="0">
              <a:lnSpc>
                <a:spcPct val="140000"/>
              </a:lnSpc>
              <a:spcBef>
                <a:spcPts val="0"/>
              </a:spcBef>
              <a:spcAft>
                <a:spcPts val="0"/>
              </a:spcAft>
              <a:buClr>
                <a:schemeClr val="dk1"/>
              </a:buClr>
              <a:buSzPts val="1800"/>
              <a:buFont typeface="Arial"/>
              <a:buNone/>
            </a:pPr>
            <a:endParaRPr sz="1500" b="0" i="0" u="none" strike="noStrike" cap="none">
              <a:solidFill>
                <a:srgbClr val="403C3C"/>
              </a:solidFill>
              <a:latin typeface="Arimo"/>
              <a:ea typeface="Arimo"/>
              <a:cs typeface="Arimo"/>
              <a:sym typeface="Arimo"/>
            </a:endParaRPr>
          </a:p>
          <a:p>
            <a:pPr marL="457200" marR="0" lvl="0" indent="-323850" algn="l" rtl="0">
              <a:lnSpc>
                <a:spcPct val="115000"/>
              </a:lnSpc>
              <a:spcBef>
                <a:spcPts val="0"/>
              </a:spcBef>
              <a:spcAft>
                <a:spcPts val="0"/>
              </a:spcAft>
              <a:buClr>
                <a:schemeClr val="dk2"/>
              </a:buClr>
              <a:buSzPts val="1500"/>
              <a:buFont typeface="Arimo"/>
              <a:buChar char="●"/>
            </a:pPr>
            <a:r>
              <a:rPr lang="en-US" sz="1500" b="0" i="0" u="none" strike="noStrike" cap="none">
                <a:solidFill>
                  <a:schemeClr val="dk2"/>
                </a:solidFill>
                <a:latin typeface="Arimo"/>
                <a:ea typeface="Arimo"/>
                <a:cs typeface="Arimo"/>
                <a:sym typeface="Arimo"/>
              </a:rPr>
              <a:t>Co-Op Marketing for Fall 2024</a:t>
            </a:r>
            <a:endParaRPr sz="1500" b="0" i="0" u="none" strike="noStrike" cap="none">
              <a:solidFill>
                <a:schemeClr val="dk2"/>
              </a:solidFill>
              <a:latin typeface="Arimo"/>
              <a:ea typeface="Arimo"/>
              <a:cs typeface="Arimo"/>
              <a:sym typeface="Arimo"/>
            </a:endParaRPr>
          </a:p>
          <a:p>
            <a:pPr marL="457200" marR="0" lvl="0" indent="-323850" algn="l" rtl="0">
              <a:lnSpc>
                <a:spcPct val="115000"/>
              </a:lnSpc>
              <a:spcBef>
                <a:spcPts val="0"/>
              </a:spcBef>
              <a:spcAft>
                <a:spcPts val="0"/>
              </a:spcAft>
              <a:buClr>
                <a:schemeClr val="dk2"/>
              </a:buClr>
              <a:buSzPts val="1500"/>
              <a:buFont typeface="Arimo"/>
              <a:buChar char="●"/>
            </a:pPr>
            <a:r>
              <a:rPr lang="en-US" sz="1500" b="0" i="0" u="none" strike="noStrike" cap="none">
                <a:solidFill>
                  <a:schemeClr val="dk2"/>
                </a:solidFill>
                <a:latin typeface="Arimo"/>
                <a:ea typeface="Arimo"/>
                <a:cs typeface="Arimo"/>
                <a:sym typeface="Arimo"/>
              </a:rPr>
              <a:t>Campaign Exploration to leverage destination for mutual benefit </a:t>
            </a:r>
            <a:endParaRPr sz="1500" b="0" i="0" u="none" strike="noStrike" cap="none">
              <a:solidFill>
                <a:schemeClr val="dk2"/>
              </a:solidFill>
              <a:latin typeface="Arimo"/>
              <a:ea typeface="Arimo"/>
              <a:cs typeface="Arimo"/>
              <a:sym typeface="Arimo"/>
            </a:endParaRPr>
          </a:p>
          <a:p>
            <a:pPr marL="457200" marR="0" lvl="0" indent="-323850" algn="l" rtl="0">
              <a:lnSpc>
                <a:spcPct val="115000"/>
              </a:lnSpc>
              <a:spcBef>
                <a:spcPts val="0"/>
              </a:spcBef>
              <a:spcAft>
                <a:spcPts val="0"/>
              </a:spcAft>
              <a:buClr>
                <a:schemeClr val="dk2"/>
              </a:buClr>
              <a:buSzPts val="1500"/>
              <a:buFont typeface="Arimo"/>
              <a:buChar char="●"/>
            </a:pPr>
            <a:r>
              <a:rPr lang="en-US" sz="1500" b="0" i="0" u="none" strike="noStrike" cap="none">
                <a:solidFill>
                  <a:schemeClr val="dk2"/>
                </a:solidFill>
                <a:latin typeface="Arimo"/>
                <a:ea typeface="Arimo"/>
                <a:cs typeface="Arimo"/>
                <a:sym typeface="Arimo"/>
              </a:rPr>
              <a:t>Co-Op Marketing for new Full Fiscal 2025/26</a:t>
            </a:r>
            <a:endParaRPr sz="1500" b="0" i="0" u="none" strike="noStrike" cap="none">
              <a:solidFill>
                <a:schemeClr val="dk2"/>
              </a:solidFill>
              <a:latin typeface="Arimo"/>
              <a:ea typeface="Arimo"/>
              <a:cs typeface="Arimo"/>
              <a:sym typeface="Arimo"/>
            </a:endParaRPr>
          </a:p>
          <a:p>
            <a:pPr marL="0" marR="0" lvl="0" indent="0" algn="l" rtl="0">
              <a:lnSpc>
                <a:spcPct val="140000"/>
              </a:lnSpc>
              <a:spcBef>
                <a:spcPts val="0"/>
              </a:spcBef>
              <a:spcAft>
                <a:spcPts val="0"/>
              </a:spcAft>
              <a:buClr>
                <a:schemeClr val="dk1"/>
              </a:buClr>
              <a:buSzPts val="1800"/>
              <a:buFont typeface="Arial"/>
              <a:buNone/>
            </a:pPr>
            <a:endParaRPr sz="1500" b="0" i="0" u="none" strike="noStrike" cap="none">
              <a:solidFill>
                <a:srgbClr val="403C3C"/>
              </a:solidFill>
              <a:latin typeface="Arimo"/>
              <a:ea typeface="Arimo"/>
              <a:cs typeface="Arimo"/>
              <a:sym typeface="Arimo"/>
            </a:endParaRPr>
          </a:p>
        </p:txBody>
      </p:sp>
      <p:pic>
        <p:nvPicPr>
          <p:cNvPr id="481" name="Google Shape;481;p76"/>
          <p:cNvPicPr preferRelativeResize="0"/>
          <p:nvPr/>
        </p:nvPicPr>
        <p:blipFill rotWithShape="1">
          <a:blip r:embed="rId4">
            <a:alphaModFix/>
          </a:blip>
          <a:srcRect l="19761" r="32454"/>
          <a:stretch/>
        </p:blipFill>
        <p:spPr>
          <a:xfrm>
            <a:off x="482000" y="1309863"/>
            <a:ext cx="3671450" cy="43104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pic>
        <p:nvPicPr>
          <p:cNvPr id="486" name="Google Shape;486;p77"/>
          <p:cNvPicPr preferRelativeResize="0"/>
          <p:nvPr/>
        </p:nvPicPr>
        <p:blipFill rotWithShape="1">
          <a:blip r:embed="rId3">
            <a:alphaModFix/>
          </a:blip>
          <a:srcRect/>
          <a:stretch/>
        </p:blipFill>
        <p:spPr>
          <a:xfrm>
            <a:off x="618000" y="1442651"/>
            <a:ext cx="2006326" cy="454700"/>
          </a:xfrm>
          <a:prstGeom prst="rect">
            <a:avLst/>
          </a:prstGeom>
          <a:noFill/>
          <a:ln>
            <a:noFill/>
          </a:ln>
        </p:spPr>
      </p:pic>
      <p:sp>
        <p:nvSpPr>
          <p:cNvPr id="487" name="Google Shape;487;p77"/>
          <p:cNvSpPr txBox="1"/>
          <p:nvPr/>
        </p:nvSpPr>
        <p:spPr>
          <a:xfrm>
            <a:off x="618000" y="789850"/>
            <a:ext cx="2889000" cy="652800"/>
          </a:xfrm>
          <a:prstGeom prst="rect">
            <a:avLst/>
          </a:prstGeom>
          <a:noFill/>
          <a:ln>
            <a:noFill/>
          </a:ln>
        </p:spPr>
        <p:txBody>
          <a:bodyPr spcFirstLastPara="1" wrap="square" lIns="0" tIns="0" rIns="0" bIns="0" anchor="t" anchorCtr="1">
            <a:noAutofit/>
          </a:bodyPr>
          <a:lstStyle/>
          <a:p>
            <a:pPr marL="0" marR="0" lvl="0" indent="0" algn="l" rtl="0">
              <a:lnSpc>
                <a:spcPct val="139945"/>
              </a:lnSpc>
              <a:spcBef>
                <a:spcPts val="0"/>
              </a:spcBef>
              <a:spcAft>
                <a:spcPts val="0"/>
              </a:spcAft>
              <a:buClr>
                <a:srgbClr val="000000"/>
              </a:buClr>
              <a:buSzPts val="3670"/>
              <a:buFont typeface="Arial"/>
              <a:buNone/>
            </a:pPr>
            <a:r>
              <a:rPr lang="en-US" sz="3670" b="0" i="0" u="none" strike="noStrike" cap="none">
                <a:solidFill>
                  <a:srgbClr val="60989E"/>
                </a:solidFill>
                <a:latin typeface="Oswald"/>
                <a:ea typeface="Oswald"/>
                <a:cs typeface="Oswald"/>
                <a:sym typeface="Oswald"/>
              </a:rPr>
              <a:t>Digital Channels</a:t>
            </a:r>
            <a:endParaRPr sz="3670" b="0" i="0" u="none" strike="noStrike" cap="none">
              <a:solidFill>
                <a:srgbClr val="60989E"/>
              </a:solidFill>
              <a:latin typeface="Oswald"/>
              <a:ea typeface="Oswald"/>
              <a:cs typeface="Oswald"/>
              <a:sym typeface="Oswald"/>
            </a:endParaRPr>
          </a:p>
        </p:txBody>
      </p:sp>
      <p:sp>
        <p:nvSpPr>
          <p:cNvPr id="488" name="Google Shape;488;p77"/>
          <p:cNvSpPr txBox="1"/>
          <p:nvPr/>
        </p:nvSpPr>
        <p:spPr>
          <a:xfrm>
            <a:off x="618000" y="4765814"/>
            <a:ext cx="2963700" cy="356100"/>
          </a:xfrm>
          <a:prstGeom prst="rect">
            <a:avLst/>
          </a:prstGeom>
          <a:noFill/>
          <a:ln>
            <a:noFill/>
          </a:ln>
        </p:spPr>
        <p:txBody>
          <a:bodyPr spcFirstLastPara="1" wrap="square" lIns="0" tIns="0" rIns="0" bIns="0" anchor="t" anchorCtr="1">
            <a:noAutofit/>
          </a:bodyPr>
          <a:lstStyle/>
          <a:p>
            <a:pPr marL="0" marR="0" lvl="0" indent="0" algn="l" rtl="0">
              <a:lnSpc>
                <a:spcPct val="140050"/>
              </a:lnSpc>
              <a:spcBef>
                <a:spcPts val="0"/>
              </a:spcBef>
              <a:spcAft>
                <a:spcPts val="0"/>
              </a:spcAft>
              <a:buClr>
                <a:srgbClr val="000000"/>
              </a:buClr>
              <a:buSzPts val="2000"/>
              <a:buFont typeface="Arial"/>
              <a:buNone/>
            </a:pPr>
            <a:r>
              <a:rPr lang="en-US" sz="1600" b="0" i="0" u="none" strike="noStrike" cap="none">
                <a:solidFill>
                  <a:srgbClr val="403C3C"/>
                </a:solidFill>
                <a:latin typeface="Oswald Medium"/>
                <a:ea typeface="Oswald Medium"/>
                <a:cs typeface="Oswald Medium"/>
                <a:sym typeface="Oswald Medium"/>
              </a:rPr>
              <a:t>Estimated Impressions: PENDING</a:t>
            </a:r>
            <a:endParaRPr sz="1600" b="0" i="0" u="none" strike="noStrike" cap="none">
              <a:solidFill>
                <a:srgbClr val="403C3C"/>
              </a:solidFill>
              <a:latin typeface="Oswald Medium"/>
              <a:ea typeface="Oswald Medium"/>
              <a:cs typeface="Oswald Medium"/>
              <a:sym typeface="Oswald Medium"/>
            </a:endParaRPr>
          </a:p>
        </p:txBody>
      </p:sp>
      <p:sp>
        <p:nvSpPr>
          <p:cNvPr id="489" name="Google Shape;489;p77"/>
          <p:cNvSpPr txBox="1"/>
          <p:nvPr/>
        </p:nvSpPr>
        <p:spPr>
          <a:xfrm>
            <a:off x="618000" y="2103768"/>
            <a:ext cx="5832900" cy="853500"/>
          </a:xfrm>
          <a:prstGeom prst="rect">
            <a:avLst/>
          </a:prstGeom>
          <a:noFill/>
          <a:ln>
            <a:noFill/>
          </a:ln>
        </p:spPr>
        <p:txBody>
          <a:bodyPr spcFirstLastPara="1" wrap="square" lIns="0" tIns="0" rIns="0" bIns="0" anchor="t" anchorCtr="1">
            <a:noAutofit/>
          </a:bodyPr>
          <a:lstStyle/>
          <a:p>
            <a:pPr marL="0" marR="0" lvl="0" indent="0" algn="l" rtl="0">
              <a:lnSpc>
                <a:spcPct val="158750"/>
              </a:lnSpc>
              <a:spcBef>
                <a:spcPts val="0"/>
              </a:spcBef>
              <a:spcAft>
                <a:spcPts val="0"/>
              </a:spcAft>
              <a:buClr>
                <a:srgbClr val="000000"/>
              </a:buClr>
              <a:buSzPts val="2000"/>
              <a:buFont typeface="Arial"/>
              <a:buNone/>
            </a:pPr>
            <a:r>
              <a:rPr lang="en-US" sz="1800" b="0" i="0" u="none" strike="noStrike" cap="none">
                <a:solidFill>
                  <a:srgbClr val="156082"/>
                </a:solidFill>
                <a:latin typeface="Oswald"/>
                <a:ea typeface="Oswald"/>
                <a:cs typeface="Oswald"/>
                <a:sym typeface="Oswald"/>
              </a:rPr>
              <a:t>Strategy</a:t>
            </a:r>
            <a:endParaRPr sz="1800" b="0" i="0" u="none" strike="noStrike" cap="none">
              <a:solidFill>
                <a:srgbClr val="156082"/>
              </a:solidFill>
              <a:latin typeface="Oswald"/>
              <a:ea typeface="Oswald"/>
              <a:cs typeface="Oswald"/>
              <a:sym typeface="Oswald"/>
            </a:endParaRPr>
          </a:p>
          <a:p>
            <a:pPr marL="457200" marR="0" lvl="0" indent="-317500" algn="l" rtl="0">
              <a:lnSpc>
                <a:spcPct val="115000"/>
              </a:lnSpc>
              <a:spcBef>
                <a:spcPts val="0"/>
              </a:spcBef>
              <a:spcAft>
                <a:spcPts val="0"/>
              </a:spcAft>
              <a:buClr>
                <a:schemeClr val="dk1"/>
              </a:buClr>
              <a:buSzPts val="1400"/>
              <a:buFont typeface="Arimo"/>
              <a:buChar char="●"/>
            </a:pPr>
            <a:r>
              <a:rPr lang="en-US" sz="1400" b="0" i="0" u="none" strike="noStrike" cap="none">
                <a:solidFill>
                  <a:schemeClr val="dk1"/>
                </a:solidFill>
                <a:latin typeface="Arimo"/>
                <a:ea typeface="Arimo"/>
                <a:cs typeface="Arimo"/>
                <a:sym typeface="Arimo"/>
              </a:rPr>
              <a:t>CO-OP Marketing – Support for Fall 2024</a:t>
            </a:r>
            <a:endParaRPr sz="1400" b="0" i="0" u="none" strike="noStrike" cap="none">
              <a:solidFill>
                <a:schemeClr val="dk1"/>
              </a:solidFill>
              <a:latin typeface="Arimo"/>
              <a:ea typeface="Arimo"/>
              <a:cs typeface="Arimo"/>
              <a:sym typeface="Arimo"/>
            </a:endParaRPr>
          </a:p>
          <a:p>
            <a:pPr marL="457200" marR="0" lvl="0" indent="-317500" algn="l" rtl="0">
              <a:lnSpc>
                <a:spcPct val="115000"/>
              </a:lnSpc>
              <a:spcBef>
                <a:spcPts val="0"/>
              </a:spcBef>
              <a:spcAft>
                <a:spcPts val="0"/>
              </a:spcAft>
              <a:buClr>
                <a:schemeClr val="dk1"/>
              </a:buClr>
              <a:buSzPts val="1400"/>
              <a:buFont typeface="Arimo"/>
              <a:buChar char="●"/>
            </a:pPr>
            <a:r>
              <a:rPr lang="en-US" sz="1400" b="0" i="0" u="none" strike="noStrike" cap="none">
                <a:solidFill>
                  <a:schemeClr val="dk1"/>
                </a:solidFill>
                <a:latin typeface="Arimo"/>
                <a:ea typeface="Arimo"/>
                <a:cs typeface="Arimo"/>
                <a:sym typeface="Arimo"/>
              </a:rPr>
              <a:t>Confirmed hosting Classic Vacations Fam in October </a:t>
            </a:r>
            <a:endParaRPr sz="1400" b="0" i="0" u="none" strike="noStrike" cap="none">
              <a:solidFill>
                <a:schemeClr val="dk1"/>
              </a:solidFill>
              <a:latin typeface="Arimo"/>
              <a:ea typeface="Arimo"/>
              <a:cs typeface="Arimo"/>
              <a:sym typeface="Arimo"/>
            </a:endParaRPr>
          </a:p>
          <a:p>
            <a:pPr marL="457200" marR="0" lvl="0" indent="-317500" algn="l" rtl="0">
              <a:lnSpc>
                <a:spcPct val="115000"/>
              </a:lnSpc>
              <a:spcBef>
                <a:spcPts val="0"/>
              </a:spcBef>
              <a:spcAft>
                <a:spcPts val="0"/>
              </a:spcAft>
              <a:buClr>
                <a:schemeClr val="dk1"/>
              </a:buClr>
              <a:buSzPts val="1400"/>
              <a:buFont typeface="Arimo"/>
              <a:buChar char="●"/>
            </a:pPr>
            <a:r>
              <a:rPr lang="en-US" sz="1400" b="0" i="0" u="none" strike="noStrike" cap="none">
                <a:solidFill>
                  <a:schemeClr val="dk1"/>
                </a:solidFill>
                <a:latin typeface="Arimo"/>
                <a:ea typeface="Arimo"/>
                <a:cs typeface="Arimo"/>
                <a:sym typeface="Arimo"/>
              </a:rPr>
              <a:t>Winter Classic Vacations Roadshows – various cities </a:t>
            </a:r>
            <a:endParaRPr sz="1400" b="0" i="0" u="none" strike="noStrike" cap="none">
              <a:solidFill>
                <a:schemeClr val="dk1"/>
              </a:solidFill>
              <a:latin typeface="Arimo"/>
              <a:ea typeface="Arimo"/>
              <a:cs typeface="Arimo"/>
              <a:sym typeface="Arimo"/>
            </a:endParaRPr>
          </a:p>
          <a:p>
            <a:pPr marL="457200" marR="0" lvl="0" indent="-317500" algn="l" rtl="0">
              <a:lnSpc>
                <a:spcPct val="115000"/>
              </a:lnSpc>
              <a:spcBef>
                <a:spcPts val="0"/>
              </a:spcBef>
              <a:spcAft>
                <a:spcPts val="0"/>
              </a:spcAft>
              <a:buClr>
                <a:schemeClr val="dk1"/>
              </a:buClr>
              <a:buSzPts val="1400"/>
              <a:buFont typeface="Arimo"/>
              <a:buChar char="●"/>
            </a:pPr>
            <a:r>
              <a:rPr lang="en-US" sz="1400" b="0" i="0" u="none" strike="noStrike" cap="none">
                <a:solidFill>
                  <a:schemeClr val="dk1"/>
                </a:solidFill>
                <a:latin typeface="Arimo"/>
                <a:ea typeface="Arimo"/>
                <a:cs typeface="Arimo"/>
                <a:sym typeface="Arimo"/>
              </a:rPr>
              <a:t>CO-OP Marketing for 2025 -  Exclusive Island of The Month</a:t>
            </a:r>
            <a:endParaRPr sz="1400" b="0" i="0" u="none" strike="noStrike" cap="none">
              <a:solidFill>
                <a:schemeClr val="dk1"/>
              </a:solidFill>
              <a:latin typeface="Arimo"/>
              <a:ea typeface="Arimo"/>
              <a:cs typeface="Arimo"/>
              <a:sym typeface="Arimo"/>
            </a:endParaRPr>
          </a:p>
          <a:p>
            <a:pPr marL="457200" marR="0" lvl="0" indent="-317500" algn="l" rtl="0">
              <a:lnSpc>
                <a:spcPct val="115000"/>
              </a:lnSpc>
              <a:spcBef>
                <a:spcPts val="0"/>
              </a:spcBef>
              <a:spcAft>
                <a:spcPts val="0"/>
              </a:spcAft>
              <a:buClr>
                <a:schemeClr val="dk1"/>
              </a:buClr>
              <a:buSzPts val="1400"/>
              <a:buFont typeface="Arimo"/>
              <a:buChar char="●"/>
            </a:pPr>
            <a:r>
              <a:rPr lang="en-US" sz="1400" b="0" i="0" u="none" strike="noStrike" cap="none">
                <a:solidFill>
                  <a:schemeClr val="dk1"/>
                </a:solidFill>
                <a:latin typeface="Arimo"/>
                <a:ea typeface="Arimo"/>
                <a:cs typeface="Arimo"/>
                <a:sym typeface="Arimo"/>
              </a:rPr>
              <a:t>Romance &amp; Family Themes – Spring Schedule</a:t>
            </a:r>
            <a:endParaRPr sz="1800" b="0" i="0" u="none" strike="noStrike" cap="none">
              <a:solidFill>
                <a:srgbClr val="156082"/>
              </a:solidFill>
              <a:latin typeface="Oswald"/>
              <a:ea typeface="Oswald"/>
              <a:cs typeface="Oswald"/>
              <a:sym typeface="Oswald"/>
            </a:endParaRPr>
          </a:p>
          <a:p>
            <a:pPr marL="0" marR="0" lvl="0" indent="0" algn="l" rtl="0">
              <a:lnSpc>
                <a:spcPct val="140000"/>
              </a:lnSpc>
              <a:spcBef>
                <a:spcPts val="0"/>
              </a:spcBef>
              <a:spcAft>
                <a:spcPts val="0"/>
              </a:spcAft>
              <a:buClr>
                <a:schemeClr val="dk1"/>
              </a:buClr>
              <a:buSzPts val="1800"/>
              <a:buFont typeface="Arial"/>
              <a:buNone/>
            </a:pPr>
            <a:endParaRPr sz="1500" b="0" i="0" u="none" strike="noStrike" cap="none">
              <a:solidFill>
                <a:srgbClr val="000000"/>
              </a:solidFill>
              <a:latin typeface="Arimo"/>
              <a:ea typeface="Arimo"/>
              <a:cs typeface="Arimo"/>
              <a:sym typeface="Arimo"/>
            </a:endParaRPr>
          </a:p>
        </p:txBody>
      </p:sp>
      <p:pic>
        <p:nvPicPr>
          <p:cNvPr id="490" name="Google Shape;490;p77"/>
          <p:cNvPicPr preferRelativeResize="0"/>
          <p:nvPr/>
        </p:nvPicPr>
        <p:blipFill rotWithShape="1">
          <a:blip r:embed="rId4">
            <a:alphaModFix/>
          </a:blip>
          <a:srcRect/>
          <a:stretch/>
        </p:blipFill>
        <p:spPr>
          <a:xfrm>
            <a:off x="6230400" y="1525993"/>
            <a:ext cx="5395215" cy="359593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78"/>
          <p:cNvSpPr txBox="1"/>
          <p:nvPr/>
        </p:nvSpPr>
        <p:spPr>
          <a:xfrm>
            <a:off x="4382300" y="789850"/>
            <a:ext cx="2889000" cy="652800"/>
          </a:xfrm>
          <a:prstGeom prst="rect">
            <a:avLst/>
          </a:prstGeom>
          <a:noFill/>
          <a:ln>
            <a:noFill/>
          </a:ln>
        </p:spPr>
        <p:txBody>
          <a:bodyPr spcFirstLastPara="1" wrap="square" lIns="0" tIns="0" rIns="0" bIns="0" anchor="t" anchorCtr="1">
            <a:noAutofit/>
          </a:bodyPr>
          <a:lstStyle/>
          <a:p>
            <a:pPr marL="0" marR="0" lvl="0" indent="0" algn="l" rtl="0">
              <a:lnSpc>
                <a:spcPct val="139945"/>
              </a:lnSpc>
              <a:spcBef>
                <a:spcPts val="0"/>
              </a:spcBef>
              <a:spcAft>
                <a:spcPts val="0"/>
              </a:spcAft>
              <a:buClr>
                <a:srgbClr val="000000"/>
              </a:buClr>
              <a:buSzPts val="3670"/>
              <a:buFont typeface="Arial"/>
              <a:buNone/>
            </a:pPr>
            <a:r>
              <a:rPr lang="en-US" sz="3670" b="0" i="0" u="none" strike="noStrike" cap="none">
                <a:solidFill>
                  <a:srgbClr val="60989E"/>
                </a:solidFill>
                <a:latin typeface="Oswald"/>
                <a:ea typeface="Oswald"/>
                <a:cs typeface="Oswald"/>
                <a:sym typeface="Oswald"/>
              </a:rPr>
              <a:t>Digital Channels</a:t>
            </a:r>
            <a:endParaRPr sz="3670" b="0" i="0" u="none" strike="noStrike" cap="none">
              <a:solidFill>
                <a:srgbClr val="60989E"/>
              </a:solidFill>
              <a:latin typeface="Oswald"/>
              <a:ea typeface="Oswald"/>
              <a:cs typeface="Oswald"/>
              <a:sym typeface="Oswald"/>
            </a:endParaRPr>
          </a:p>
        </p:txBody>
      </p:sp>
      <p:sp>
        <p:nvSpPr>
          <p:cNvPr id="496" name="Google Shape;496;p78"/>
          <p:cNvSpPr txBox="1"/>
          <p:nvPr/>
        </p:nvSpPr>
        <p:spPr>
          <a:xfrm>
            <a:off x="4382300" y="4941559"/>
            <a:ext cx="2963700" cy="356100"/>
          </a:xfrm>
          <a:prstGeom prst="rect">
            <a:avLst/>
          </a:prstGeom>
          <a:noFill/>
          <a:ln>
            <a:noFill/>
          </a:ln>
        </p:spPr>
        <p:txBody>
          <a:bodyPr spcFirstLastPara="1" wrap="square" lIns="0" tIns="0" rIns="0" bIns="0" anchor="t" anchorCtr="1">
            <a:noAutofit/>
          </a:bodyPr>
          <a:lstStyle/>
          <a:p>
            <a:pPr marL="0" marR="0" lvl="0" indent="0" algn="l" rtl="0">
              <a:lnSpc>
                <a:spcPct val="140050"/>
              </a:lnSpc>
              <a:spcBef>
                <a:spcPts val="0"/>
              </a:spcBef>
              <a:spcAft>
                <a:spcPts val="0"/>
              </a:spcAft>
              <a:buClr>
                <a:srgbClr val="000000"/>
              </a:buClr>
              <a:buSzPts val="2000"/>
              <a:buFont typeface="Arial"/>
              <a:buNone/>
            </a:pPr>
            <a:r>
              <a:rPr lang="en-US" sz="1600" b="0" i="0" u="none" strike="noStrike" cap="none">
                <a:solidFill>
                  <a:srgbClr val="403C3C"/>
                </a:solidFill>
                <a:latin typeface="Oswald Medium"/>
                <a:ea typeface="Oswald Medium"/>
                <a:cs typeface="Oswald Medium"/>
                <a:sym typeface="Oswald Medium"/>
              </a:rPr>
              <a:t>Estimated Impressions: PENDING</a:t>
            </a:r>
            <a:endParaRPr sz="1600" b="0" i="0" u="none" strike="noStrike" cap="none">
              <a:solidFill>
                <a:srgbClr val="000000"/>
              </a:solidFill>
              <a:latin typeface="Oswald Medium"/>
              <a:ea typeface="Oswald Medium"/>
              <a:cs typeface="Oswald Medium"/>
              <a:sym typeface="Oswald Medium"/>
            </a:endParaRPr>
          </a:p>
        </p:txBody>
      </p:sp>
      <p:sp>
        <p:nvSpPr>
          <p:cNvPr id="497" name="Google Shape;497;p78"/>
          <p:cNvSpPr txBox="1"/>
          <p:nvPr/>
        </p:nvSpPr>
        <p:spPr>
          <a:xfrm>
            <a:off x="4382300" y="2103771"/>
            <a:ext cx="5832900" cy="1514700"/>
          </a:xfrm>
          <a:prstGeom prst="rect">
            <a:avLst/>
          </a:prstGeom>
          <a:noFill/>
          <a:ln>
            <a:noFill/>
          </a:ln>
        </p:spPr>
        <p:txBody>
          <a:bodyPr spcFirstLastPara="1" wrap="square" lIns="0" tIns="0" rIns="0" bIns="0" anchor="t" anchorCtr="1">
            <a:noAutofit/>
          </a:bodyPr>
          <a:lstStyle/>
          <a:p>
            <a:pPr marL="0" marR="0" lvl="0" indent="0" algn="l" rtl="0">
              <a:lnSpc>
                <a:spcPct val="158750"/>
              </a:lnSpc>
              <a:spcBef>
                <a:spcPts val="0"/>
              </a:spcBef>
              <a:spcAft>
                <a:spcPts val="0"/>
              </a:spcAft>
              <a:buClr>
                <a:srgbClr val="000000"/>
              </a:buClr>
              <a:buSzPts val="2000"/>
              <a:buFont typeface="Arial"/>
              <a:buNone/>
            </a:pPr>
            <a:r>
              <a:rPr lang="en-US" sz="1800" b="0" i="0" u="none" strike="noStrike" cap="none">
                <a:solidFill>
                  <a:srgbClr val="156082"/>
                </a:solidFill>
                <a:latin typeface="Oswald"/>
                <a:ea typeface="Oswald"/>
                <a:cs typeface="Oswald"/>
                <a:sym typeface="Oswald"/>
              </a:rPr>
              <a:t>Strategy</a:t>
            </a:r>
            <a:endParaRPr sz="1800" b="0" i="0" u="none" strike="noStrike" cap="none">
              <a:solidFill>
                <a:srgbClr val="156082"/>
              </a:solidFill>
              <a:latin typeface="Oswald"/>
              <a:ea typeface="Oswald"/>
              <a:cs typeface="Oswald"/>
              <a:sym typeface="Oswald"/>
            </a:endParaRPr>
          </a:p>
          <a:p>
            <a:pPr marL="457200" marR="0" lvl="0" indent="-317500" algn="l" rtl="0">
              <a:lnSpc>
                <a:spcPct val="115000"/>
              </a:lnSpc>
              <a:spcBef>
                <a:spcPts val="0"/>
              </a:spcBef>
              <a:spcAft>
                <a:spcPts val="0"/>
              </a:spcAft>
              <a:buClr>
                <a:schemeClr val="dk1"/>
              </a:buClr>
              <a:buSzPts val="1400"/>
              <a:buFont typeface="Arimo"/>
              <a:buChar char="●"/>
            </a:pPr>
            <a:r>
              <a:rPr lang="en-US" sz="1400" b="0" i="0" u="none" strike="noStrike" cap="none">
                <a:solidFill>
                  <a:schemeClr val="dk1"/>
                </a:solidFill>
                <a:latin typeface="Arimo"/>
                <a:ea typeface="Arimo"/>
                <a:cs typeface="Arimo"/>
                <a:sym typeface="Arimo"/>
              </a:rPr>
              <a:t>Met with AAV at Showcase and have assessed for opportunities </a:t>
            </a:r>
            <a:endParaRPr sz="1400" b="0" i="0" u="none" strike="noStrike" cap="none">
              <a:solidFill>
                <a:schemeClr val="dk1"/>
              </a:solidFill>
              <a:latin typeface="Arimo"/>
              <a:ea typeface="Arimo"/>
              <a:cs typeface="Arimo"/>
              <a:sym typeface="Arimo"/>
            </a:endParaRPr>
          </a:p>
          <a:p>
            <a:pPr marL="457200" marR="0" lvl="0" indent="-317500" algn="l" rtl="0">
              <a:lnSpc>
                <a:spcPct val="115000"/>
              </a:lnSpc>
              <a:spcBef>
                <a:spcPts val="0"/>
              </a:spcBef>
              <a:spcAft>
                <a:spcPts val="0"/>
              </a:spcAft>
              <a:buClr>
                <a:schemeClr val="dk1"/>
              </a:buClr>
              <a:buSzPts val="1400"/>
              <a:buFont typeface="Arimo"/>
              <a:buChar char="●"/>
            </a:pPr>
            <a:r>
              <a:rPr lang="en-US" sz="1400" b="0" i="0" u="none" strike="noStrike" cap="none">
                <a:solidFill>
                  <a:schemeClr val="dk1"/>
                </a:solidFill>
                <a:latin typeface="Arimo"/>
                <a:ea typeface="Arimo"/>
                <a:cs typeface="Arimo"/>
                <a:sym typeface="Arimo"/>
              </a:rPr>
              <a:t>Co-Op Marketing for Fall 2024</a:t>
            </a:r>
            <a:endParaRPr sz="1400" b="0" i="0" u="none" strike="noStrike" cap="none">
              <a:solidFill>
                <a:schemeClr val="dk1"/>
              </a:solidFill>
              <a:latin typeface="Arimo"/>
              <a:ea typeface="Arimo"/>
              <a:cs typeface="Arimo"/>
              <a:sym typeface="Arimo"/>
            </a:endParaRPr>
          </a:p>
          <a:p>
            <a:pPr marL="457200" marR="0" lvl="0" indent="-317500" algn="l" rtl="0">
              <a:lnSpc>
                <a:spcPct val="115000"/>
              </a:lnSpc>
              <a:spcBef>
                <a:spcPts val="0"/>
              </a:spcBef>
              <a:spcAft>
                <a:spcPts val="0"/>
              </a:spcAft>
              <a:buClr>
                <a:schemeClr val="dk1"/>
              </a:buClr>
              <a:buSzPts val="1400"/>
              <a:buFont typeface="Arimo"/>
              <a:buChar char="●"/>
            </a:pPr>
            <a:r>
              <a:rPr lang="en-US" sz="1400" b="0" i="0" u="none" strike="noStrike" cap="none">
                <a:solidFill>
                  <a:schemeClr val="dk1"/>
                </a:solidFill>
                <a:latin typeface="Arimo"/>
                <a:ea typeface="Arimo"/>
                <a:cs typeface="Arimo"/>
                <a:sym typeface="Arimo"/>
              </a:rPr>
              <a:t>Explore Fam Trip options for AAV preferred agency accounts </a:t>
            </a:r>
            <a:endParaRPr sz="1400" b="0" i="0" u="none" strike="noStrike" cap="none">
              <a:solidFill>
                <a:schemeClr val="dk1"/>
              </a:solidFill>
              <a:latin typeface="Arimo"/>
              <a:ea typeface="Arimo"/>
              <a:cs typeface="Arimo"/>
              <a:sym typeface="Arimo"/>
            </a:endParaRPr>
          </a:p>
          <a:p>
            <a:pPr marL="457200" marR="0" lvl="0" indent="-317500" algn="l" rtl="0">
              <a:lnSpc>
                <a:spcPct val="115000"/>
              </a:lnSpc>
              <a:spcBef>
                <a:spcPts val="0"/>
              </a:spcBef>
              <a:spcAft>
                <a:spcPts val="0"/>
              </a:spcAft>
              <a:buClr>
                <a:schemeClr val="dk1"/>
              </a:buClr>
              <a:buSzPts val="1400"/>
              <a:buFont typeface="Arimo"/>
              <a:buChar char="●"/>
            </a:pPr>
            <a:r>
              <a:rPr lang="en-US" sz="1400" b="0" i="0" u="none" strike="noStrike" cap="none">
                <a:solidFill>
                  <a:schemeClr val="dk1"/>
                </a:solidFill>
                <a:latin typeface="Arimo"/>
                <a:ea typeface="Arimo"/>
                <a:cs typeface="Arimo"/>
                <a:sym typeface="Arimo"/>
              </a:rPr>
              <a:t>Co-Op Marketing for new Full Fiscal 2025/26</a:t>
            </a:r>
            <a:endParaRPr sz="1800" b="0" i="0" u="none" strike="noStrike" cap="none">
              <a:solidFill>
                <a:srgbClr val="156082"/>
              </a:solidFill>
              <a:latin typeface="Oswald"/>
              <a:ea typeface="Oswald"/>
              <a:cs typeface="Oswald"/>
              <a:sym typeface="Oswald"/>
            </a:endParaRPr>
          </a:p>
          <a:p>
            <a:pPr marL="457200" marR="0" lvl="0" indent="0" algn="l" rtl="0">
              <a:lnSpc>
                <a:spcPct val="115000"/>
              </a:lnSpc>
              <a:spcBef>
                <a:spcPts val="0"/>
              </a:spcBef>
              <a:spcAft>
                <a:spcPts val="0"/>
              </a:spcAft>
              <a:buClr>
                <a:srgbClr val="000000"/>
              </a:buClr>
              <a:buSzPts val="1500"/>
              <a:buFont typeface="Arial"/>
              <a:buNone/>
            </a:pPr>
            <a:endParaRPr sz="1500" b="0" i="0" u="none" strike="noStrike" cap="none">
              <a:solidFill>
                <a:schemeClr val="dk2"/>
              </a:solidFill>
              <a:latin typeface="Arimo"/>
              <a:ea typeface="Arimo"/>
              <a:cs typeface="Arimo"/>
              <a:sym typeface="Arimo"/>
            </a:endParaRPr>
          </a:p>
          <a:p>
            <a:pPr marL="0" marR="0" lvl="0" indent="0" algn="l" rtl="0">
              <a:lnSpc>
                <a:spcPct val="140000"/>
              </a:lnSpc>
              <a:spcBef>
                <a:spcPts val="0"/>
              </a:spcBef>
              <a:spcAft>
                <a:spcPts val="0"/>
              </a:spcAft>
              <a:buClr>
                <a:schemeClr val="dk1"/>
              </a:buClr>
              <a:buSzPts val="1800"/>
              <a:buFont typeface="Arial"/>
              <a:buNone/>
            </a:pPr>
            <a:endParaRPr sz="1500" b="0" i="0" u="none" strike="noStrike" cap="none">
              <a:solidFill>
                <a:srgbClr val="403C3C"/>
              </a:solidFill>
              <a:latin typeface="Arimo"/>
              <a:ea typeface="Arimo"/>
              <a:cs typeface="Arimo"/>
              <a:sym typeface="Arimo"/>
            </a:endParaRPr>
          </a:p>
        </p:txBody>
      </p:sp>
      <p:pic>
        <p:nvPicPr>
          <p:cNvPr id="498" name="Google Shape;498;p78"/>
          <p:cNvPicPr preferRelativeResize="0"/>
          <p:nvPr/>
        </p:nvPicPr>
        <p:blipFill rotWithShape="1">
          <a:blip r:embed="rId3">
            <a:alphaModFix/>
          </a:blip>
          <a:srcRect/>
          <a:stretch/>
        </p:blipFill>
        <p:spPr>
          <a:xfrm>
            <a:off x="4382300" y="1360250"/>
            <a:ext cx="1927049" cy="413675"/>
          </a:xfrm>
          <a:prstGeom prst="rect">
            <a:avLst/>
          </a:prstGeom>
          <a:noFill/>
          <a:ln>
            <a:noFill/>
          </a:ln>
        </p:spPr>
      </p:pic>
      <p:pic>
        <p:nvPicPr>
          <p:cNvPr id="499" name="Google Shape;499;p78"/>
          <p:cNvPicPr preferRelativeResize="0"/>
          <p:nvPr/>
        </p:nvPicPr>
        <p:blipFill rotWithShape="1">
          <a:blip r:embed="rId4">
            <a:alphaModFix/>
          </a:blip>
          <a:srcRect l="20935" r="41612"/>
          <a:stretch/>
        </p:blipFill>
        <p:spPr>
          <a:xfrm>
            <a:off x="548650" y="835625"/>
            <a:ext cx="3393475" cy="50846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41"/>
          <p:cNvSpPr txBox="1"/>
          <p:nvPr/>
        </p:nvSpPr>
        <p:spPr>
          <a:xfrm>
            <a:off x="628450" y="540675"/>
            <a:ext cx="3999000" cy="836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4400"/>
              <a:buFont typeface="Arial"/>
              <a:buNone/>
            </a:pPr>
            <a:r>
              <a:rPr lang="en-US" sz="3800" b="0" i="0" u="none" strike="noStrike" cap="none">
                <a:solidFill>
                  <a:srgbClr val="60989E"/>
                </a:solidFill>
                <a:latin typeface="Oswald"/>
                <a:ea typeface="Oswald"/>
                <a:cs typeface="Oswald"/>
                <a:sym typeface="Oswald"/>
              </a:rPr>
              <a:t>Goals and Objectives</a:t>
            </a:r>
            <a:endParaRPr sz="3800" b="0" i="0" u="none" strike="noStrike" cap="none">
              <a:solidFill>
                <a:srgbClr val="60989E"/>
              </a:solidFill>
              <a:latin typeface="Oswald"/>
              <a:ea typeface="Oswald"/>
              <a:cs typeface="Oswald"/>
              <a:sym typeface="Oswald"/>
            </a:endParaRPr>
          </a:p>
        </p:txBody>
      </p:sp>
      <p:pic>
        <p:nvPicPr>
          <p:cNvPr id="178" name="Google Shape;178;p41"/>
          <p:cNvPicPr preferRelativeResize="0"/>
          <p:nvPr/>
        </p:nvPicPr>
        <p:blipFill rotWithShape="1">
          <a:blip r:embed="rId3">
            <a:alphaModFix/>
          </a:blip>
          <a:srcRect/>
          <a:stretch/>
        </p:blipFill>
        <p:spPr>
          <a:xfrm>
            <a:off x="1200350" y="2039900"/>
            <a:ext cx="863503" cy="863501"/>
          </a:xfrm>
          <a:prstGeom prst="rect">
            <a:avLst/>
          </a:prstGeom>
          <a:noFill/>
          <a:ln>
            <a:noFill/>
          </a:ln>
        </p:spPr>
      </p:pic>
      <p:sp>
        <p:nvSpPr>
          <p:cNvPr id="179" name="Google Shape;179;p41"/>
          <p:cNvSpPr txBox="1"/>
          <p:nvPr/>
        </p:nvSpPr>
        <p:spPr>
          <a:xfrm>
            <a:off x="785252" y="2970570"/>
            <a:ext cx="1693500" cy="95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50"/>
              <a:buFont typeface="Arial"/>
              <a:buNone/>
            </a:pPr>
            <a:r>
              <a:rPr lang="en-US" sz="1250" b="0" i="0" u="none" strike="noStrike" cap="none">
                <a:solidFill>
                  <a:srgbClr val="444746"/>
                </a:solidFill>
                <a:latin typeface="Arimo"/>
                <a:ea typeface="Arimo"/>
                <a:cs typeface="Arimo"/>
                <a:sym typeface="Arimo"/>
              </a:rPr>
              <a:t>Increase airlift seat capacity and load factor on all flights to 5% over 2023.</a:t>
            </a:r>
            <a:endParaRPr sz="2300" b="0" i="0" u="none" strike="noStrike" cap="none">
              <a:solidFill>
                <a:srgbClr val="000000"/>
              </a:solidFill>
              <a:latin typeface="Arimo"/>
              <a:ea typeface="Arimo"/>
              <a:cs typeface="Arimo"/>
              <a:sym typeface="Arimo"/>
            </a:endParaRPr>
          </a:p>
        </p:txBody>
      </p:sp>
      <p:pic>
        <p:nvPicPr>
          <p:cNvPr id="180" name="Google Shape;180;p41"/>
          <p:cNvPicPr preferRelativeResize="0"/>
          <p:nvPr/>
        </p:nvPicPr>
        <p:blipFill rotWithShape="1">
          <a:blip r:embed="rId4">
            <a:alphaModFix/>
          </a:blip>
          <a:srcRect/>
          <a:stretch/>
        </p:blipFill>
        <p:spPr>
          <a:xfrm>
            <a:off x="5666485" y="2039921"/>
            <a:ext cx="863483" cy="863480"/>
          </a:xfrm>
          <a:prstGeom prst="rect">
            <a:avLst/>
          </a:prstGeom>
          <a:noFill/>
          <a:ln>
            <a:noFill/>
          </a:ln>
        </p:spPr>
      </p:pic>
      <p:sp>
        <p:nvSpPr>
          <p:cNvPr id="181" name="Google Shape;181;p41"/>
          <p:cNvSpPr txBox="1"/>
          <p:nvPr/>
        </p:nvSpPr>
        <p:spPr>
          <a:xfrm>
            <a:off x="5094587" y="2970570"/>
            <a:ext cx="2007300" cy="997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50"/>
              <a:buFont typeface="Arial"/>
              <a:buNone/>
            </a:pPr>
            <a:r>
              <a:rPr lang="en-US" sz="1250" b="0" i="0" u="none" strike="noStrike" cap="none">
                <a:solidFill>
                  <a:srgbClr val="444746"/>
                </a:solidFill>
                <a:latin typeface="Arimo"/>
                <a:ea typeface="Arimo"/>
                <a:cs typeface="Arimo"/>
                <a:sym typeface="Arimo"/>
              </a:rPr>
              <a:t>Increase visibility and Brand awareness through digital media and public relations</a:t>
            </a:r>
            <a:endParaRPr sz="2300" b="0" i="0" u="none" strike="noStrike" cap="none">
              <a:solidFill>
                <a:srgbClr val="000000"/>
              </a:solidFill>
              <a:latin typeface="Arimo"/>
              <a:ea typeface="Arimo"/>
              <a:cs typeface="Arimo"/>
              <a:sym typeface="Arimo"/>
            </a:endParaRPr>
          </a:p>
        </p:txBody>
      </p:sp>
      <p:pic>
        <p:nvPicPr>
          <p:cNvPr id="182" name="Google Shape;182;p41"/>
          <p:cNvPicPr preferRelativeResize="0"/>
          <p:nvPr/>
        </p:nvPicPr>
        <p:blipFill rotWithShape="1">
          <a:blip r:embed="rId5">
            <a:alphaModFix/>
          </a:blip>
          <a:srcRect/>
          <a:stretch/>
        </p:blipFill>
        <p:spPr>
          <a:xfrm>
            <a:off x="1133200" y="4256801"/>
            <a:ext cx="997795" cy="997800"/>
          </a:xfrm>
          <a:prstGeom prst="rect">
            <a:avLst/>
          </a:prstGeom>
          <a:noFill/>
          <a:ln>
            <a:noFill/>
          </a:ln>
        </p:spPr>
      </p:pic>
      <p:sp>
        <p:nvSpPr>
          <p:cNvPr id="183" name="Google Shape;183;p41"/>
          <p:cNvSpPr txBox="1"/>
          <p:nvPr/>
        </p:nvSpPr>
        <p:spPr>
          <a:xfrm>
            <a:off x="628450" y="5232734"/>
            <a:ext cx="2007300" cy="997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50"/>
              <a:buFont typeface="Arial"/>
              <a:buNone/>
            </a:pPr>
            <a:r>
              <a:rPr lang="en-US" sz="1250" b="0" i="0" u="none" strike="noStrike" cap="none">
                <a:solidFill>
                  <a:srgbClr val="444746"/>
                </a:solidFill>
                <a:latin typeface="Arimo"/>
                <a:ea typeface="Arimo"/>
                <a:cs typeface="Arimo"/>
                <a:sym typeface="Arimo"/>
              </a:rPr>
              <a:t>Diversify into new niche markets</a:t>
            </a:r>
            <a:endParaRPr sz="2600" b="0" i="0" u="none" strike="noStrike" cap="none">
              <a:solidFill>
                <a:srgbClr val="000000"/>
              </a:solidFill>
              <a:latin typeface="Arimo"/>
              <a:ea typeface="Arimo"/>
              <a:cs typeface="Arimo"/>
              <a:sym typeface="Arimo"/>
            </a:endParaRPr>
          </a:p>
        </p:txBody>
      </p:sp>
      <p:pic>
        <p:nvPicPr>
          <p:cNvPr id="184" name="Google Shape;184;p41"/>
          <p:cNvPicPr preferRelativeResize="0"/>
          <p:nvPr/>
        </p:nvPicPr>
        <p:blipFill rotWithShape="1">
          <a:blip r:embed="rId6">
            <a:alphaModFix/>
          </a:blip>
          <a:srcRect/>
          <a:stretch/>
        </p:blipFill>
        <p:spPr>
          <a:xfrm>
            <a:off x="3425204" y="1949101"/>
            <a:ext cx="954282" cy="954300"/>
          </a:xfrm>
          <a:prstGeom prst="rect">
            <a:avLst/>
          </a:prstGeom>
          <a:noFill/>
          <a:ln>
            <a:noFill/>
          </a:ln>
        </p:spPr>
      </p:pic>
      <p:sp>
        <p:nvSpPr>
          <p:cNvPr id="185" name="Google Shape;185;p41"/>
          <p:cNvSpPr txBox="1"/>
          <p:nvPr/>
        </p:nvSpPr>
        <p:spPr>
          <a:xfrm>
            <a:off x="3055503" y="2992443"/>
            <a:ext cx="1693500" cy="95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1250" b="0" i="0" u="none" strike="noStrike" cap="none">
                <a:solidFill>
                  <a:srgbClr val="444746"/>
                </a:solidFill>
                <a:latin typeface="Arimo"/>
                <a:ea typeface="Arimo"/>
                <a:cs typeface="Arimo"/>
                <a:sym typeface="Arimo"/>
              </a:rPr>
              <a:t>Increase stayover visitor arrival by 5% over the 2023.</a:t>
            </a:r>
            <a:endParaRPr sz="1250" b="0" i="0" u="none" strike="noStrike" cap="none">
              <a:solidFill>
                <a:srgbClr val="444746"/>
              </a:solidFill>
              <a:latin typeface="Arimo"/>
              <a:ea typeface="Arimo"/>
              <a:cs typeface="Arimo"/>
              <a:sym typeface="Arimo"/>
            </a:endParaRPr>
          </a:p>
          <a:p>
            <a:pPr marL="0" marR="0" lvl="0" indent="0" algn="ctr" rtl="0">
              <a:lnSpc>
                <a:spcPct val="100000"/>
              </a:lnSpc>
              <a:spcBef>
                <a:spcPts val="0"/>
              </a:spcBef>
              <a:spcAft>
                <a:spcPts val="0"/>
              </a:spcAft>
              <a:buClr>
                <a:srgbClr val="000000"/>
              </a:buClr>
              <a:buSzPts val="1550"/>
              <a:buFont typeface="Arial"/>
              <a:buNone/>
            </a:pPr>
            <a:endParaRPr sz="1550" b="0" i="0" u="none" strike="noStrike" cap="none">
              <a:solidFill>
                <a:srgbClr val="444746"/>
              </a:solidFill>
              <a:latin typeface="Arimo"/>
              <a:ea typeface="Arimo"/>
              <a:cs typeface="Arimo"/>
              <a:sym typeface="Arimo"/>
            </a:endParaRPr>
          </a:p>
        </p:txBody>
      </p:sp>
      <p:pic>
        <p:nvPicPr>
          <p:cNvPr id="186" name="Google Shape;186;p41"/>
          <p:cNvPicPr preferRelativeResize="0"/>
          <p:nvPr/>
        </p:nvPicPr>
        <p:blipFill rotWithShape="1">
          <a:blip r:embed="rId7">
            <a:alphaModFix/>
          </a:blip>
          <a:srcRect/>
          <a:stretch/>
        </p:blipFill>
        <p:spPr>
          <a:xfrm>
            <a:off x="3442961" y="4335809"/>
            <a:ext cx="918787" cy="918792"/>
          </a:xfrm>
          <a:prstGeom prst="rect">
            <a:avLst/>
          </a:prstGeom>
          <a:noFill/>
          <a:ln>
            <a:noFill/>
          </a:ln>
        </p:spPr>
      </p:pic>
      <p:sp>
        <p:nvSpPr>
          <p:cNvPr id="187" name="Google Shape;187;p41"/>
          <p:cNvSpPr txBox="1"/>
          <p:nvPr/>
        </p:nvSpPr>
        <p:spPr>
          <a:xfrm>
            <a:off x="2898701" y="5219407"/>
            <a:ext cx="2007300" cy="997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50"/>
              <a:buFont typeface="Arial"/>
              <a:buNone/>
            </a:pPr>
            <a:r>
              <a:rPr lang="en-US" sz="1250" b="0" i="0" u="none" strike="noStrike" cap="none">
                <a:solidFill>
                  <a:srgbClr val="444746"/>
                </a:solidFill>
                <a:latin typeface="Arimo"/>
                <a:ea typeface="Arimo"/>
                <a:cs typeface="Arimo"/>
                <a:sym typeface="Arimo"/>
              </a:rPr>
              <a:t>Registration of all Tourism Accommodation service providers to maximize revenue collections.</a:t>
            </a:r>
            <a:endParaRPr sz="2900" b="0" i="0" u="none" strike="noStrike" cap="none">
              <a:solidFill>
                <a:srgbClr val="000000"/>
              </a:solidFill>
              <a:latin typeface="Arimo"/>
              <a:ea typeface="Arimo"/>
              <a:cs typeface="Arimo"/>
              <a:sym typeface="Arimo"/>
            </a:endParaRPr>
          </a:p>
        </p:txBody>
      </p:sp>
      <p:sp>
        <p:nvSpPr>
          <p:cNvPr id="188" name="Google Shape;188;p41"/>
          <p:cNvSpPr txBox="1"/>
          <p:nvPr/>
        </p:nvSpPr>
        <p:spPr>
          <a:xfrm>
            <a:off x="628446" y="1195242"/>
            <a:ext cx="2191800" cy="3861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4400"/>
              <a:buFont typeface="Arial"/>
              <a:buNone/>
            </a:pPr>
            <a:r>
              <a:rPr lang="en-US" sz="1800" b="0" i="0" u="none" strike="noStrike" cap="none">
                <a:solidFill>
                  <a:srgbClr val="898989"/>
                </a:solidFill>
                <a:latin typeface="Oswald"/>
                <a:ea typeface="Oswald"/>
                <a:cs typeface="Oswald"/>
                <a:sym typeface="Oswald"/>
              </a:rPr>
              <a:t>for FISCAL 2024-2025</a:t>
            </a:r>
            <a:endParaRPr sz="900" b="0" i="0" u="none" strike="noStrike" cap="none">
              <a:solidFill>
                <a:srgbClr val="898989"/>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79"/>
          <p:cNvSpPr txBox="1"/>
          <p:nvPr/>
        </p:nvSpPr>
        <p:spPr>
          <a:xfrm>
            <a:off x="607196" y="622750"/>
            <a:ext cx="3235200" cy="652800"/>
          </a:xfrm>
          <a:prstGeom prst="rect">
            <a:avLst/>
          </a:prstGeom>
          <a:noFill/>
          <a:ln>
            <a:noFill/>
          </a:ln>
        </p:spPr>
        <p:txBody>
          <a:bodyPr spcFirstLastPara="1" wrap="square" lIns="0" tIns="0" rIns="0" bIns="0" anchor="t" anchorCtr="1">
            <a:noAutofit/>
          </a:bodyPr>
          <a:lstStyle/>
          <a:p>
            <a:pPr marL="0" marR="0" lvl="0" indent="0" algn="l" rtl="0">
              <a:lnSpc>
                <a:spcPct val="139945"/>
              </a:lnSpc>
              <a:spcBef>
                <a:spcPts val="0"/>
              </a:spcBef>
              <a:spcAft>
                <a:spcPts val="0"/>
              </a:spcAft>
              <a:buClr>
                <a:srgbClr val="000000"/>
              </a:buClr>
              <a:buSzPts val="3670"/>
              <a:buFont typeface="Arial"/>
              <a:buNone/>
            </a:pPr>
            <a:r>
              <a:rPr lang="en-US" sz="3670" b="0" i="0" u="none" strike="noStrike" cap="none">
                <a:solidFill>
                  <a:srgbClr val="60989E"/>
                </a:solidFill>
                <a:latin typeface="Oswald"/>
                <a:ea typeface="Oswald"/>
                <a:cs typeface="Oswald"/>
                <a:sym typeface="Oswald"/>
              </a:rPr>
              <a:t>Festivals &amp; Events</a:t>
            </a:r>
            <a:endParaRPr sz="3670" b="0" i="0" u="none" strike="noStrike" cap="none">
              <a:solidFill>
                <a:srgbClr val="60989E"/>
              </a:solidFill>
              <a:latin typeface="Oswald"/>
              <a:ea typeface="Oswald"/>
              <a:cs typeface="Oswald"/>
              <a:sym typeface="Oswald"/>
            </a:endParaRPr>
          </a:p>
        </p:txBody>
      </p:sp>
      <p:sp>
        <p:nvSpPr>
          <p:cNvPr id="505" name="Google Shape;505;p79"/>
          <p:cNvSpPr txBox="1"/>
          <p:nvPr/>
        </p:nvSpPr>
        <p:spPr>
          <a:xfrm>
            <a:off x="607200" y="1454350"/>
            <a:ext cx="5984400" cy="1598100"/>
          </a:xfrm>
          <a:prstGeom prst="rect">
            <a:avLst/>
          </a:prstGeom>
          <a:noFill/>
          <a:ln>
            <a:noFill/>
          </a:ln>
        </p:spPr>
        <p:txBody>
          <a:bodyPr spcFirstLastPara="1" wrap="square" lIns="0" tIns="0" rIns="0" bIns="0" anchor="t" anchorCtr="1">
            <a:noAutofit/>
          </a:bodyPr>
          <a:lstStyle/>
          <a:p>
            <a:pPr marL="0" marR="0" lvl="0" indent="0" algn="l" rtl="0">
              <a:lnSpc>
                <a:spcPct val="158750"/>
              </a:lnSpc>
              <a:spcBef>
                <a:spcPts val="0"/>
              </a:spcBef>
              <a:spcAft>
                <a:spcPts val="0"/>
              </a:spcAft>
              <a:buClr>
                <a:srgbClr val="000000"/>
              </a:buClr>
              <a:buSzPts val="2000"/>
              <a:buFont typeface="Arial"/>
              <a:buNone/>
            </a:pPr>
            <a:r>
              <a:rPr lang="en-US" sz="1800" b="0" i="0" u="none" strike="noStrike" cap="none">
                <a:solidFill>
                  <a:srgbClr val="156082"/>
                </a:solidFill>
                <a:latin typeface="Oswald"/>
                <a:ea typeface="Oswald"/>
                <a:cs typeface="Oswald"/>
                <a:sym typeface="Oswald"/>
              </a:rPr>
              <a:t>Strategy</a:t>
            </a:r>
            <a:endParaRPr sz="1800" b="0" i="0" u="none" strike="noStrike" cap="none">
              <a:solidFill>
                <a:srgbClr val="156082"/>
              </a:solidFill>
              <a:latin typeface="Oswald"/>
              <a:ea typeface="Oswald"/>
              <a:cs typeface="Oswald"/>
              <a:sym typeface="Oswald"/>
            </a:endParaRPr>
          </a:p>
          <a:p>
            <a:pPr marL="0" marR="0" lvl="0" indent="0" algn="l" rtl="0">
              <a:lnSpc>
                <a:spcPct val="155611"/>
              </a:lnSpc>
              <a:spcBef>
                <a:spcPts val="0"/>
              </a:spcBef>
              <a:spcAft>
                <a:spcPts val="0"/>
              </a:spcAft>
              <a:buClr>
                <a:schemeClr val="dk1"/>
              </a:buClr>
              <a:buSzPts val="1800"/>
              <a:buFont typeface="Arial"/>
              <a:buNone/>
            </a:pPr>
            <a:r>
              <a:rPr lang="en-US" sz="1500" b="0" i="0" u="none" strike="noStrike" cap="none">
                <a:solidFill>
                  <a:srgbClr val="403C3C"/>
                </a:solidFill>
                <a:latin typeface="Arimo"/>
                <a:ea typeface="Arimo"/>
                <a:cs typeface="Arimo"/>
                <a:sym typeface="Arimo"/>
              </a:rPr>
              <a:t>Leverage geo-targeted paid search campaigns to attract users seeking cultural festivals and events to learn more about Saint Lucia’s offerings. </a:t>
            </a:r>
            <a:endParaRPr sz="1500" b="0" i="0" u="none" strike="noStrike" cap="none">
              <a:solidFill>
                <a:srgbClr val="000000"/>
              </a:solidFill>
              <a:latin typeface="Arimo"/>
              <a:ea typeface="Arimo"/>
              <a:cs typeface="Arimo"/>
              <a:sym typeface="Arimo"/>
            </a:endParaRPr>
          </a:p>
        </p:txBody>
      </p:sp>
      <p:sp>
        <p:nvSpPr>
          <p:cNvPr id="506" name="Google Shape;506;p79"/>
          <p:cNvSpPr txBox="1"/>
          <p:nvPr/>
        </p:nvSpPr>
        <p:spPr>
          <a:xfrm>
            <a:off x="607200" y="3132925"/>
            <a:ext cx="5984400" cy="1598100"/>
          </a:xfrm>
          <a:prstGeom prst="rect">
            <a:avLst/>
          </a:prstGeom>
          <a:noFill/>
          <a:ln>
            <a:noFill/>
          </a:ln>
        </p:spPr>
        <p:txBody>
          <a:bodyPr spcFirstLastPara="1" wrap="square" lIns="0" tIns="0" rIns="0" bIns="0" anchor="t" anchorCtr="1">
            <a:noAutofit/>
          </a:bodyPr>
          <a:lstStyle/>
          <a:p>
            <a:pPr marL="0" marR="0" lvl="0" indent="0" algn="l" rtl="0">
              <a:lnSpc>
                <a:spcPct val="155611"/>
              </a:lnSpc>
              <a:spcBef>
                <a:spcPts val="0"/>
              </a:spcBef>
              <a:spcAft>
                <a:spcPts val="0"/>
              </a:spcAft>
              <a:buClr>
                <a:schemeClr val="dk1"/>
              </a:buClr>
              <a:buSzPts val="1800"/>
              <a:buFont typeface="Arial"/>
              <a:buNone/>
            </a:pPr>
            <a:r>
              <a:rPr lang="en-US" sz="1500" b="0" i="0" u="none" strike="noStrike" cap="none">
                <a:solidFill>
                  <a:srgbClr val="403C3C"/>
                </a:solidFill>
                <a:latin typeface="Arimo"/>
                <a:ea typeface="Arimo"/>
                <a:cs typeface="Arimo"/>
                <a:sym typeface="Arimo"/>
              </a:rPr>
              <a:t>Focusing on the following events: </a:t>
            </a:r>
            <a:endParaRPr sz="1500" b="0" i="0" u="none" strike="noStrike" cap="none">
              <a:solidFill>
                <a:schemeClr val="dk1"/>
              </a:solidFill>
              <a:latin typeface="Arimo"/>
              <a:ea typeface="Arimo"/>
              <a:cs typeface="Arimo"/>
              <a:sym typeface="Arimo"/>
            </a:endParaRPr>
          </a:p>
          <a:p>
            <a:pPr marL="457200" marR="0" lvl="0" indent="-323850" algn="l" rtl="0">
              <a:lnSpc>
                <a:spcPct val="165833"/>
              </a:lnSpc>
              <a:spcBef>
                <a:spcPts val="0"/>
              </a:spcBef>
              <a:spcAft>
                <a:spcPts val="0"/>
              </a:spcAft>
              <a:buClr>
                <a:srgbClr val="403C3C"/>
              </a:buClr>
              <a:buSzPts val="1500"/>
              <a:buFont typeface="Arimo"/>
              <a:buChar char="●"/>
            </a:pPr>
            <a:r>
              <a:rPr lang="en-US" sz="1500" b="0" i="0" u="none" strike="noStrike" cap="none">
                <a:solidFill>
                  <a:srgbClr val="403C3C"/>
                </a:solidFill>
                <a:latin typeface="Arimo"/>
                <a:ea typeface="Arimo"/>
                <a:cs typeface="Arimo"/>
                <a:sym typeface="Arimo"/>
              </a:rPr>
              <a:t>Jazz &amp; Art Festival - April 30-May 12</a:t>
            </a:r>
            <a:endParaRPr sz="1500" b="0" i="0" u="none" strike="noStrike" cap="none">
              <a:solidFill>
                <a:schemeClr val="dk1"/>
              </a:solidFill>
              <a:latin typeface="Arimo"/>
              <a:ea typeface="Arimo"/>
              <a:cs typeface="Arimo"/>
              <a:sym typeface="Arimo"/>
            </a:endParaRPr>
          </a:p>
          <a:p>
            <a:pPr marL="457200" marR="0" lvl="0" indent="-323850" algn="l" rtl="0">
              <a:lnSpc>
                <a:spcPct val="165833"/>
              </a:lnSpc>
              <a:spcBef>
                <a:spcPts val="0"/>
              </a:spcBef>
              <a:spcAft>
                <a:spcPts val="0"/>
              </a:spcAft>
              <a:buClr>
                <a:srgbClr val="403C3C"/>
              </a:buClr>
              <a:buSzPts val="1500"/>
              <a:buFont typeface="Arimo"/>
              <a:buChar char="●"/>
            </a:pPr>
            <a:r>
              <a:rPr lang="en-US" sz="1500" b="0" i="0" u="none" strike="noStrike" cap="none">
                <a:solidFill>
                  <a:srgbClr val="403C3C"/>
                </a:solidFill>
                <a:latin typeface="Arimo"/>
                <a:ea typeface="Arimo"/>
                <a:cs typeface="Arimo"/>
                <a:sym typeface="Arimo"/>
              </a:rPr>
              <a:t>ICC T20 Men's World Cup - June 15 &amp; 16</a:t>
            </a:r>
            <a:endParaRPr sz="1500" b="0" i="0" u="none" strike="noStrike" cap="none">
              <a:solidFill>
                <a:schemeClr val="dk1"/>
              </a:solidFill>
              <a:latin typeface="Arimo"/>
              <a:ea typeface="Arimo"/>
              <a:cs typeface="Arimo"/>
              <a:sym typeface="Arimo"/>
            </a:endParaRPr>
          </a:p>
          <a:p>
            <a:pPr marL="457200" marR="0" lvl="0" indent="-323850" algn="l" rtl="0">
              <a:lnSpc>
                <a:spcPct val="165833"/>
              </a:lnSpc>
              <a:spcBef>
                <a:spcPts val="0"/>
              </a:spcBef>
              <a:spcAft>
                <a:spcPts val="0"/>
              </a:spcAft>
              <a:buClr>
                <a:srgbClr val="403C3C"/>
              </a:buClr>
              <a:buSzPts val="1500"/>
              <a:buFont typeface="Arimo"/>
              <a:buChar char="●"/>
            </a:pPr>
            <a:r>
              <a:rPr lang="en-US" sz="1500" b="0" i="0" u="none" strike="noStrike" cap="none">
                <a:solidFill>
                  <a:srgbClr val="403C3C"/>
                </a:solidFill>
                <a:latin typeface="Arimo"/>
                <a:ea typeface="Arimo"/>
                <a:cs typeface="Arimo"/>
                <a:sym typeface="Arimo"/>
              </a:rPr>
              <a:t>Carnival - July 1-17</a:t>
            </a:r>
            <a:endParaRPr sz="1500" b="0" i="0" u="none" strike="noStrike" cap="none">
              <a:solidFill>
                <a:schemeClr val="dk1"/>
              </a:solidFill>
              <a:latin typeface="Arimo"/>
              <a:ea typeface="Arimo"/>
              <a:cs typeface="Arimo"/>
              <a:sym typeface="Arimo"/>
            </a:endParaRPr>
          </a:p>
          <a:p>
            <a:pPr marL="457200" marR="0" lvl="0" indent="-323850" algn="l" rtl="0">
              <a:lnSpc>
                <a:spcPct val="165833"/>
              </a:lnSpc>
              <a:spcBef>
                <a:spcPts val="0"/>
              </a:spcBef>
              <a:spcAft>
                <a:spcPts val="0"/>
              </a:spcAft>
              <a:buClr>
                <a:srgbClr val="403C3C"/>
              </a:buClr>
              <a:buSzPts val="1500"/>
              <a:buFont typeface="Arimo"/>
              <a:buChar char="●"/>
            </a:pPr>
            <a:r>
              <a:rPr lang="en-US" sz="1500" b="0" i="0" u="none" strike="noStrike" cap="none">
                <a:solidFill>
                  <a:srgbClr val="403C3C"/>
                </a:solidFill>
                <a:latin typeface="Arimo"/>
                <a:ea typeface="Arimo"/>
                <a:cs typeface="Arimo"/>
                <a:sym typeface="Arimo"/>
              </a:rPr>
              <a:t>CPL Cricket/Saint Lucia Kings - August 17-September 25</a:t>
            </a:r>
            <a:endParaRPr sz="1500" b="0" i="0" u="none" strike="noStrike" cap="none">
              <a:solidFill>
                <a:schemeClr val="dk1"/>
              </a:solidFill>
              <a:latin typeface="Arimo"/>
              <a:ea typeface="Arimo"/>
              <a:cs typeface="Arimo"/>
              <a:sym typeface="Arimo"/>
            </a:endParaRPr>
          </a:p>
          <a:p>
            <a:pPr marL="457200" marR="0" lvl="0" indent="-323850" algn="l" rtl="0">
              <a:lnSpc>
                <a:spcPct val="165833"/>
              </a:lnSpc>
              <a:spcBef>
                <a:spcPts val="0"/>
              </a:spcBef>
              <a:spcAft>
                <a:spcPts val="0"/>
              </a:spcAft>
              <a:buClr>
                <a:srgbClr val="403C3C"/>
              </a:buClr>
              <a:buSzPts val="1500"/>
              <a:buFont typeface="Arimo"/>
              <a:buChar char="●"/>
            </a:pPr>
            <a:r>
              <a:rPr lang="en-US" sz="1500" b="0" i="0" u="none" strike="noStrike" cap="none">
                <a:solidFill>
                  <a:srgbClr val="403C3C"/>
                </a:solidFill>
                <a:latin typeface="Arimo"/>
                <a:ea typeface="Arimo"/>
                <a:cs typeface="Arimo"/>
                <a:sym typeface="Arimo"/>
              </a:rPr>
              <a:t>Dive Fest - September 15-21</a:t>
            </a:r>
            <a:endParaRPr sz="1500" b="0" i="0" u="none" strike="noStrike" cap="none">
              <a:solidFill>
                <a:srgbClr val="000000"/>
              </a:solidFill>
              <a:latin typeface="Arimo"/>
              <a:ea typeface="Arimo"/>
              <a:cs typeface="Arimo"/>
              <a:sym typeface="Arimo"/>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80"/>
          <p:cNvSpPr txBox="1"/>
          <p:nvPr/>
        </p:nvSpPr>
        <p:spPr>
          <a:xfrm>
            <a:off x="734975" y="1273875"/>
            <a:ext cx="3047700" cy="1591200"/>
          </a:xfrm>
          <a:prstGeom prst="rect">
            <a:avLst/>
          </a:prstGeom>
          <a:noFill/>
          <a:ln>
            <a:noFill/>
          </a:ln>
        </p:spPr>
        <p:txBody>
          <a:bodyPr spcFirstLastPara="1" wrap="square" lIns="91425" tIns="45700" rIns="91425" bIns="45700" anchor="ctr" anchorCtr="0">
            <a:normAutofit lnSpcReduction="10000"/>
          </a:bodyPr>
          <a:lstStyle/>
          <a:p>
            <a:pPr marL="0" marR="0" lvl="0" indent="0" algn="l" rtl="0">
              <a:lnSpc>
                <a:spcPct val="90000"/>
              </a:lnSpc>
              <a:spcBef>
                <a:spcPts val="0"/>
              </a:spcBef>
              <a:spcAft>
                <a:spcPts val="0"/>
              </a:spcAft>
              <a:buClr>
                <a:srgbClr val="000000"/>
              </a:buClr>
              <a:buSzPts val="4400"/>
              <a:buFont typeface="Arial"/>
              <a:buNone/>
            </a:pPr>
            <a:r>
              <a:rPr lang="en-US" sz="4400" b="0" i="0" u="none" strike="noStrike" cap="none">
                <a:solidFill>
                  <a:srgbClr val="60989E"/>
                </a:solidFill>
                <a:latin typeface="Oswald"/>
                <a:ea typeface="Oswald"/>
                <a:cs typeface="Oswald"/>
                <a:sym typeface="Oswald"/>
              </a:rPr>
              <a:t>Digital Traffic Highlights</a:t>
            </a:r>
            <a:endParaRPr sz="4400" b="0" i="0" u="none" strike="noStrike" cap="none">
              <a:solidFill>
                <a:srgbClr val="60989E"/>
              </a:solidFill>
              <a:latin typeface="Oswald"/>
              <a:ea typeface="Oswald"/>
              <a:cs typeface="Oswald"/>
              <a:sym typeface="Oswald"/>
            </a:endParaRPr>
          </a:p>
          <a:p>
            <a:pPr marL="0" marR="0" lvl="0" indent="0" algn="l" rtl="0">
              <a:lnSpc>
                <a:spcPct val="90000"/>
              </a:lnSpc>
              <a:spcBef>
                <a:spcPts val="0"/>
              </a:spcBef>
              <a:spcAft>
                <a:spcPts val="0"/>
              </a:spcAft>
              <a:buClr>
                <a:srgbClr val="000000"/>
              </a:buClr>
              <a:buSzPts val="4400"/>
              <a:buFont typeface="Arial"/>
              <a:buNone/>
            </a:pPr>
            <a:r>
              <a:rPr lang="en-US" sz="2400" b="0" i="0" u="none" strike="noStrike" cap="none">
                <a:solidFill>
                  <a:srgbClr val="898989"/>
                </a:solidFill>
                <a:latin typeface="Oswald"/>
                <a:ea typeface="Oswald"/>
                <a:cs typeface="Oswald"/>
                <a:sym typeface="Oswald"/>
              </a:rPr>
              <a:t>July</a:t>
            </a:r>
            <a:endParaRPr sz="2400" b="0" i="0" u="none" strike="noStrike" cap="none">
              <a:solidFill>
                <a:srgbClr val="898989"/>
              </a:solidFill>
              <a:latin typeface="Oswald"/>
              <a:ea typeface="Oswald"/>
              <a:cs typeface="Oswald"/>
              <a:sym typeface="Oswald"/>
            </a:endParaRPr>
          </a:p>
        </p:txBody>
      </p:sp>
      <p:sp>
        <p:nvSpPr>
          <p:cNvPr id="512" name="Google Shape;512;p80"/>
          <p:cNvSpPr txBox="1"/>
          <p:nvPr/>
        </p:nvSpPr>
        <p:spPr>
          <a:xfrm>
            <a:off x="734975" y="3039000"/>
            <a:ext cx="2890500" cy="2153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300"/>
              <a:buFont typeface="Arial"/>
              <a:buNone/>
            </a:pPr>
            <a:r>
              <a:rPr lang="en-US" sz="1300" b="0" i="0" u="none" strike="noStrike" cap="none">
                <a:solidFill>
                  <a:schemeClr val="dk1"/>
                </a:solidFill>
                <a:latin typeface="Arimo"/>
                <a:ea typeface="Arimo"/>
                <a:cs typeface="Arimo"/>
                <a:sym typeface="Arimo"/>
              </a:rPr>
              <a:t>The large traffic increase in Toronto, Los Angeles and Charlotte is attributed to the paid social media campaign.</a:t>
            </a:r>
            <a:endParaRPr sz="1300" b="0" i="0" u="none" strike="noStrike" cap="none">
              <a:solidFill>
                <a:schemeClr val="dk1"/>
              </a:solidFill>
              <a:latin typeface="Arimo"/>
              <a:ea typeface="Arimo"/>
              <a:cs typeface="Arimo"/>
              <a:sym typeface="Arimo"/>
            </a:endParaRPr>
          </a:p>
          <a:p>
            <a:pPr marL="0" marR="0" lvl="0" indent="0" algn="l" rtl="0">
              <a:lnSpc>
                <a:spcPct val="115000"/>
              </a:lnSpc>
              <a:spcBef>
                <a:spcPts val="0"/>
              </a:spcBef>
              <a:spcAft>
                <a:spcPts val="0"/>
              </a:spcAft>
              <a:buClr>
                <a:srgbClr val="000000"/>
              </a:buClr>
              <a:buSzPts val="1300"/>
              <a:buFont typeface="Arial"/>
              <a:buNone/>
            </a:pPr>
            <a:endParaRPr sz="1300" b="0" i="0" u="none" strike="noStrike" cap="none">
              <a:solidFill>
                <a:schemeClr val="dk1"/>
              </a:solidFill>
              <a:latin typeface="Arimo"/>
              <a:ea typeface="Arimo"/>
              <a:cs typeface="Arimo"/>
              <a:sym typeface="Arimo"/>
            </a:endParaRPr>
          </a:p>
          <a:p>
            <a:pPr marL="0" marR="0" lvl="0" indent="0" algn="l" rtl="0">
              <a:lnSpc>
                <a:spcPct val="115000"/>
              </a:lnSpc>
              <a:spcBef>
                <a:spcPts val="0"/>
              </a:spcBef>
              <a:spcAft>
                <a:spcPts val="0"/>
              </a:spcAft>
              <a:buClr>
                <a:srgbClr val="000000"/>
              </a:buClr>
              <a:buSzPts val="1300"/>
              <a:buFont typeface="Arial"/>
              <a:buNone/>
            </a:pPr>
            <a:r>
              <a:rPr lang="en-US" sz="1300" b="0" i="0" u="none" strike="noStrike" cap="none">
                <a:solidFill>
                  <a:schemeClr val="dk1"/>
                </a:solidFill>
                <a:latin typeface="Arimo"/>
                <a:ea typeface="Arimo"/>
                <a:cs typeface="Arimo"/>
                <a:sym typeface="Arimo"/>
              </a:rPr>
              <a:t>Emerging pages that are not indicated on the list:</a:t>
            </a:r>
            <a:endParaRPr sz="1300" b="0" i="0" u="none" strike="noStrike" cap="none">
              <a:solidFill>
                <a:schemeClr val="dk1"/>
              </a:solidFill>
              <a:latin typeface="Arimo"/>
              <a:ea typeface="Arimo"/>
              <a:cs typeface="Arimo"/>
              <a:sym typeface="Arimo"/>
            </a:endParaRPr>
          </a:p>
          <a:p>
            <a:pPr marL="457200" marR="0" lvl="0" indent="-298450" algn="l" rtl="0">
              <a:lnSpc>
                <a:spcPct val="115000"/>
              </a:lnSpc>
              <a:spcBef>
                <a:spcPts val="0"/>
              </a:spcBef>
              <a:spcAft>
                <a:spcPts val="0"/>
              </a:spcAft>
              <a:buClr>
                <a:schemeClr val="dk1"/>
              </a:buClr>
              <a:buSzPts val="1100"/>
              <a:buFont typeface="Arimo"/>
              <a:buChar char="●"/>
            </a:pPr>
            <a:r>
              <a:rPr lang="en-US" sz="1100" b="0" i="0" u="none" strike="noStrike" cap="none">
                <a:solidFill>
                  <a:schemeClr val="dk1"/>
                </a:solidFill>
                <a:latin typeface="Arimo"/>
                <a:ea typeface="Arimo"/>
                <a:cs typeface="Arimo"/>
                <a:sym typeface="Arimo"/>
              </a:rPr>
              <a:t>Festival &amp; Events (French Version)</a:t>
            </a:r>
            <a:endParaRPr sz="1100" b="0" i="0" u="none" strike="noStrike" cap="none">
              <a:solidFill>
                <a:schemeClr val="dk1"/>
              </a:solidFill>
              <a:latin typeface="Arimo"/>
              <a:ea typeface="Arimo"/>
              <a:cs typeface="Arimo"/>
              <a:sym typeface="Arimo"/>
            </a:endParaRPr>
          </a:p>
          <a:p>
            <a:pPr marL="457200" marR="0" lvl="0" indent="-298450" algn="l" rtl="0">
              <a:lnSpc>
                <a:spcPct val="115000"/>
              </a:lnSpc>
              <a:spcBef>
                <a:spcPts val="0"/>
              </a:spcBef>
              <a:spcAft>
                <a:spcPts val="0"/>
              </a:spcAft>
              <a:buClr>
                <a:schemeClr val="dk1"/>
              </a:buClr>
              <a:buSzPts val="1100"/>
              <a:buFont typeface="Arimo"/>
              <a:buChar char="●"/>
            </a:pPr>
            <a:r>
              <a:rPr lang="en-US" sz="1100" b="0" i="0" u="none" strike="noStrike" cap="none">
                <a:solidFill>
                  <a:schemeClr val="dk1"/>
                </a:solidFill>
                <a:latin typeface="Arimo"/>
                <a:ea typeface="Arimo"/>
                <a:cs typeface="Arimo"/>
                <a:sym typeface="Arimo"/>
              </a:rPr>
              <a:t>French Homepage</a:t>
            </a:r>
            <a:endParaRPr sz="1100" b="0" i="0" u="none" strike="noStrike" cap="none">
              <a:solidFill>
                <a:schemeClr val="dk1"/>
              </a:solidFill>
              <a:latin typeface="Arimo"/>
              <a:ea typeface="Arimo"/>
              <a:cs typeface="Arimo"/>
              <a:sym typeface="Arimo"/>
            </a:endParaRPr>
          </a:p>
          <a:p>
            <a:pPr marL="457200" marR="0" lvl="0" indent="-298450" algn="l" rtl="0">
              <a:lnSpc>
                <a:spcPct val="115000"/>
              </a:lnSpc>
              <a:spcBef>
                <a:spcPts val="0"/>
              </a:spcBef>
              <a:spcAft>
                <a:spcPts val="0"/>
              </a:spcAft>
              <a:buClr>
                <a:schemeClr val="dk1"/>
              </a:buClr>
              <a:buSzPts val="1100"/>
              <a:buFont typeface="Arimo"/>
              <a:buChar char="●"/>
            </a:pPr>
            <a:r>
              <a:rPr lang="en-US" sz="1100" b="0" i="0" u="none" strike="noStrike" cap="none">
                <a:solidFill>
                  <a:schemeClr val="dk1"/>
                </a:solidFill>
                <a:latin typeface="Arimo"/>
                <a:ea typeface="Arimo"/>
                <a:cs typeface="Arimo"/>
                <a:sym typeface="Arimo"/>
              </a:rPr>
              <a:t>Wedding Packages</a:t>
            </a:r>
            <a:endParaRPr sz="1100" b="0" i="0" u="none" strike="noStrike" cap="none">
              <a:solidFill>
                <a:schemeClr val="dk1"/>
              </a:solidFill>
              <a:latin typeface="Arimo"/>
              <a:ea typeface="Arimo"/>
              <a:cs typeface="Arimo"/>
              <a:sym typeface="Arimo"/>
            </a:endParaRPr>
          </a:p>
          <a:p>
            <a:pPr marL="457200" marR="0" lvl="0" indent="-298450" algn="l" rtl="0">
              <a:lnSpc>
                <a:spcPct val="115000"/>
              </a:lnSpc>
              <a:spcBef>
                <a:spcPts val="0"/>
              </a:spcBef>
              <a:spcAft>
                <a:spcPts val="0"/>
              </a:spcAft>
              <a:buClr>
                <a:schemeClr val="dk1"/>
              </a:buClr>
              <a:buSzPts val="1100"/>
              <a:buFont typeface="Arimo"/>
              <a:buChar char="●"/>
            </a:pPr>
            <a:r>
              <a:rPr lang="en-US" sz="1100" b="0" i="0" u="none" strike="noStrike" cap="none">
                <a:solidFill>
                  <a:schemeClr val="dk1"/>
                </a:solidFill>
                <a:latin typeface="Arimo"/>
                <a:ea typeface="Arimo"/>
                <a:cs typeface="Arimo"/>
                <a:sym typeface="Arimo"/>
              </a:rPr>
              <a:t>Saint Lucia Carnival</a:t>
            </a:r>
            <a:endParaRPr sz="2400" b="0" i="0" u="none" strike="noStrike" cap="none">
              <a:solidFill>
                <a:schemeClr val="dk1"/>
              </a:solidFill>
              <a:latin typeface="Arimo"/>
              <a:ea typeface="Arimo"/>
              <a:cs typeface="Arimo"/>
              <a:sym typeface="Arimo"/>
            </a:endParaRPr>
          </a:p>
        </p:txBody>
      </p:sp>
      <p:graphicFrame>
        <p:nvGraphicFramePr>
          <p:cNvPr id="513" name="Google Shape;513;p80"/>
          <p:cNvGraphicFramePr/>
          <p:nvPr/>
        </p:nvGraphicFramePr>
        <p:xfrm>
          <a:off x="4157867" y="1039580"/>
          <a:ext cx="1943100" cy="3838575"/>
        </p:xfrm>
        <a:graphic>
          <a:graphicData uri="http://schemas.openxmlformats.org/drawingml/2006/table">
            <a:tbl>
              <a:tblPr>
                <a:noFill/>
                <a:tableStyleId>{D163A8BF-BED0-49D5-8CB2-8C0A0B2E63D6}</a:tableStyleId>
              </a:tblPr>
              <a:tblGrid>
                <a:gridCol w="1171575">
                  <a:extLst>
                    <a:ext uri="{9D8B030D-6E8A-4147-A177-3AD203B41FA5}">
                      <a16:colId xmlns:a16="http://schemas.microsoft.com/office/drawing/2014/main" val="20000"/>
                    </a:ext>
                  </a:extLst>
                </a:gridCol>
                <a:gridCol w="771525">
                  <a:extLst>
                    <a:ext uri="{9D8B030D-6E8A-4147-A177-3AD203B41FA5}">
                      <a16:colId xmlns:a16="http://schemas.microsoft.com/office/drawing/2014/main" val="20001"/>
                    </a:ext>
                  </a:extLst>
                </a:gridCol>
              </a:tblGrid>
              <a:tr h="533400">
                <a:tc gridSpan="2">
                  <a:txBody>
                    <a:bodyPr/>
                    <a:lstStyle/>
                    <a:p>
                      <a:pPr marL="88900" marR="88900" lvl="0" indent="0" algn="ctr" rtl="0">
                        <a:lnSpc>
                          <a:spcPct val="115000"/>
                        </a:lnSpc>
                        <a:spcBef>
                          <a:spcPts val="0"/>
                        </a:spcBef>
                        <a:spcAft>
                          <a:spcPts val="0"/>
                        </a:spcAft>
                        <a:buClr>
                          <a:srgbClr val="000000"/>
                        </a:buClr>
                        <a:buSzPts val="1700"/>
                        <a:buFont typeface="Arial"/>
                        <a:buNone/>
                      </a:pPr>
                      <a:r>
                        <a:rPr lang="en-US" sz="1700" u="none" strike="noStrike" cap="none">
                          <a:solidFill>
                            <a:srgbClr val="FFFFFF"/>
                          </a:solidFill>
                          <a:latin typeface="Oswald Medium"/>
                          <a:ea typeface="Oswald Medium"/>
                          <a:cs typeface="Oswald Medium"/>
                          <a:sym typeface="Oswald Medium"/>
                        </a:rPr>
                        <a:t>Top Cities</a:t>
                      </a:r>
                      <a:endParaRPr sz="1700" u="none" strike="noStrike" cap="none">
                        <a:solidFill>
                          <a:srgbClr val="FFFFFF"/>
                        </a:solidFill>
                        <a:latin typeface="Oswald Medium"/>
                        <a:ea typeface="Oswald Medium"/>
                        <a:cs typeface="Oswald Medium"/>
                        <a:sym typeface="Oswald Medium"/>
                      </a:endParaRPr>
                    </a:p>
                    <a:p>
                      <a:pPr marL="88900" marR="88900" lvl="0" indent="0" algn="ctr" rtl="0">
                        <a:lnSpc>
                          <a:spcPct val="115000"/>
                        </a:lnSpc>
                        <a:spcBef>
                          <a:spcPts val="0"/>
                        </a:spcBef>
                        <a:spcAft>
                          <a:spcPts val="0"/>
                        </a:spcAft>
                        <a:buClr>
                          <a:srgbClr val="000000"/>
                        </a:buClr>
                        <a:buSzPts val="800"/>
                        <a:buFont typeface="Arial"/>
                        <a:buNone/>
                      </a:pPr>
                      <a:r>
                        <a:rPr lang="en-US" sz="800" u="none" strike="noStrike" cap="none">
                          <a:solidFill>
                            <a:srgbClr val="FFFFFF"/>
                          </a:solidFill>
                          <a:latin typeface="Arimo"/>
                          <a:ea typeface="Arimo"/>
                          <a:cs typeface="Arimo"/>
                          <a:sym typeface="Arimo"/>
                        </a:rPr>
                        <a:t>(MoM change)</a:t>
                      </a:r>
                      <a:endParaRPr sz="800" u="none" strike="noStrike" cap="none">
                        <a:solidFill>
                          <a:srgbClr val="FFFFFF"/>
                        </a:solidFill>
                        <a:latin typeface="Arimo"/>
                        <a:ea typeface="Arimo"/>
                        <a:cs typeface="Arimo"/>
                        <a:sym typeface="Arimo"/>
                      </a:endParaRPr>
                    </a:p>
                  </a:txBody>
                  <a:tcPr marL="9525" marR="9525" marT="9525" marB="91425" anchor="ctr">
                    <a:lnL w="28575" cap="flat" cmpd="sng">
                      <a:solidFill>
                        <a:srgbClr val="767171"/>
                      </a:solidFill>
                      <a:prstDash val="solid"/>
                      <a:round/>
                      <a:headEnd type="none" w="sm" len="sm"/>
                      <a:tailEnd type="none" w="sm" len="sm"/>
                    </a:lnL>
                    <a:lnR w="28575" cap="flat" cmpd="sng">
                      <a:solidFill>
                        <a:srgbClr val="767171"/>
                      </a:solidFill>
                      <a:prstDash val="solid"/>
                      <a:round/>
                      <a:headEnd type="none" w="sm" len="sm"/>
                      <a:tailEnd type="none" w="sm" len="sm"/>
                    </a:lnR>
                    <a:lnT w="28575" cap="flat" cmpd="sng">
                      <a:solidFill>
                        <a:srgbClr val="767171"/>
                      </a:solidFill>
                      <a:prstDash val="solid"/>
                      <a:round/>
                      <a:headEnd type="none" w="sm" len="sm"/>
                      <a:tailEnd type="none" w="sm" len="sm"/>
                    </a:lnT>
                    <a:lnB w="28575" cap="flat" cmpd="sng">
                      <a:solidFill>
                        <a:srgbClr val="767171"/>
                      </a:solidFill>
                      <a:prstDash val="solid"/>
                      <a:round/>
                      <a:headEnd type="none" w="sm" len="sm"/>
                      <a:tailEnd type="none" w="sm" len="sm"/>
                    </a:lnB>
                    <a:solidFill>
                      <a:schemeClr val="accent5"/>
                    </a:solidFill>
                  </a:tcPr>
                </a:tc>
                <a:tc hMerge="1">
                  <a:txBody>
                    <a:bodyPr/>
                    <a:lstStyle/>
                    <a:p>
                      <a:endParaRPr lang="en-US"/>
                    </a:p>
                  </a:txBody>
                  <a:tcPr/>
                </a:tc>
                <a:extLst>
                  <a:ext uri="{0D108BD9-81ED-4DB2-BD59-A6C34878D82A}">
                    <a16:rowId xmlns:a16="http://schemas.microsoft.com/office/drawing/2014/main" val="10000"/>
                  </a:ext>
                </a:extLst>
              </a:tr>
              <a:tr h="314325">
                <a:tc>
                  <a:txBody>
                    <a:bodyPr/>
                    <a:lstStyle/>
                    <a:p>
                      <a:pPr marL="88900" marR="88900" lvl="0" indent="0" algn="l" rtl="0">
                        <a:lnSpc>
                          <a:spcPct val="115000"/>
                        </a:lnSpc>
                        <a:spcBef>
                          <a:spcPts val="0"/>
                        </a:spcBef>
                        <a:spcAft>
                          <a:spcPts val="0"/>
                        </a:spcAft>
                        <a:buClr>
                          <a:srgbClr val="000000"/>
                        </a:buClr>
                        <a:buSzPts val="1300"/>
                        <a:buFont typeface="Arial"/>
                        <a:buNone/>
                      </a:pPr>
                      <a:r>
                        <a:rPr lang="en-US" sz="1300" u="none" strike="noStrike" cap="none">
                          <a:solidFill>
                            <a:srgbClr val="262626"/>
                          </a:solidFill>
                          <a:latin typeface="Arimo"/>
                          <a:ea typeface="Arimo"/>
                          <a:cs typeface="Arimo"/>
                          <a:sym typeface="Arimo"/>
                        </a:rPr>
                        <a:t>New York</a:t>
                      </a:r>
                      <a:endParaRPr sz="1300" u="none" strike="noStrike" cap="none">
                        <a:solidFill>
                          <a:srgbClr val="262626"/>
                        </a:solidFill>
                        <a:latin typeface="Arimo"/>
                        <a:ea typeface="Arimo"/>
                        <a:cs typeface="Arimo"/>
                        <a:sym typeface="Arimo"/>
                      </a:endParaRPr>
                    </a:p>
                  </a:txBody>
                  <a:tcPr marL="9525" marR="9525" marT="9525" marB="91425" anchor="ctr">
                    <a:lnL w="28575" cap="flat" cmpd="sng">
                      <a:solidFill>
                        <a:srgbClr val="767171"/>
                      </a:solidFill>
                      <a:prstDash val="solid"/>
                      <a:round/>
                      <a:headEnd type="none" w="sm" len="sm"/>
                      <a:tailEnd type="none" w="sm" len="sm"/>
                    </a:lnL>
                    <a:lnR w="19050" cap="flat" cmpd="sng">
                      <a:solidFill>
                        <a:srgbClr val="767171"/>
                      </a:solidFill>
                      <a:prstDash val="solid"/>
                      <a:round/>
                      <a:headEnd type="none" w="sm" len="sm"/>
                      <a:tailEnd type="none" w="sm" len="sm"/>
                    </a:lnR>
                    <a:lnT w="28575" cap="flat" cmpd="sng">
                      <a:solidFill>
                        <a:srgbClr val="767171"/>
                      </a:solidFill>
                      <a:prstDash val="solid"/>
                      <a:round/>
                      <a:headEnd type="none" w="sm" len="sm"/>
                      <a:tailEnd type="none" w="sm" len="sm"/>
                    </a:lnT>
                    <a:lnB w="9525" cap="flat" cmpd="sng">
                      <a:solidFill>
                        <a:srgbClr val="262626"/>
                      </a:solidFill>
                      <a:prstDash val="solid"/>
                      <a:round/>
                      <a:headEnd type="none" w="sm" len="sm"/>
                      <a:tailEnd type="none" w="sm" len="sm"/>
                    </a:lnB>
                    <a:solidFill>
                      <a:srgbClr val="F5FCFF"/>
                    </a:solidFill>
                  </a:tcPr>
                </a:tc>
                <a:tc>
                  <a:txBody>
                    <a:bodyPr/>
                    <a:lstStyle/>
                    <a:p>
                      <a:pPr marL="88900" marR="88900" lvl="0" indent="0" algn="ctr" rtl="0">
                        <a:lnSpc>
                          <a:spcPct val="115000"/>
                        </a:lnSpc>
                        <a:spcBef>
                          <a:spcPts val="0"/>
                        </a:spcBef>
                        <a:spcAft>
                          <a:spcPts val="0"/>
                        </a:spcAft>
                        <a:buClr>
                          <a:srgbClr val="000000"/>
                        </a:buClr>
                        <a:buSzPts val="1300"/>
                        <a:buFont typeface="Arial"/>
                        <a:buNone/>
                      </a:pPr>
                      <a:r>
                        <a:rPr lang="en-US" sz="1300" u="none" strike="noStrike" cap="none">
                          <a:solidFill>
                            <a:srgbClr val="262626"/>
                          </a:solidFill>
                          <a:latin typeface="Arimo"/>
                          <a:ea typeface="Arimo"/>
                          <a:cs typeface="Arimo"/>
                          <a:sym typeface="Arimo"/>
                        </a:rPr>
                        <a:t>+68%</a:t>
                      </a:r>
                      <a:endParaRPr sz="1300" u="none" strike="noStrike" cap="none">
                        <a:solidFill>
                          <a:srgbClr val="262626"/>
                        </a:solidFill>
                        <a:latin typeface="Arimo"/>
                        <a:ea typeface="Arimo"/>
                        <a:cs typeface="Arimo"/>
                        <a:sym typeface="Arimo"/>
                      </a:endParaRPr>
                    </a:p>
                  </a:txBody>
                  <a:tcPr marL="9525" marR="9525" marT="9525" marB="91425" anchor="ctr">
                    <a:lnL w="19050" cap="flat" cmpd="sng">
                      <a:solidFill>
                        <a:srgbClr val="767171"/>
                      </a:solidFill>
                      <a:prstDash val="solid"/>
                      <a:round/>
                      <a:headEnd type="none" w="sm" len="sm"/>
                      <a:tailEnd type="none" w="sm" len="sm"/>
                    </a:lnL>
                    <a:lnR w="28575" cap="flat" cmpd="sng">
                      <a:solidFill>
                        <a:srgbClr val="767171"/>
                      </a:solidFill>
                      <a:prstDash val="solid"/>
                      <a:round/>
                      <a:headEnd type="none" w="sm" len="sm"/>
                      <a:tailEnd type="none" w="sm" len="sm"/>
                    </a:lnR>
                    <a:lnT w="28575" cap="flat" cmpd="sng">
                      <a:solidFill>
                        <a:srgbClr val="767171"/>
                      </a:solidFill>
                      <a:prstDash val="solid"/>
                      <a:round/>
                      <a:headEnd type="none" w="sm" len="sm"/>
                      <a:tailEnd type="none" w="sm" len="sm"/>
                    </a:lnT>
                    <a:lnB w="9525" cap="flat" cmpd="sng">
                      <a:solidFill>
                        <a:srgbClr val="262626"/>
                      </a:solidFill>
                      <a:prstDash val="solid"/>
                      <a:round/>
                      <a:headEnd type="none" w="sm" len="sm"/>
                      <a:tailEnd type="none" w="sm" len="sm"/>
                    </a:lnB>
                    <a:solidFill>
                      <a:srgbClr val="A8EBCE"/>
                    </a:solidFill>
                  </a:tcPr>
                </a:tc>
                <a:extLst>
                  <a:ext uri="{0D108BD9-81ED-4DB2-BD59-A6C34878D82A}">
                    <a16:rowId xmlns:a16="http://schemas.microsoft.com/office/drawing/2014/main" val="10001"/>
                  </a:ext>
                </a:extLst>
              </a:tr>
              <a:tr h="333375">
                <a:tc>
                  <a:txBody>
                    <a:bodyPr/>
                    <a:lstStyle/>
                    <a:p>
                      <a:pPr marL="88900" marR="88900" lvl="0" indent="0" algn="l" rtl="0">
                        <a:lnSpc>
                          <a:spcPct val="115000"/>
                        </a:lnSpc>
                        <a:spcBef>
                          <a:spcPts val="0"/>
                        </a:spcBef>
                        <a:spcAft>
                          <a:spcPts val="0"/>
                        </a:spcAft>
                        <a:buClr>
                          <a:srgbClr val="000000"/>
                        </a:buClr>
                        <a:buSzPts val="1300"/>
                        <a:buFont typeface="Arial"/>
                        <a:buNone/>
                      </a:pPr>
                      <a:r>
                        <a:rPr lang="en-US" sz="1300" u="none" strike="noStrike" cap="none">
                          <a:solidFill>
                            <a:srgbClr val="262626"/>
                          </a:solidFill>
                          <a:latin typeface="Arimo"/>
                          <a:ea typeface="Arimo"/>
                          <a:cs typeface="Arimo"/>
                          <a:sym typeface="Arimo"/>
                        </a:rPr>
                        <a:t>Toronto</a:t>
                      </a:r>
                      <a:endParaRPr sz="1300" u="none" strike="noStrike" cap="none">
                        <a:solidFill>
                          <a:srgbClr val="262626"/>
                        </a:solidFill>
                        <a:latin typeface="Arimo"/>
                        <a:ea typeface="Arimo"/>
                        <a:cs typeface="Arimo"/>
                        <a:sym typeface="Arimo"/>
                      </a:endParaRPr>
                    </a:p>
                  </a:txBody>
                  <a:tcPr marL="9525" marR="9525" marT="9525" marB="91425" anchor="ctr">
                    <a:lnL w="28575" cap="flat" cmpd="sng">
                      <a:solidFill>
                        <a:srgbClr val="767171"/>
                      </a:solidFill>
                      <a:prstDash val="solid"/>
                      <a:round/>
                      <a:headEnd type="none" w="sm" len="sm"/>
                      <a:tailEnd type="none" w="sm" len="sm"/>
                    </a:lnL>
                    <a:lnR w="19050" cap="flat" cmpd="sng">
                      <a:solidFill>
                        <a:srgbClr val="767171"/>
                      </a:solidFill>
                      <a:prstDash val="solid"/>
                      <a:round/>
                      <a:headEnd type="none" w="sm" len="sm"/>
                      <a:tailEnd type="none" w="sm" len="sm"/>
                    </a:lnR>
                    <a:lnT w="9525" cap="flat" cmpd="sng">
                      <a:solidFill>
                        <a:srgbClr val="262626"/>
                      </a:solidFill>
                      <a:prstDash val="solid"/>
                      <a:round/>
                      <a:headEnd type="none" w="sm" len="sm"/>
                      <a:tailEnd type="none" w="sm" len="sm"/>
                    </a:lnT>
                    <a:lnB w="9525" cap="flat" cmpd="sng">
                      <a:solidFill>
                        <a:srgbClr val="262626"/>
                      </a:solidFill>
                      <a:prstDash val="solid"/>
                      <a:round/>
                      <a:headEnd type="none" w="sm" len="sm"/>
                      <a:tailEnd type="none" w="sm" len="sm"/>
                    </a:lnB>
                  </a:tcPr>
                </a:tc>
                <a:tc>
                  <a:txBody>
                    <a:bodyPr/>
                    <a:lstStyle/>
                    <a:p>
                      <a:pPr marL="88900" marR="88900" lvl="0" indent="0" algn="ctr" rtl="0">
                        <a:lnSpc>
                          <a:spcPct val="115000"/>
                        </a:lnSpc>
                        <a:spcBef>
                          <a:spcPts val="0"/>
                        </a:spcBef>
                        <a:spcAft>
                          <a:spcPts val="0"/>
                        </a:spcAft>
                        <a:buClr>
                          <a:srgbClr val="000000"/>
                        </a:buClr>
                        <a:buSzPts val="1300"/>
                        <a:buFont typeface="Arial"/>
                        <a:buNone/>
                      </a:pPr>
                      <a:r>
                        <a:rPr lang="en-US" sz="1300" u="none" strike="noStrike" cap="none">
                          <a:solidFill>
                            <a:srgbClr val="262626"/>
                          </a:solidFill>
                          <a:latin typeface="Arimo"/>
                          <a:ea typeface="Arimo"/>
                          <a:cs typeface="Arimo"/>
                          <a:sym typeface="Arimo"/>
                        </a:rPr>
                        <a:t>+158%</a:t>
                      </a:r>
                      <a:endParaRPr sz="1300" u="none" strike="noStrike" cap="none">
                        <a:solidFill>
                          <a:srgbClr val="262626"/>
                        </a:solidFill>
                        <a:latin typeface="Arimo"/>
                        <a:ea typeface="Arimo"/>
                        <a:cs typeface="Arimo"/>
                        <a:sym typeface="Arimo"/>
                      </a:endParaRPr>
                    </a:p>
                  </a:txBody>
                  <a:tcPr marL="9525" marR="9525" marT="9525" marB="91425" anchor="ctr">
                    <a:lnL w="19050" cap="flat" cmpd="sng">
                      <a:solidFill>
                        <a:srgbClr val="767171"/>
                      </a:solidFill>
                      <a:prstDash val="solid"/>
                      <a:round/>
                      <a:headEnd type="none" w="sm" len="sm"/>
                      <a:tailEnd type="none" w="sm" len="sm"/>
                    </a:lnL>
                    <a:lnR w="28575" cap="flat" cmpd="sng">
                      <a:solidFill>
                        <a:srgbClr val="767171"/>
                      </a:solidFill>
                      <a:prstDash val="solid"/>
                      <a:round/>
                      <a:headEnd type="none" w="sm" len="sm"/>
                      <a:tailEnd type="none" w="sm" len="sm"/>
                    </a:lnR>
                    <a:lnT w="9525" cap="flat" cmpd="sng">
                      <a:solidFill>
                        <a:srgbClr val="262626"/>
                      </a:solidFill>
                      <a:prstDash val="solid"/>
                      <a:round/>
                      <a:headEnd type="none" w="sm" len="sm"/>
                      <a:tailEnd type="none" w="sm" len="sm"/>
                    </a:lnT>
                    <a:lnB w="9525" cap="flat" cmpd="sng">
                      <a:solidFill>
                        <a:srgbClr val="262626"/>
                      </a:solidFill>
                      <a:prstDash val="solid"/>
                      <a:round/>
                      <a:headEnd type="none" w="sm" len="sm"/>
                      <a:tailEnd type="none" w="sm" len="sm"/>
                    </a:lnB>
                    <a:solidFill>
                      <a:srgbClr val="A8EBCE"/>
                    </a:solidFill>
                  </a:tcPr>
                </a:tc>
                <a:extLst>
                  <a:ext uri="{0D108BD9-81ED-4DB2-BD59-A6C34878D82A}">
                    <a16:rowId xmlns:a16="http://schemas.microsoft.com/office/drawing/2014/main" val="10002"/>
                  </a:ext>
                </a:extLst>
              </a:tr>
              <a:tr h="314325">
                <a:tc>
                  <a:txBody>
                    <a:bodyPr/>
                    <a:lstStyle/>
                    <a:p>
                      <a:pPr marL="88900" marR="88900" lvl="0" indent="0" algn="l" rtl="0">
                        <a:lnSpc>
                          <a:spcPct val="115000"/>
                        </a:lnSpc>
                        <a:spcBef>
                          <a:spcPts val="0"/>
                        </a:spcBef>
                        <a:spcAft>
                          <a:spcPts val="0"/>
                        </a:spcAft>
                        <a:buClr>
                          <a:srgbClr val="000000"/>
                        </a:buClr>
                        <a:buSzPts val="1300"/>
                        <a:buFont typeface="Arial"/>
                        <a:buNone/>
                      </a:pPr>
                      <a:r>
                        <a:rPr lang="en-US" sz="1300" u="none" strike="noStrike" cap="none">
                          <a:solidFill>
                            <a:srgbClr val="262626"/>
                          </a:solidFill>
                          <a:latin typeface="Arimo"/>
                          <a:ea typeface="Arimo"/>
                          <a:cs typeface="Arimo"/>
                          <a:sym typeface="Arimo"/>
                        </a:rPr>
                        <a:t>London</a:t>
                      </a:r>
                      <a:endParaRPr sz="1300" u="none" strike="noStrike" cap="none">
                        <a:solidFill>
                          <a:srgbClr val="262626"/>
                        </a:solidFill>
                        <a:latin typeface="Arimo"/>
                        <a:ea typeface="Arimo"/>
                        <a:cs typeface="Arimo"/>
                        <a:sym typeface="Arimo"/>
                      </a:endParaRPr>
                    </a:p>
                  </a:txBody>
                  <a:tcPr marL="9525" marR="9525" marT="9525" marB="91425" anchor="ctr">
                    <a:lnL w="28575" cap="flat" cmpd="sng">
                      <a:solidFill>
                        <a:srgbClr val="767171"/>
                      </a:solidFill>
                      <a:prstDash val="solid"/>
                      <a:round/>
                      <a:headEnd type="none" w="sm" len="sm"/>
                      <a:tailEnd type="none" w="sm" len="sm"/>
                    </a:lnL>
                    <a:lnR w="19050" cap="flat" cmpd="sng">
                      <a:solidFill>
                        <a:srgbClr val="767171"/>
                      </a:solidFill>
                      <a:prstDash val="solid"/>
                      <a:round/>
                      <a:headEnd type="none" w="sm" len="sm"/>
                      <a:tailEnd type="none" w="sm" len="sm"/>
                    </a:lnR>
                    <a:lnT w="9525" cap="flat" cmpd="sng">
                      <a:solidFill>
                        <a:srgbClr val="262626"/>
                      </a:solidFill>
                      <a:prstDash val="solid"/>
                      <a:round/>
                      <a:headEnd type="none" w="sm" len="sm"/>
                      <a:tailEnd type="none" w="sm" len="sm"/>
                    </a:lnT>
                    <a:lnB w="9525" cap="flat" cmpd="sng">
                      <a:solidFill>
                        <a:srgbClr val="262626"/>
                      </a:solidFill>
                      <a:prstDash val="solid"/>
                      <a:round/>
                      <a:headEnd type="none" w="sm" len="sm"/>
                      <a:tailEnd type="none" w="sm" len="sm"/>
                    </a:lnB>
                    <a:solidFill>
                      <a:srgbClr val="F5FCFF"/>
                    </a:solidFill>
                  </a:tcPr>
                </a:tc>
                <a:tc>
                  <a:txBody>
                    <a:bodyPr/>
                    <a:lstStyle/>
                    <a:p>
                      <a:pPr marL="88900" marR="88900" lvl="0" indent="0" algn="ctr" rtl="0">
                        <a:lnSpc>
                          <a:spcPct val="115000"/>
                        </a:lnSpc>
                        <a:spcBef>
                          <a:spcPts val="0"/>
                        </a:spcBef>
                        <a:spcAft>
                          <a:spcPts val="0"/>
                        </a:spcAft>
                        <a:buClr>
                          <a:srgbClr val="000000"/>
                        </a:buClr>
                        <a:buSzPts val="1300"/>
                        <a:buFont typeface="Arial"/>
                        <a:buNone/>
                      </a:pPr>
                      <a:r>
                        <a:rPr lang="en-US" sz="1300" u="none" strike="noStrike" cap="none">
                          <a:solidFill>
                            <a:srgbClr val="262626"/>
                          </a:solidFill>
                          <a:latin typeface="Arimo"/>
                          <a:ea typeface="Arimo"/>
                          <a:cs typeface="Arimo"/>
                          <a:sym typeface="Arimo"/>
                        </a:rPr>
                        <a:t>-13%</a:t>
                      </a:r>
                      <a:endParaRPr sz="1300" u="none" strike="noStrike" cap="none">
                        <a:solidFill>
                          <a:srgbClr val="262626"/>
                        </a:solidFill>
                        <a:latin typeface="Arimo"/>
                        <a:ea typeface="Arimo"/>
                        <a:cs typeface="Arimo"/>
                        <a:sym typeface="Arimo"/>
                      </a:endParaRPr>
                    </a:p>
                  </a:txBody>
                  <a:tcPr marL="9525" marR="9525" marT="9525" marB="91425" anchor="ctr">
                    <a:lnL w="19050" cap="flat" cmpd="sng">
                      <a:solidFill>
                        <a:srgbClr val="767171"/>
                      </a:solidFill>
                      <a:prstDash val="solid"/>
                      <a:round/>
                      <a:headEnd type="none" w="sm" len="sm"/>
                      <a:tailEnd type="none" w="sm" len="sm"/>
                    </a:lnL>
                    <a:lnR w="28575" cap="flat" cmpd="sng">
                      <a:solidFill>
                        <a:srgbClr val="767171"/>
                      </a:solidFill>
                      <a:prstDash val="solid"/>
                      <a:round/>
                      <a:headEnd type="none" w="sm" len="sm"/>
                      <a:tailEnd type="none" w="sm" len="sm"/>
                    </a:lnR>
                    <a:lnT w="9525" cap="flat" cmpd="sng">
                      <a:solidFill>
                        <a:srgbClr val="262626"/>
                      </a:solidFill>
                      <a:prstDash val="solid"/>
                      <a:round/>
                      <a:headEnd type="none" w="sm" len="sm"/>
                      <a:tailEnd type="none" w="sm" len="sm"/>
                    </a:lnT>
                    <a:lnB w="9525" cap="flat" cmpd="sng">
                      <a:solidFill>
                        <a:srgbClr val="262626"/>
                      </a:solidFill>
                      <a:prstDash val="solid"/>
                      <a:round/>
                      <a:headEnd type="none" w="sm" len="sm"/>
                      <a:tailEnd type="none" w="sm" len="sm"/>
                    </a:lnB>
                    <a:solidFill>
                      <a:srgbClr val="F8DEFF"/>
                    </a:solidFill>
                  </a:tcPr>
                </a:tc>
                <a:extLst>
                  <a:ext uri="{0D108BD9-81ED-4DB2-BD59-A6C34878D82A}">
                    <a16:rowId xmlns:a16="http://schemas.microsoft.com/office/drawing/2014/main" val="10003"/>
                  </a:ext>
                </a:extLst>
              </a:tr>
              <a:tr h="314325">
                <a:tc>
                  <a:txBody>
                    <a:bodyPr/>
                    <a:lstStyle/>
                    <a:p>
                      <a:pPr marL="88900" marR="88900" lvl="0" indent="0" algn="l" rtl="0">
                        <a:lnSpc>
                          <a:spcPct val="115000"/>
                        </a:lnSpc>
                        <a:spcBef>
                          <a:spcPts val="0"/>
                        </a:spcBef>
                        <a:spcAft>
                          <a:spcPts val="0"/>
                        </a:spcAft>
                        <a:buClr>
                          <a:srgbClr val="000000"/>
                        </a:buClr>
                        <a:buSzPts val="1300"/>
                        <a:buFont typeface="Arial"/>
                        <a:buNone/>
                      </a:pPr>
                      <a:r>
                        <a:rPr lang="en-US" sz="1300" u="none" strike="noStrike" cap="none">
                          <a:solidFill>
                            <a:srgbClr val="262626"/>
                          </a:solidFill>
                          <a:latin typeface="Arimo"/>
                          <a:ea typeface="Arimo"/>
                          <a:cs typeface="Arimo"/>
                          <a:sym typeface="Arimo"/>
                        </a:rPr>
                        <a:t>Dallas</a:t>
                      </a:r>
                      <a:endParaRPr sz="1300" u="none" strike="noStrike" cap="none">
                        <a:solidFill>
                          <a:srgbClr val="262626"/>
                        </a:solidFill>
                        <a:latin typeface="Arimo"/>
                        <a:ea typeface="Arimo"/>
                        <a:cs typeface="Arimo"/>
                        <a:sym typeface="Arimo"/>
                      </a:endParaRPr>
                    </a:p>
                  </a:txBody>
                  <a:tcPr marL="9525" marR="9525" marT="9525" marB="91425" anchor="ctr">
                    <a:lnL w="28575" cap="flat" cmpd="sng">
                      <a:solidFill>
                        <a:srgbClr val="767171"/>
                      </a:solidFill>
                      <a:prstDash val="solid"/>
                      <a:round/>
                      <a:headEnd type="none" w="sm" len="sm"/>
                      <a:tailEnd type="none" w="sm" len="sm"/>
                    </a:lnL>
                    <a:lnR w="19050" cap="flat" cmpd="sng">
                      <a:solidFill>
                        <a:srgbClr val="767171"/>
                      </a:solidFill>
                      <a:prstDash val="solid"/>
                      <a:round/>
                      <a:headEnd type="none" w="sm" len="sm"/>
                      <a:tailEnd type="none" w="sm" len="sm"/>
                    </a:lnR>
                    <a:lnT w="9525" cap="flat" cmpd="sng">
                      <a:solidFill>
                        <a:srgbClr val="262626"/>
                      </a:solidFill>
                      <a:prstDash val="solid"/>
                      <a:round/>
                      <a:headEnd type="none" w="sm" len="sm"/>
                      <a:tailEnd type="none" w="sm" len="sm"/>
                    </a:lnT>
                    <a:lnB w="9525" cap="flat" cmpd="sng">
                      <a:solidFill>
                        <a:srgbClr val="262626"/>
                      </a:solidFill>
                      <a:prstDash val="solid"/>
                      <a:round/>
                      <a:headEnd type="none" w="sm" len="sm"/>
                      <a:tailEnd type="none" w="sm" len="sm"/>
                    </a:lnB>
                  </a:tcPr>
                </a:tc>
                <a:tc>
                  <a:txBody>
                    <a:bodyPr/>
                    <a:lstStyle/>
                    <a:p>
                      <a:pPr marL="88900" marR="88900" lvl="0" indent="0" algn="ctr" rtl="0">
                        <a:lnSpc>
                          <a:spcPct val="115000"/>
                        </a:lnSpc>
                        <a:spcBef>
                          <a:spcPts val="0"/>
                        </a:spcBef>
                        <a:spcAft>
                          <a:spcPts val="0"/>
                        </a:spcAft>
                        <a:buClr>
                          <a:srgbClr val="000000"/>
                        </a:buClr>
                        <a:buSzPts val="1300"/>
                        <a:buFont typeface="Arial"/>
                        <a:buNone/>
                      </a:pPr>
                      <a:r>
                        <a:rPr lang="en-US" sz="1300" u="none" strike="noStrike" cap="none">
                          <a:solidFill>
                            <a:srgbClr val="262626"/>
                          </a:solidFill>
                          <a:latin typeface="Arimo"/>
                          <a:ea typeface="Arimo"/>
                          <a:cs typeface="Arimo"/>
                          <a:sym typeface="Arimo"/>
                        </a:rPr>
                        <a:t>+50%</a:t>
                      </a:r>
                      <a:endParaRPr sz="1300" u="none" strike="noStrike" cap="none">
                        <a:solidFill>
                          <a:srgbClr val="262626"/>
                        </a:solidFill>
                        <a:latin typeface="Arimo"/>
                        <a:ea typeface="Arimo"/>
                        <a:cs typeface="Arimo"/>
                        <a:sym typeface="Arimo"/>
                      </a:endParaRPr>
                    </a:p>
                  </a:txBody>
                  <a:tcPr marL="9525" marR="9525" marT="9525" marB="91425" anchor="ctr">
                    <a:lnL w="19050" cap="flat" cmpd="sng">
                      <a:solidFill>
                        <a:srgbClr val="767171"/>
                      </a:solidFill>
                      <a:prstDash val="solid"/>
                      <a:round/>
                      <a:headEnd type="none" w="sm" len="sm"/>
                      <a:tailEnd type="none" w="sm" len="sm"/>
                    </a:lnL>
                    <a:lnR w="28575" cap="flat" cmpd="sng">
                      <a:solidFill>
                        <a:srgbClr val="767171"/>
                      </a:solidFill>
                      <a:prstDash val="solid"/>
                      <a:round/>
                      <a:headEnd type="none" w="sm" len="sm"/>
                      <a:tailEnd type="none" w="sm" len="sm"/>
                    </a:lnR>
                    <a:lnT w="9525" cap="flat" cmpd="sng">
                      <a:solidFill>
                        <a:srgbClr val="262626"/>
                      </a:solidFill>
                      <a:prstDash val="solid"/>
                      <a:round/>
                      <a:headEnd type="none" w="sm" len="sm"/>
                      <a:tailEnd type="none" w="sm" len="sm"/>
                    </a:lnT>
                    <a:lnB w="9525" cap="flat" cmpd="sng">
                      <a:solidFill>
                        <a:srgbClr val="262626"/>
                      </a:solidFill>
                      <a:prstDash val="solid"/>
                      <a:round/>
                      <a:headEnd type="none" w="sm" len="sm"/>
                      <a:tailEnd type="none" w="sm" len="sm"/>
                    </a:lnB>
                    <a:solidFill>
                      <a:srgbClr val="A8EBCE"/>
                    </a:solidFill>
                  </a:tcPr>
                </a:tc>
                <a:extLst>
                  <a:ext uri="{0D108BD9-81ED-4DB2-BD59-A6C34878D82A}">
                    <a16:rowId xmlns:a16="http://schemas.microsoft.com/office/drawing/2014/main" val="10004"/>
                  </a:ext>
                </a:extLst>
              </a:tr>
              <a:tr h="314325">
                <a:tc>
                  <a:txBody>
                    <a:bodyPr/>
                    <a:lstStyle/>
                    <a:p>
                      <a:pPr marL="88900" marR="88900" lvl="0" indent="0" algn="l" rtl="0">
                        <a:lnSpc>
                          <a:spcPct val="115000"/>
                        </a:lnSpc>
                        <a:spcBef>
                          <a:spcPts val="0"/>
                        </a:spcBef>
                        <a:spcAft>
                          <a:spcPts val="0"/>
                        </a:spcAft>
                        <a:buClr>
                          <a:srgbClr val="000000"/>
                        </a:buClr>
                        <a:buSzPts val="1300"/>
                        <a:buFont typeface="Arial"/>
                        <a:buNone/>
                      </a:pPr>
                      <a:r>
                        <a:rPr lang="en-US" sz="1300" u="none" strike="noStrike" cap="none">
                          <a:solidFill>
                            <a:srgbClr val="262626"/>
                          </a:solidFill>
                          <a:latin typeface="Arimo"/>
                          <a:ea typeface="Arimo"/>
                          <a:cs typeface="Arimo"/>
                          <a:sym typeface="Arimo"/>
                        </a:rPr>
                        <a:t>Atlanta</a:t>
                      </a:r>
                      <a:endParaRPr sz="1300" u="none" strike="noStrike" cap="none">
                        <a:solidFill>
                          <a:srgbClr val="262626"/>
                        </a:solidFill>
                        <a:latin typeface="Arimo"/>
                        <a:ea typeface="Arimo"/>
                        <a:cs typeface="Arimo"/>
                        <a:sym typeface="Arimo"/>
                      </a:endParaRPr>
                    </a:p>
                  </a:txBody>
                  <a:tcPr marL="9525" marR="9525" marT="9525" marB="91425" anchor="ctr">
                    <a:lnL w="28575" cap="flat" cmpd="sng">
                      <a:solidFill>
                        <a:srgbClr val="767171"/>
                      </a:solidFill>
                      <a:prstDash val="solid"/>
                      <a:round/>
                      <a:headEnd type="none" w="sm" len="sm"/>
                      <a:tailEnd type="none" w="sm" len="sm"/>
                    </a:lnL>
                    <a:lnR w="19050" cap="flat" cmpd="sng">
                      <a:solidFill>
                        <a:srgbClr val="767171"/>
                      </a:solidFill>
                      <a:prstDash val="solid"/>
                      <a:round/>
                      <a:headEnd type="none" w="sm" len="sm"/>
                      <a:tailEnd type="none" w="sm" len="sm"/>
                    </a:lnR>
                    <a:lnT w="9525" cap="flat" cmpd="sng">
                      <a:solidFill>
                        <a:srgbClr val="262626"/>
                      </a:solidFill>
                      <a:prstDash val="solid"/>
                      <a:round/>
                      <a:headEnd type="none" w="sm" len="sm"/>
                      <a:tailEnd type="none" w="sm" len="sm"/>
                    </a:lnT>
                    <a:lnB w="9525" cap="flat" cmpd="sng">
                      <a:solidFill>
                        <a:srgbClr val="262626"/>
                      </a:solidFill>
                      <a:prstDash val="solid"/>
                      <a:round/>
                      <a:headEnd type="none" w="sm" len="sm"/>
                      <a:tailEnd type="none" w="sm" len="sm"/>
                    </a:lnB>
                    <a:solidFill>
                      <a:srgbClr val="F5FCFF"/>
                    </a:solidFill>
                  </a:tcPr>
                </a:tc>
                <a:tc>
                  <a:txBody>
                    <a:bodyPr/>
                    <a:lstStyle/>
                    <a:p>
                      <a:pPr marL="0" marR="88900" lvl="0" indent="0" algn="ctr" rtl="0">
                        <a:lnSpc>
                          <a:spcPct val="115000"/>
                        </a:lnSpc>
                        <a:spcBef>
                          <a:spcPts val="0"/>
                        </a:spcBef>
                        <a:spcAft>
                          <a:spcPts val="0"/>
                        </a:spcAft>
                        <a:buClr>
                          <a:srgbClr val="000000"/>
                        </a:buClr>
                        <a:buSzPts val="1300"/>
                        <a:buFont typeface="Arial"/>
                        <a:buNone/>
                      </a:pPr>
                      <a:r>
                        <a:rPr lang="en-US" sz="1300" u="none" strike="noStrike" cap="none">
                          <a:solidFill>
                            <a:srgbClr val="262626"/>
                          </a:solidFill>
                          <a:latin typeface="Arimo"/>
                          <a:ea typeface="Arimo"/>
                          <a:cs typeface="Arimo"/>
                          <a:sym typeface="Arimo"/>
                        </a:rPr>
                        <a:t>+19%</a:t>
                      </a:r>
                      <a:endParaRPr sz="1300" u="none" strike="noStrike" cap="none">
                        <a:solidFill>
                          <a:srgbClr val="262626"/>
                        </a:solidFill>
                        <a:latin typeface="Arimo"/>
                        <a:ea typeface="Arimo"/>
                        <a:cs typeface="Arimo"/>
                        <a:sym typeface="Arimo"/>
                      </a:endParaRPr>
                    </a:p>
                  </a:txBody>
                  <a:tcPr marL="9525" marR="9525" marT="9525" marB="91425" anchor="ctr">
                    <a:lnL w="19050" cap="flat" cmpd="sng">
                      <a:solidFill>
                        <a:srgbClr val="767171"/>
                      </a:solidFill>
                      <a:prstDash val="solid"/>
                      <a:round/>
                      <a:headEnd type="none" w="sm" len="sm"/>
                      <a:tailEnd type="none" w="sm" len="sm"/>
                    </a:lnL>
                    <a:lnR w="28575" cap="flat" cmpd="sng">
                      <a:solidFill>
                        <a:srgbClr val="767171"/>
                      </a:solidFill>
                      <a:prstDash val="solid"/>
                      <a:round/>
                      <a:headEnd type="none" w="sm" len="sm"/>
                      <a:tailEnd type="none" w="sm" len="sm"/>
                    </a:lnR>
                    <a:lnT w="9525" cap="flat" cmpd="sng">
                      <a:solidFill>
                        <a:srgbClr val="262626"/>
                      </a:solidFill>
                      <a:prstDash val="solid"/>
                      <a:round/>
                      <a:headEnd type="none" w="sm" len="sm"/>
                      <a:tailEnd type="none" w="sm" len="sm"/>
                    </a:lnT>
                    <a:lnB w="9525" cap="flat" cmpd="sng">
                      <a:solidFill>
                        <a:srgbClr val="262626"/>
                      </a:solidFill>
                      <a:prstDash val="solid"/>
                      <a:round/>
                      <a:headEnd type="none" w="sm" len="sm"/>
                      <a:tailEnd type="none" w="sm" len="sm"/>
                    </a:lnB>
                    <a:solidFill>
                      <a:srgbClr val="A8EBCE"/>
                    </a:solidFill>
                  </a:tcPr>
                </a:tc>
                <a:extLst>
                  <a:ext uri="{0D108BD9-81ED-4DB2-BD59-A6C34878D82A}">
                    <a16:rowId xmlns:a16="http://schemas.microsoft.com/office/drawing/2014/main" val="10005"/>
                  </a:ext>
                </a:extLst>
              </a:tr>
              <a:tr h="314325">
                <a:tc>
                  <a:txBody>
                    <a:bodyPr/>
                    <a:lstStyle/>
                    <a:p>
                      <a:pPr marL="88900" marR="88900" lvl="0" indent="0" algn="l" rtl="0">
                        <a:lnSpc>
                          <a:spcPct val="115000"/>
                        </a:lnSpc>
                        <a:spcBef>
                          <a:spcPts val="0"/>
                        </a:spcBef>
                        <a:spcAft>
                          <a:spcPts val="0"/>
                        </a:spcAft>
                        <a:buClr>
                          <a:srgbClr val="000000"/>
                        </a:buClr>
                        <a:buSzPts val="1300"/>
                        <a:buFont typeface="Arial"/>
                        <a:buNone/>
                      </a:pPr>
                      <a:r>
                        <a:rPr lang="en-US" sz="1300" u="none" strike="noStrike" cap="none">
                          <a:solidFill>
                            <a:srgbClr val="262626"/>
                          </a:solidFill>
                          <a:latin typeface="Arimo"/>
                          <a:ea typeface="Arimo"/>
                          <a:cs typeface="Arimo"/>
                          <a:sym typeface="Arimo"/>
                        </a:rPr>
                        <a:t>Miami</a:t>
                      </a:r>
                      <a:endParaRPr sz="1300" u="none" strike="noStrike" cap="none">
                        <a:solidFill>
                          <a:srgbClr val="262626"/>
                        </a:solidFill>
                        <a:latin typeface="Arimo"/>
                        <a:ea typeface="Arimo"/>
                        <a:cs typeface="Arimo"/>
                        <a:sym typeface="Arimo"/>
                      </a:endParaRPr>
                    </a:p>
                  </a:txBody>
                  <a:tcPr marL="9525" marR="9525" marT="9525" marB="91425" anchor="ctr">
                    <a:lnL w="28575" cap="flat" cmpd="sng">
                      <a:solidFill>
                        <a:srgbClr val="767171"/>
                      </a:solidFill>
                      <a:prstDash val="solid"/>
                      <a:round/>
                      <a:headEnd type="none" w="sm" len="sm"/>
                      <a:tailEnd type="none" w="sm" len="sm"/>
                    </a:lnL>
                    <a:lnR w="19050" cap="flat" cmpd="sng">
                      <a:solidFill>
                        <a:srgbClr val="767171"/>
                      </a:solidFill>
                      <a:prstDash val="solid"/>
                      <a:round/>
                      <a:headEnd type="none" w="sm" len="sm"/>
                      <a:tailEnd type="none" w="sm" len="sm"/>
                    </a:lnR>
                    <a:lnT w="9525" cap="flat" cmpd="sng">
                      <a:solidFill>
                        <a:srgbClr val="262626"/>
                      </a:solidFill>
                      <a:prstDash val="solid"/>
                      <a:round/>
                      <a:headEnd type="none" w="sm" len="sm"/>
                      <a:tailEnd type="none" w="sm" len="sm"/>
                    </a:lnT>
                    <a:lnB w="9525" cap="flat" cmpd="sng">
                      <a:solidFill>
                        <a:srgbClr val="262626"/>
                      </a:solidFill>
                      <a:prstDash val="solid"/>
                      <a:round/>
                      <a:headEnd type="none" w="sm" len="sm"/>
                      <a:tailEnd type="none" w="sm" len="sm"/>
                    </a:lnB>
                  </a:tcPr>
                </a:tc>
                <a:tc>
                  <a:txBody>
                    <a:bodyPr/>
                    <a:lstStyle/>
                    <a:p>
                      <a:pPr marL="0" marR="88900" lvl="0" indent="0" algn="ctr" rtl="0">
                        <a:lnSpc>
                          <a:spcPct val="115000"/>
                        </a:lnSpc>
                        <a:spcBef>
                          <a:spcPts val="0"/>
                        </a:spcBef>
                        <a:spcAft>
                          <a:spcPts val="0"/>
                        </a:spcAft>
                        <a:buClr>
                          <a:srgbClr val="000000"/>
                        </a:buClr>
                        <a:buSzPts val="1300"/>
                        <a:buFont typeface="Arial"/>
                        <a:buNone/>
                      </a:pPr>
                      <a:r>
                        <a:rPr lang="en-US" sz="1300" u="none" strike="noStrike" cap="none">
                          <a:solidFill>
                            <a:srgbClr val="262626"/>
                          </a:solidFill>
                          <a:latin typeface="Arimo"/>
                          <a:ea typeface="Arimo"/>
                          <a:cs typeface="Arimo"/>
                          <a:sym typeface="Arimo"/>
                        </a:rPr>
                        <a:t> +66%</a:t>
                      </a:r>
                      <a:endParaRPr sz="1300" u="none" strike="noStrike" cap="none">
                        <a:solidFill>
                          <a:srgbClr val="262626"/>
                        </a:solidFill>
                        <a:latin typeface="Arimo"/>
                        <a:ea typeface="Arimo"/>
                        <a:cs typeface="Arimo"/>
                        <a:sym typeface="Arimo"/>
                      </a:endParaRPr>
                    </a:p>
                  </a:txBody>
                  <a:tcPr marL="9525" marR="9525" marT="9525" marB="91425" anchor="ctr">
                    <a:lnL w="19050" cap="flat" cmpd="sng">
                      <a:solidFill>
                        <a:srgbClr val="767171"/>
                      </a:solidFill>
                      <a:prstDash val="solid"/>
                      <a:round/>
                      <a:headEnd type="none" w="sm" len="sm"/>
                      <a:tailEnd type="none" w="sm" len="sm"/>
                    </a:lnL>
                    <a:lnR w="28575" cap="flat" cmpd="sng">
                      <a:solidFill>
                        <a:srgbClr val="767171"/>
                      </a:solidFill>
                      <a:prstDash val="solid"/>
                      <a:round/>
                      <a:headEnd type="none" w="sm" len="sm"/>
                      <a:tailEnd type="none" w="sm" len="sm"/>
                    </a:lnR>
                    <a:lnT w="9525" cap="flat" cmpd="sng">
                      <a:solidFill>
                        <a:srgbClr val="262626"/>
                      </a:solidFill>
                      <a:prstDash val="solid"/>
                      <a:round/>
                      <a:headEnd type="none" w="sm" len="sm"/>
                      <a:tailEnd type="none" w="sm" len="sm"/>
                    </a:lnT>
                    <a:lnB w="9525" cap="flat" cmpd="sng">
                      <a:solidFill>
                        <a:srgbClr val="262626"/>
                      </a:solidFill>
                      <a:prstDash val="solid"/>
                      <a:round/>
                      <a:headEnd type="none" w="sm" len="sm"/>
                      <a:tailEnd type="none" w="sm" len="sm"/>
                    </a:lnB>
                    <a:solidFill>
                      <a:srgbClr val="A8EBCE"/>
                    </a:solidFill>
                  </a:tcPr>
                </a:tc>
                <a:extLst>
                  <a:ext uri="{0D108BD9-81ED-4DB2-BD59-A6C34878D82A}">
                    <a16:rowId xmlns:a16="http://schemas.microsoft.com/office/drawing/2014/main" val="10006"/>
                  </a:ext>
                </a:extLst>
              </a:tr>
              <a:tr h="457200">
                <a:tc>
                  <a:txBody>
                    <a:bodyPr/>
                    <a:lstStyle/>
                    <a:p>
                      <a:pPr marL="88900" marR="88900" lvl="0" indent="0" algn="l" rtl="0">
                        <a:lnSpc>
                          <a:spcPct val="115000"/>
                        </a:lnSpc>
                        <a:spcBef>
                          <a:spcPts val="0"/>
                        </a:spcBef>
                        <a:spcAft>
                          <a:spcPts val="0"/>
                        </a:spcAft>
                        <a:buClr>
                          <a:srgbClr val="000000"/>
                        </a:buClr>
                        <a:buSzPts val="1300"/>
                        <a:buFont typeface="Arial"/>
                        <a:buNone/>
                      </a:pPr>
                      <a:r>
                        <a:rPr lang="en-US" sz="1300" u="none" strike="noStrike" cap="none">
                          <a:solidFill>
                            <a:srgbClr val="262626"/>
                          </a:solidFill>
                          <a:latin typeface="Arimo"/>
                          <a:ea typeface="Arimo"/>
                          <a:cs typeface="Arimo"/>
                          <a:sym typeface="Arimo"/>
                        </a:rPr>
                        <a:t>Los Angeles</a:t>
                      </a:r>
                      <a:endParaRPr sz="1300" u="none" strike="noStrike" cap="none">
                        <a:solidFill>
                          <a:srgbClr val="262626"/>
                        </a:solidFill>
                        <a:latin typeface="Arimo"/>
                        <a:ea typeface="Arimo"/>
                        <a:cs typeface="Arimo"/>
                        <a:sym typeface="Arimo"/>
                      </a:endParaRPr>
                    </a:p>
                  </a:txBody>
                  <a:tcPr marL="9525" marR="9525" marT="9525" marB="91425" anchor="ctr">
                    <a:lnL w="28575" cap="flat" cmpd="sng">
                      <a:solidFill>
                        <a:srgbClr val="767171"/>
                      </a:solidFill>
                      <a:prstDash val="solid"/>
                      <a:round/>
                      <a:headEnd type="none" w="sm" len="sm"/>
                      <a:tailEnd type="none" w="sm" len="sm"/>
                    </a:lnL>
                    <a:lnR w="19050" cap="flat" cmpd="sng">
                      <a:solidFill>
                        <a:srgbClr val="767171"/>
                      </a:solidFill>
                      <a:prstDash val="solid"/>
                      <a:round/>
                      <a:headEnd type="none" w="sm" len="sm"/>
                      <a:tailEnd type="none" w="sm" len="sm"/>
                    </a:lnR>
                    <a:lnT w="9525" cap="flat" cmpd="sng">
                      <a:solidFill>
                        <a:srgbClr val="262626"/>
                      </a:solidFill>
                      <a:prstDash val="solid"/>
                      <a:round/>
                      <a:headEnd type="none" w="sm" len="sm"/>
                      <a:tailEnd type="none" w="sm" len="sm"/>
                    </a:lnT>
                    <a:lnB w="9525" cap="flat" cmpd="sng">
                      <a:solidFill>
                        <a:srgbClr val="262626"/>
                      </a:solidFill>
                      <a:prstDash val="solid"/>
                      <a:round/>
                      <a:headEnd type="none" w="sm" len="sm"/>
                      <a:tailEnd type="none" w="sm" len="sm"/>
                    </a:lnB>
                    <a:solidFill>
                      <a:srgbClr val="F5FCFF"/>
                    </a:solidFill>
                  </a:tcPr>
                </a:tc>
                <a:tc>
                  <a:txBody>
                    <a:bodyPr/>
                    <a:lstStyle/>
                    <a:p>
                      <a:pPr marL="0" marR="88900" lvl="0" indent="0" algn="ctr" rtl="0">
                        <a:lnSpc>
                          <a:spcPct val="115000"/>
                        </a:lnSpc>
                        <a:spcBef>
                          <a:spcPts val="0"/>
                        </a:spcBef>
                        <a:spcAft>
                          <a:spcPts val="0"/>
                        </a:spcAft>
                        <a:buClr>
                          <a:srgbClr val="000000"/>
                        </a:buClr>
                        <a:buSzPts val="1300"/>
                        <a:buFont typeface="Arial"/>
                        <a:buNone/>
                      </a:pPr>
                      <a:r>
                        <a:rPr lang="en-US" sz="1300" u="none" strike="noStrike" cap="none">
                          <a:solidFill>
                            <a:srgbClr val="262626"/>
                          </a:solidFill>
                          <a:latin typeface="Arimo"/>
                          <a:ea typeface="Arimo"/>
                          <a:cs typeface="Arimo"/>
                          <a:sym typeface="Arimo"/>
                        </a:rPr>
                        <a:t>+140%</a:t>
                      </a:r>
                      <a:endParaRPr sz="1300" u="none" strike="noStrike" cap="none">
                        <a:solidFill>
                          <a:srgbClr val="262626"/>
                        </a:solidFill>
                        <a:latin typeface="Arimo"/>
                        <a:ea typeface="Arimo"/>
                        <a:cs typeface="Arimo"/>
                        <a:sym typeface="Arimo"/>
                      </a:endParaRPr>
                    </a:p>
                  </a:txBody>
                  <a:tcPr marL="9525" marR="9525" marT="9525" marB="91425" anchor="ctr">
                    <a:lnL w="19050" cap="flat" cmpd="sng">
                      <a:solidFill>
                        <a:srgbClr val="767171"/>
                      </a:solidFill>
                      <a:prstDash val="solid"/>
                      <a:round/>
                      <a:headEnd type="none" w="sm" len="sm"/>
                      <a:tailEnd type="none" w="sm" len="sm"/>
                    </a:lnL>
                    <a:lnR w="28575" cap="flat" cmpd="sng">
                      <a:solidFill>
                        <a:srgbClr val="767171"/>
                      </a:solidFill>
                      <a:prstDash val="solid"/>
                      <a:round/>
                      <a:headEnd type="none" w="sm" len="sm"/>
                      <a:tailEnd type="none" w="sm" len="sm"/>
                    </a:lnR>
                    <a:lnT w="9525" cap="flat" cmpd="sng">
                      <a:solidFill>
                        <a:srgbClr val="262626"/>
                      </a:solidFill>
                      <a:prstDash val="solid"/>
                      <a:round/>
                      <a:headEnd type="none" w="sm" len="sm"/>
                      <a:tailEnd type="none" w="sm" len="sm"/>
                    </a:lnT>
                    <a:lnB w="9525" cap="flat" cmpd="sng">
                      <a:solidFill>
                        <a:srgbClr val="262626"/>
                      </a:solidFill>
                      <a:prstDash val="solid"/>
                      <a:round/>
                      <a:headEnd type="none" w="sm" len="sm"/>
                      <a:tailEnd type="none" w="sm" len="sm"/>
                    </a:lnB>
                    <a:solidFill>
                      <a:srgbClr val="A8EBCE"/>
                    </a:solidFill>
                  </a:tcPr>
                </a:tc>
                <a:extLst>
                  <a:ext uri="{0D108BD9-81ED-4DB2-BD59-A6C34878D82A}">
                    <a16:rowId xmlns:a16="http://schemas.microsoft.com/office/drawing/2014/main" val="10007"/>
                  </a:ext>
                </a:extLst>
              </a:tr>
              <a:tr h="314325">
                <a:tc>
                  <a:txBody>
                    <a:bodyPr/>
                    <a:lstStyle/>
                    <a:p>
                      <a:pPr marL="88900" marR="88900" lvl="0" indent="0" algn="l" rtl="0">
                        <a:lnSpc>
                          <a:spcPct val="115000"/>
                        </a:lnSpc>
                        <a:spcBef>
                          <a:spcPts val="0"/>
                        </a:spcBef>
                        <a:spcAft>
                          <a:spcPts val="0"/>
                        </a:spcAft>
                        <a:buClr>
                          <a:srgbClr val="000000"/>
                        </a:buClr>
                        <a:buSzPts val="1300"/>
                        <a:buFont typeface="Arial"/>
                        <a:buNone/>
                      </a:pPr>
                      <a:r>
                        <a:rPr lang="en-US" sz="1300" u="none" strike="noStrike" cap="none">
                          <a:solidFill>
                            <a:srgbClr val="262626"/>
                          </a:solidFill>
                          <a:latin typeface="Arimo"/>
                          <a:ea typeface="Arimo"/>
                          <a:cs typeface="Arimo"/>
                          <a:sym typeface="Arimo"/>
                        </a:rPr>
                        <a:t>Philadelphia</a:t>
                      </a:r>
                      <a:endParaRPr sz="1300" u="none" strike="noStrike" cap="none">
                        <a:solidFill>
                          <a:srgbClr val="262626"/>
                        </a:solidFill>
                        <a:latin typeface="Arimo"/>
                        <a:ea typeface="Arimo"/>
                        <a:cs typeface="Arimo"/>
                        <a:sym typeface="Arimo"/>
                      </a:endParaRPr>
                    </a:p>
                  </a:txBody>
                  <a:tcPr marL="9525" marR="9525" marT="9525" marB="91425" anchor="ctr">
                    <a:lnL w="28575" cap="flat" cmpd="sng">
                      <a:solidFill>
                        <a:srgbClr val="767171"/>
                      </a:solidFill>
                      <a:prstDash val="solid"/>
                      <a:round/>
                      <a:headEnd type="none" w="sm" len="sm"/>
                      <a:tailEnd type="none" w="sm" len="sm"/>
                    </a:lnL>
                    <a:lnR w="19050" cap="flat" cmpd="sng">
                      <a:solidFill>
                        <a:srgbClr val="767171"/>
                      </a:solidFill>
                      <a:prstDash val="solid"/>
                      <a:round/>
                      <a:headEnd type="none" w="sm" len="sm"/>
                      <a:tailEnd type="none" w="sm" len="sm"/>
                    </a:lnR>
                    <a:lnT w="9525" cap="flat" cmpd="sng">
                      <a:solidFill>
                        <a:srgbClr val="262626"/>
                      </a:solidFill>
                      <a:prstDash val="solid"/>
                      <a:round/>
                      <a:headEnd type="none" w="sm" len="sm"/>
                      <a:tailEnd type="none" w="sm" len="sm"/>
                    </a:lnT>
                    <a:lnB w="9525" cap="flat" cmpd="sng">
                      <a:solidFill>
                        <a:srgbClr val="262626"/>
                      </a:solidFill>
                      <a:prstDash val="solid"/>
                      <a:round/>
                      <a:headEnd type="none" w="sm" len="sm"/>
                      <a:tailEnd type="none" w="sm" len="sm"/>
                    </a:lnB>
                  </a:tcPr>
                </a:tc>
                <a:tc>
                  <a:txBody>
                    <a:bodyPr/>
                    <a:lstStyle/>
                    <a:p>
                      <a:pPr marL="0" marR="88900" lvl="0" indent="0" algn="ctr" rtl="0">
                        <a:lnSpc>
                          <a:spcPct val="115000"/>
                        </a:lnSpc>
                        <a:spcBef>
                          <a:spcPts val="0"/>
                        </a:spcBef>
                        <a:spcAft>
                          <a:spcPts val="0"/>
                        </a:spcAft>
                        <a:buClr>
                          <a:srgbClr val="000000"/>
                        </a:buClr>
                        <a:buSzPts val="1300"/>
                        <a:buFont typeface="Arial"/>
                        <a:buNone/>
                      </a:pPr>
                      <a:r>
                        <a:rPr lang="en-US" sz="1300" u="none" strike="noStrike" cap="none">
                          <a:solidFill>
                            <a:srgbClr val="262626"/>
                          </a:solidFill>
                          <a:latin typeface="Arimo"/>
                          <a:ea typeface="Arimo"/>
                          <a:cs typeface="Arimo"/>
                          <a:sym typeface="Arimo"/>
                        </a:rPr>
                        <a:t>+108%</a:t>
                      </a:r>
                      <a:endParaRPr sz="1300" u="none" strike="noStrike" cap="none">
                        <a:solidFill>
                          <a:srgbClr val="262626"/>
                        </a:solidFill>
                        <a:latin typeface="Arimo"/>
                        <a:ea typeface="Arimo"/>
                        <a:cs typeface="Arimo"/>
                        <a:sym typeface="Arimo"/>
                      </a:endParaRPr>
                    </a:p>
                  </a:txBody>
                  <a:tcPr marL="9525" marR="9525" marT="9525" marB="91425" anchor="ctr">
                    <a:lnL w="19050" cap="flat" cmpd="sng">
                      <a:solidFill>
                        <a:srgbClr val="767171"/>
                      </a:solidFill>
                      <a:prstDash val="solid"/>
                      <a:round/>
                      <a:headEnd type="none" w="sm" len="sm"/>
                      <a:tailEnd type="none" w="sm" len="sm"/>
                    </a:lnL>
                    <a:lnR w="28575" cap="flat" cmpd="sng">
                      <a:solidFill>
                        <a:srgbClr val="767171"/>
                      </a:solidFill>
                      <a:prstDash val="solid"/>
                      <a:round/>
                      <a:headEnd type="none" w="sm" len="sm"/>
                      <a:tailEnd type="none" w="sm" len="sm"/>
                    </a:lnR>
                    <a:lnT w="9525" cap="flat" cmpd="sng">
                      <a:solidFill>
                        <a:srgbClr val="262626"/>
                      </a:solidFill>
                      <a:prstDash val="solid"/>
                      <a:round/>
                      <a:headEnd type="none" w="sm" len="sm"/>
                      <a:tailEnd type="none" w="sm" len="sm"/>
                    </a:lnT>
                    <a:lnB w="9525" cap="flat" cmpd="sng">
                      <a:solidFill>
                        <a:srgbClr val="262626"/>
                      </a:solidFill>
                      <a:prstDash val="solid"/>
                      <a:round/>
                      <a:headEnd type="none" w="sm" len="sm"/>
                      <a:tailEnd type="none" w="sm" len="sm"/>
                    </a:lnB>
                    <a:solidFill>
                      <a:srgbClr val="A8EBCE"/>
                    </a:solidFill>
                  </a:tcPr>
                </a:tc>
                <a:extLst>
                  <a:ext uri="{0D108BD9-81ED-4DB2-BD59-A6C34878D82A}">
                    <a16:rowId xmlns:a16="http://schemas.microsoft.com/office/drawing/2014/main" val="10008"/>
                  </a:ext>
                </a:extLst>
              </a:tr>
              <a:tr h="314325">
                <a:tc>
                  <a:txBody>
                    <a:bodyPr/>
                    <a:lstStyle/>
                    <a:p>
                      <a:pPr marL="88900" marR="88900" lvl="0" indent="0" algn="l" rtl="0">
                        <a:lnSpc>
                          <a:spcPct val="115000"/>
                        </a:lnSpc>
                        <a:spcBef>
                          <a:spcPts val="0"/>
                        </a:spcBef>
                        <a:spcAft>
                          <a:spcPts val="0"/>
                        </a:spcAft>
                        <a:buClr>
                          <a:srgbClr val="000000"/>
                        </a:buClr>
                        <a:buSzPts val="1300"/>
                        <a:buFont typeface="Arial"/>
                        <a:buNone/>
                      </a:pPr>
                      <a:r>
                        <a:rPr lang="en-US" sz="1300" u="none" strike="noStrike" cap="none">
                          <a:solidFill>
                            <a:srgbClr val="262626"/>
                          </a:solidFill>
                          <a:latin typeface="Arimo"/>
                          <a:ea typeface="Arimo"/>
                          <a:cs typeface="Arimo"/>
                          <a:sym typeface="Arimo"/>
                        </a:rPr>
                        <a:t>Chicago</a:t>
                      </a:r>
                      <a:endParaRPr sz="1300" u="none" strike="noStrike" cap="none">
                        <a:solidFill>
                          <a:srgbClr val="262626"/>
                        </a:solidFill>
                        <a:latin typeface="Arimo"/>
                        <a:ea typeface="Arimo"/>
                        <a:cs typeface="Arimo"/>
                        <a:sym typeface="Arimo"/>
                      </a:endParaRPr>
                    </a:p>
                  </a:txBody>
                  <a:tcPr marL="9525" marR="9525" marT="9525" marB="91425" anchor="ctr">
                    <a:lnL w="28575" cap="flat" cmpd="sng">
                      <a:solidFill>
                        <a:srgbClr val="767171"/>
                      </a:solidFill>
                      <a:prstDash val="solid"/>
                      <a:round/>
                      <a:headEnd type="none" w="sm" len="sm"/>
                      <a:tailEnd type="none" w="sm" len="sm"/>
                    </a:lnL>
                    <a:lnR w="19050" cap="flat" cmpd="sng">
                      <a:solidFill>
                        <a:srgbClr val="767171"/>
                      </a:solidFill>
                      <a:prstDash val="solid"/>
                      <a:round/>
                      <a:headEnd type="none" w="sm" len="sm"/>
                      <a:tailEnd type="none" w="sm" len="sm"/>
                    </a:lnR>
                    <a:lnT w="9525" cap="flat" cmpd="sng">
                      <a:solidFill>
                        <a:srgbClr val="262626"/>
                      </a:solidFill>
                      <a:prstDash val="solid"/>
                      <a:round/>
                      <a:headEnd type="none" w="sm" len="sm"/>
                      <a:tailEnd type="none" w="sm" len="sm"/>
                    </a:lnT>
                    <a:lnB w="9525" cap="flat" cmpd="sng">
                      <a:solidFill>
                        <a:srgbClr val="262626"/>
                      </a:solidFill>
                      <a:prstDash val="solid"/>
                      <a:round/>
                      <a:headEnd type="none" w="sm" len="sm"/>
                      <a:tailEnd type="none" w="sm" len="sm"/>
                    </a:lnB>
                    <a:solidFill>
                      <a:srgbClr val="F5FCFF"/>
                    </a:solidFill>
                  </a:tcPr>
                </a:tc>
                <a:tc>
                  <a:txBody>
                    <a:bodyPr/>
                    <a:lstStyle/>
                    <a:p>
                      <a:pPr marL="0" marR="88900" lvl="0" indent="0" algn="ctr" rtl="0">
                        <a:lnSpc>
                          <a:spcPct val="115000"/>
                        </a:lnSpc>
                        <a:spcBef>
                          <a:spcPts val="0"/>
                        </a:spcBef>
                        <a:spcAft>
                          <a:spcPts val="0"/>
                        </a:spcAft>
                        <a:buClr>
                          <a:srgbClr val="000000"/>
                        </a:buClr>
                        <a:buSzPts val="1300"/>
                        <a:buFont typeface="Arial"/>
                        <a:buNone/>
                      </a:pPr>
                      <a:r>
                        <a:rPr lang="en-US" sz="1300" u="none" strike="noStrike" cap="none">
                          <a:solidFill>
                            <a:srgbClr val="262626"/>
                          </a:solidFill>
                          <a:latin typeface="Arimo"/>
                          <a:ea typeface="Arimo"/>
                          <a:cs typeface="Arimo"/>
                          <a:sym typeface="Arimo"/>
                        </a:rPr>
                        <a:t>+5%</a:t>
                      </a:r>
                      <a:endParaRPr sz="1300" u="none" strike="noStrike" cap="none">
                        <a:solidFill>
                          <a:srgbClr val="262626"/>
                        </a:solidFill>
                        <a:latin typeface="Arimo"/>
                        <a:ea typeface="Arimo"/>
                        <a:cs typeface="Arimo"/>
                        <a:sym typeface="Arimo"/>
                      </a:endParaRPr>
                    </a:p>
                  </a:txBody>
                  <a:tcPr marL="9525" marR="9525" marT="9525" marB="91425" anchor="ctr">
                    <a:lnL w="19050" cap="flat" cmpd="sng">
                      <a:solidFill>
                        <a:srgbClr val="767171"/>
                      </a:solidFill>
                      <a:prstDash val="solid"/>
                      <a:round/>
                      <a:headEnd type="none" w="sm" len="sm"/>
                      <a:tailEnd type="none" w="sm" len="sm"/>
                    </a:lnL>
                    <a:lnR w="28575" cap="flat" cmpd="sng">
                      <a:solidFill>
                        <a:srgbClr val="767171"/>
                      </a:solidFill>
                      <a:prstDash val="solid"/>
                      <a:round/>
                      <a:headEnd type="none" w="sm" len="sm"/>
                      <a:tailEnd type="none" w="sm" len="sm"/>
                    </a:lnR>
                    <a:lnT w="9525" cap="flat" cmpd="sng">
                      <a:solidFill>
                        <a:srgbClr val="262626"/>
                      </a:solidFill>
                      <a:prstDash val="solid"/>
                      <a:round/>
                      <a:headEnd type="none" w="sm" len="sm"/>
                      <a:tailEnd type="none" w="sm" len="sm"/>
                    </a:lnT>
                    <a:lnB w="9525" cap="flat" cmpd="sng">
                      <a:solidFill>
                        <a:srgbClr val="262626"/>
                      </a:solidFill>
                      <a:prstDash val="solid"/>
                      <a:round/>
                      <a:headEnd type="none" w="sm" len="sm"/>
                      <a:tailEnd type="none" w="sm" len="sm"/>
                    </a:lnB>
                    <a:solidFill>
                      <a:srgbClr val="A8EBCE"/>
                    </a:solidFill>
                  </a:tcPr>
                </a:tc>
                <a:extLst>
                  <a:ext uri="{0D108BD9-81ED-4DB2-BD59-A6C34878D82A}">
                    <a16:rowId xmlns:a16="http://schemas.microsoft.com/office/drawing/2014/main" val="10009"/>
                  </a:ext>
                </a:extLst>
              </a:tr>
              <a:tr h="314325">
                <a:tc>
                  <a:txBody>
                    <a:bodyPr/>
                    <a:lstStyle/>
                    <a:p>
                      <a:pPr marL="88900" marR="88900" lvl="0" indent="0" algn="l" rtl="0">
                        <a:lnSpc>
                          <a:spcPct val="115000"/>
                        </a:lnSpc>
                        <a:spcBef>
                          <a:spcPts val="0"/>
                        </a:spcBef>
                        <a:spcAft>
                          <a:spcPts val="0"/>
                        </a:spcAft>
                        <a:buClr>
                          <a:srgbClr val="000000"/>
                        </a:buClr>
                        <a:buSzPts val="1300"/>
                        <a:buFont typeface="Arial"/>
                        <a:buNone/>
                      </a:pPr>
                      <a:r>
                        <a:rPr lang="en-US" sz="1300" u="none" strike="noStrike" cap="none">
                          <a:solidFill>
                            <a:srgbClr val="262626"/>
                          </a:solidFill>
                          <a:latin typeface="Arimo"/>
                          <a:ea typeface="Arimo"/>
                          <a:cs typeface="Arimo"/>
                          <a:sym typeface="Arimo"/>
                        </a:rPr>
                        <a:t>Charlotte</a:t>
                      </a:r>
                      <a:endParaRPr sz="1300" u="none" strike="noStrike" cap="none">
                        <a:solidFill>
                          <a:srgbClr val="262626"/>
                        </a:solidFill>
                        <a:latin typeface="Arimo"/>
                        <a:ea typeface="Arimo"/>
                        <a:cs typeface="Arimo"/>
                        <a:sym typeface="Arimo"/>
                      </a:endParaRPr>
                    </a:p>
                  </a:txBody>
                  <a:tcPr marL="9525" marR="9525" marT="9525" marB="91425" anchor="ctr">
                    <a:lnL w="28575" cap="flat" cmpd="sng">
                      <a:solidFill>
                        <a:srgbClr val="767171"/>
                      </a:solidFill>
                      <a:prstDash val="solid"/>
                      <a:round/>
                      <a:headEnd type="none" w="sm" len="sm"/>
                      <a:tailEnd type="none" w="sm" len="sm"/>
                    </a:lnL>
                    <a:lnR w="19050" cap="flat" cmpd="sng">
                      <a:solidFill>
                        <a:srgbClr val="767171"/>
                      </a:solidFill>
                      <a:prstDash val="solid"/>
                      <a:round/>
                      <a:headEnd type="none" w="sm" len="sm"/>
                      <a:tailEnd type="none" w="sm" len="sm"/>
                    </a:lnR>
                    <a:lnT w="9525" cap="flat" cmpd="sng">
                      <a:solidFill>
                        <a:srgbClr val="262626"/>
                      </a:solidFill>
                      <a:prstDash val="solid"/>
                      <a:round/>
                      <a:headEnd type="none" w="sm" len="sm"/>
                      <a:tailEnd type="none" w="sm" len="sm"/>
                    </a:lnT>
                    <a:lnB w="28575" cap="flat" cmpd="sng">
                      <a:solidFill>
                        <a:srgbClr val="767171"/>
                      </a:solidFill>
                      <a:prstDash val="solid"/>
                      <a:round/>
                      <a:headEnd type="none" w="sm" len="sm"/>
                      <a:tailEnd type="none" w="sm" len="sm"/>
                    </a:lnB>
                  </a:tcPr>
                </a:tc>
                <a:tc>
                  <a:txBody>
                    <a:bodyPr/>
                    <a:lstStyle/>
                    <a:p>
                      <a:pPr marL="0" marR="88900" lvl="0" indent="0" algn="ctr" rtl="0">
                        <a:lnSpc>
                          <a:spcPct val="115000"/>
                        </a:lnSpc>
                        <a:spcBef>
                          <a:spcPts val="0"/>
                        </a:spcBef>
                        <a:spcAft>
                          <a:spcPts val="0"/>
                        </a:spcAft>
                        <a:buClr>
                          <a:srgbClr val="000000"/>
                        </a:buClr>
                        <a:buSzPts val="1300"/>
                        <a:buFont typeface="Arial"/>
                        <a:buNone/>
                      </a:pPr>
                      <a:r>
                        <a:rPr lang="en-US" sz="1300" u="none" strike="noStrike" cap="none">
                          <a:solidFill>
                            <a:srgbClr val="262626"/>
                          </a:solidFill>
                          <a:latin typeface="Arimo"/>
                          <a:ea typeface="Arimo"/>
                          <a:cs typeface="Arimo"/>
                          <a:sym typeface="Arimo"/>
                        </a:rPr>
                        <a:t>+111%</a:t>
                      </a:r>
                      <a:endParaRPr sz="1300" u="none" strike="noStrike" cap="none">
                        <a:solidFill>
                          <a:srgbClr val="262626"/>
                        </a:solidFill>
                        <a:latin typeface="Arimo"/>
                        <a:ea typeface="Arimo"/>
                        <a:cs typeface="Arimo"/>
                        <a:sym typeface="Arimo"/>
                      </a:endParaRPr>
                    </a:p>
                  </a:txBody>
                  <a:tcPr marL="9525" marR="9525" marT="9525" marB="91425" anchor="ctr">
                    <a:lnL w="19050" cap="flat" cmpd="sng">
                      <a:solidFill>
                        <a:srgbClr val="767171"/>
                      </a:solidFill>
                      <a:prstDash val="solid"/>
                      <a:round/>
                      <a:headEnd type="none" w="sm" len="sm"/>
                      <a:tailEnd type="none" w="sm" len="sm"/>
                    </a:lnL>
                    <a:lnR w="28575" cap="flat" cmpd="sng">
                      <a:solidFill>
                        <a:srgbClr val="767171"/>
                      </a:solidFill>
                      <a:prstDash val="solid"/>
                      <a:round/>
                      <a:headEnd type="none" w="sm" len="sm"/>
                      <a:tailEnd type="none" w="sm" len="sm"/>
                    </a:lnR>
                    <a:lnT w="9525" cap="flat" cmpd="sng">
                      <a:solidFill>
                        <a:srgbClr val="262626"/>
                      </a:solidFill>
                      <a:prstDash val="solid"/>
                      <a:round/>
                      <a:headEnd type="none" w="sm" len="sm"/>
                      <a:tailEnd type="none" w="sm" len="sm"/>
                    </a:lnT>
                    <a:lnB w="28575" cap="flat" cmpd="sng">
                      <a:solidFill>
                        <a:srgbClr val="767171"/>
                      </a:solidFill>
                      <a:prstDash val="solid"/>
                      <a:round/>
                      <a:headEnd type="none" w="sm" len="sm"/>
                      <a:tailEnd type="none" w="sm" len="sm"/>
                    </a:lnB>
                    <a:solidFill>
                      <a:srgbClr val="A8EBCE"/>
                    </a:solidFill>
                  </a:tcPr>
                </a:tc>
                <a:extLst>
                  <a:ext uri="{0D108BD9-81ED-4DB2-BD59-A6C34878D82A}">
                    <a16:rowId xmlns:a16="http://schemas.microsoft.com/office/drawing/2014/main" val="10010"/>
                  </a:ext>
                </a:extLst>
              </a:tr>
            </a:tbl>
          </a:graphicData>
        </a:graphic>
      </p:graphicFrame>
      <p:graphicFrame>
        <p:nvGraphicFramePr>
          <p:cNvPr id="514" name="Google Shape;514;p80"/>
          <p:cNvGraphicFramePr/>
          <p:nvPr/>
        </p:nvGraphicFramePr>
        <p:xfrm>
          <a:off x="6459417" y="1039580"/>
          <a:ext cx="3162300" cy="4525914"/>
        </p:xfrm>
        <a:graphic>
          <a:graphicData uri="http://schemas.openxmlformats.org/drawingml/2006/table">
            <a:tbl>
              <a:tblPr>
                <a:noFill/>
                <a:tableStyleId>{D163A8BF-BED0-49D5-8CB2-8C0A0B2E63D6}</a:tableStyleId>
              </a:tblPr>
              <a:tblGrid>
                <a:gridCol w="2257425">
                  <a:extLst>
                    <a:ext uri="{9D8B030D-6E8A-4147-A177-3AD203B41FA5}">
                      <a16:colId xmlns:a16="http://schemas.microsoft.com/office/drawing/2014/main" val="20000"/>
                    </a:ext>
                  </a:extLst>
                </a:gridCol>
                <a:gridCol w="904875">
                  <a:extLst>
                    <a:ext uri="{9D8B030D-6E8A-4147-A177-3AD203B41FA5}">
                      <a16:colId xmlns:a16="http://schemas.microsoft.com/office/drawing/2014/main" val="20001"/>
                    </a:ext>
                  </a:extLst>
                </a:gridCol>
              </a:tblGrid>
              <a:tr h="314325">
                <a:tc gridSpan="2">
                  <a:txBody>
                    <a:bodyPr/>
                    <a:lstStyle/>
                    <a:p>
                      <a:pPr marL="88900" marR="88900" lvl="0" indent="0" algn="ctr" rtl="0">
                        <a:lnSpc>
                          <a:spcPct val="115000"/>
                        </a:lnSpc>
                        <a:spcBef>
                          <a:spcPts val="0"/>
                        </a:spcBef>
                        <a:spcAft>
                          <a:spcPts val="0"/>
                        </a:spcAft>
                        <a:buClr>
                          <a:srgbClr val="000000"/>
                        </a:buClr>
                        <a:buSzPts val="1800"/>
                        <a:buFont typeface="Arial"/>
                        <a:buNone/>
                      </a:pPr>
                      <a:r>
                        <a:rPr lang="en-US" sz="1800" u="none" strike="noStrike" cap="none">
                          <a:solidFill>
                            <a:srgbClr val="FFFFFF"/>
                          </a:solidFill>
                          <a:latin typeface="Oswald"/>
                          <a:ea typeface="Oswald"/>
                          <a:cs typeface="Oswald"/>
                          <a:sym typeface="Oswald"/>
                        </a:rPr>
                        <a:t>Top Pages</a:t>
                      </a:r>
                      <a:r>
                        <a:rPr lang="en-US" sz="1600" b="1" u="none" strike="noStrike" cap="none">
                          <a:solidFill>
                            <a:srgbClr val="FFFFFF"/>
                          </a:solidFill>
                        </a:rPr>
                        <a:t> </a:t>
                      </a:r>
                      <a:r>
                        <a:rPr lang="en-US" sz="1000" u="none" strike="noStrike" cap="none">
                          <a:solidFill>
                            <a:srgbClr val="FFFFFF"/>
                          </a:solidFill>
                        </a:rPr>
                        <a:t>(MoM change)</a:t>
                      </a:r>
                      <a:endParaRPr sz="1000" u="none" strike="noStrike" cap="none">
                        <a:solidFill>
                          <a:srgbClr val="FFFFFF"/>
                        </a:solidFill>
                      </a:endParaRPr>
                    </a:p>
                  </a:txBody>
                  <a:tcPr marL="9525" marR="9525" marT="9525" marB="91425" anchor="ctr">
                    <a:lnL w="28575" cap="flat" cmpd="sng">
                      <a:solidFill>
                        <a:srgbClr val="767171"/>
                      </a:solidFill>
                      <a:prstDash val="solid"/>
                      <a:round/>
                      <a:headEnd type="none" w="sm" len="sm"/>
                      <a:tailEnd type="none" w="sm" len="sm"/>
                    </a:lnL>
                    <a:lnR w="28575" cap="flat" cmpd="sng">
                      <a:solidFill>
                        <a:srgbClr val="767171"/>
                      </a:solidFill>
                      <a:prstDash val="solid"/>
                      <a:round/>
                      <a:headEnd type="none" w="sm" len="sm"/>
                      <a:tailEnd type="none" w="sm" len="sm"/>
                    </a:lnR>
                    <a:lnT w="28575" cap="flat" cmpd="sng">
                      <a:solidFill>
                        <a:srgbClr val="767171"/>
                      </a:solidFill>
                      <a:prstDash val="solid"/>
                      <a:round/>
                      <a:headEnd type="none" w="sm" len="sm"/>
                      <a:tailEnd type="none" w="sm" len="sm"/>
                    </a:lnT>
                    <a:lnB w="28575" cap="flat" cmpd="sng">
                      <a:solidFill>
                        <a:srgbClr val="767171"/>
                      </a:solidFill>
                      <a:prstDash val="solid"/>
                      <a:round/>
                      <a:headEnd type="none" w="sm" len="sm"/>
                      <a:tailEnd type="none" w="sm" len="sm"/>
                    </a:lnB>
                    <a:solidFill>
                      <a:schemeClr val="accent5"/>
                    </a:solidFill>
                  </a:tcPr>
                </a:tc>
                <a:tc hMerge="1">
                  <a:txBody>
                    <a:bodyPr/>
                    <a:lstStyle/>
                    <a:p>
                      <a:endParaRPr lang="en-US"/>
                    </a:p>
                  </a:txBody>
                  <a:tcPr/>
                </a:tc>
                <a:extLst>
                  <a:ext uri="{0D108BD9-81ED-4DB2-BD59-A6C34878D82A}">
                    <a16:rowId xmlns:a16="http://schemas.microsoft.com/office/drawing/2014/main" val="10000"/>
                  </a:ext>
                </a:extLst>
              </a:tr>
              <a:tr h="295275">
                <a:tc>
                  <a:txBody>
                    <a:bodyPr/>
                    <a:lstStyle/>
                    <a:p>
                      <a:pPr marL="88900" marR="88900" lvl="0" indent="0" algn="l" rtl="0">
                        <a:lnSpc>
                          <a:spcPct val="115000"/>
                        </a:lnSpc>
                        <a:spcBef>
                          <a:spcPts val="0"/>
                        </a:spcBef>
                        <a:spcAft>
                          <a:spcPts val="0"/>
                        </a:spcAft>
                        <a:buClr>
                          <a:srgbClr val="000000"/>
                        </a:buClr>
                        <a:buSzPts val="1300"/>
                        <a:buFont typeface="Arial"/>
                        <a:buNone/>
                      </a:pPr>
                      <a:r>
                        <a:rPr lang="en-US" sz="1300" u="none" strike="noStrike" cap="none">
                          <a:solidFill>
                            <a:srgbClr val="262626"/>
                          </a:solidFill>
                          <a:latin typeface="Arimo"/>
                          <a:ea typeface="Arimo"/>
                          <a:cs typeface="Arimo"/>
                          <a:sym typeface="Arimo"/>
                        </a:rPr>
                        <a:t>Homepage (US)</a:t>
                      </a:r>
                      <a:endParaRPr sz="1300" u="none" strike="noStrike" cap="none">
                        <a:solidFill>
                          <a:srgbClr val="262626"/>
                        </a:solidFill>
                        <a:latin typeface="Arimo"/>
                        <a:ea typeface="Arimo"/>
                        <a:cs typeface="Arimo"/>
                        <a:sym typeface="Arimo"/>
                      </a:endParaRPr>
                    </a:p>
                  </a:txBody>
                  <a:tcPr marL="9525" marR="9525" marT="9525" marB="91425" anchor="ctr">
                    <a:lnL w="28575" cap="flat" cmpd="sng">
                      <a:solidFill>
                        <a:srgbClr val="767171"/>
                      </a:solidFill>
                      <a:prstDash val="solid"/>
                      <a:round/>
                      <a:headEnd type="none" w="sm" len="sm"/>
                      <a:tailEnd type="none" w="sm" len="sm"/>
                    </a:lnL>
                    <a:lnR w="19050" cap="flat" cmpd="sng">
                      <a:solidFill>
                        <a:srgbClr val="767171"/>
                      </a:solidFill>
                      <a:prstDash val="solid"/>
                      <a:round/>
                      <a:headEnd type="none" w="sm" len="sm"/>
                      <a:tailEnd type="none" w="sm" len="sm"/>
                    </a:lnR>
                    <a:lnT w="28575" cap="flat" cmpd="sng">
                      <a:solidFill>
                        <a:srgbClr val="767171"/>
                      </a:solidFill>
                      <a:prstDash val="solid"/>
                      <a:round/>
                      <a:headEnd type="none" w="sm" len="sm"/>
                      <a:tailEnd type="none" w="sm" len="sm"/>
                    </a:lnT>
                    <a:lnB w="9525" cap="flat" cmpd="sng">
                      <a:solidFill>
                        <a:srgbClr val="262626"/>
                      </a:solidFill>
                      <a:prstDash val="solid"/>
                      <a:round/>
                      <a:headEnd type="none" w="sm" len="sm"/>
                      <a:tailEnd type="none" w="sm" len="sm"/>
                    </a:lnB>
                    <a:solidFill>
                      <a:srgbClr val="F5FCFF"/>
                    </a:solidFill>
                  </a:tcPr>
                </a:tc>
                <a:tc>
                  <a:txBody>
                    <a:bodyPr/>
                    <a:lstStyle/>
                    <a:p>
                      <a:pPr marL="88900" marR="88900" lvl="0" indent="0" algn="ctr" rtl="0">
                        <a:lnSpc>
                          <a:spcPct val="115000"/>
                        </a:lnSpc>
                        <a:spcBef>
                          <a:spcPts val="0"/>
                        </a:spcBef>
                        <a:spcAft>
                          <a:spcPts val="0"/>
                        </a:spcAft>
                        <a:buClr>
                          <a:srgbClr val="000000"/>
                        </a:buClr>
                        <a:buSzPts val="1500"/>
                        <a:buFont typeface="Arial"/>
                        <a:buNone/>
                      </a:pPr>
                      <a:r>
                        <a:rPr lang="en-US" sz="1500" u="none" strike="noStrike" cap="none">
                          <a:solidFill>
                            <a:srgbClr val="262626"/>
                          </a:solidFill>
                          <a:latin typeface="Arimo"/>
                          <a:ea typeface="Arimo"/>
                          <a:cs typeface="Arimo"/>
                          <a:sym typeface="Arimo"/>
                        </a:rPr>
                        <a:t>+78%</a:t>
                      </a:r>
                      <a:endParaRPr sz="1500" u="none" strike="noStrike" cap="none">
                        <a:solidFill>
                          <a:srgbClr val="262626"/>
                        </a:solidFill>
                        <a:latin typeface="Arimo"/>
                        <a:ea typeface="Arimo"/>
                        <a:cs typeface="Arimo"/>
                        <a:sym typeface="Arimo"/>
                      </a:endParaRPr>
                    </a:p>
                  </a:txBody>
                  <a:tcPr marL="9525" marR="9525" marT="9525" marB="91425" anchor="ctr">
                    <a:lnL w="19050" cap="flat" cmpd="sng">
                      <a:solidFill>
                        <a:srgbClr val="767171"/>
                      </a:solidFill>
                      <a:prstDash val="solid"/>
                      <a:round/>
                      <a:headEnd type="none" w="sm" len="sm"/>
                      <a:tailEnd type="none" w="sm" len="sm"/>
                    </a:lnL>
                    <a:lnR w="28575" cap="flat" cmpd="sng">
                      <a:solidFill>
                        <a:srgbClr val="767171"/>
                      </a:solidFill>
                      <a:prstDash val="solid"/>
                      <a:round/>
                      <a:headEnd type="none" w="sm" len="sm"/>
                      <a:tailEnd type="none" w="sm" len="sm"/>
                    </a:lnR>
                    <a:lnT w="28575" cap="flat" cmpd="sng">
                      <a:solidFill>
                        <a:srgbClr val="767171"/>
                      </a:solidFill>
                      <a:prstDash val="solid"/>
                      <a:round/>
                      <a:headEnd type="none" w="sm" len="sm"/>
                      <a:tailEnd type="none" w="sm" len="sm"/>
                    </a:lnT>
                    <a:lnB w="9525" cap="flat" cmpd="sng">
                      <a:solidFill>
                        <a:srgbClr val="262626"/>
                      </a:solidFill>
                      <a:prstDash val="solid"/>
                      <a:round/>
                      <a:headEnd type="none" w="sm" len="sm"/>
                      <a:tailEnd type="none" w="sm" len="sm"/>
                    </a:lnB>
                    <a:solidFill>
                      <a:srgbClr val="A8EBCE"/>
                    </a:solidFill>
                  </a:tcPr>
                </a:tc>
                <a:extLst>
                  <a:ext uri="{0D108BD9-81ED-4DB2-BD59-A6C34878D82A}">
                    <a16:rowId xmlns:a16="http://schemas.microsoft.com/office/drawing/2014/main" val="10001"/>
                  </a:ext>
                </a:extLst>
              </a:tr>
              <a:tr h="304800">
                <a:tc>
                  <a:txBody>
                    <a:bodyPr/>
                    <a:lstStyle/>
                    <a:p>
                      <a:pPr marL="88900" marR="88900" lvl="0" indent="0" algn="l" rtl="0">
                        <a:lnSpc>
                          <a:spcPct val="115000"/>
                        </a:lnSpc>
                        <a:spcBef>
                          <a:spcPts val="0"/>
                        </a:spcBef>
                        <a:spcAft>
                          <a:spcPts val="0"/>
                        </a:spcAft>
                        <a:buClr>
                          <a:srgbClr val="000000"/>
                        </a:buClr>
                        <a:buSzPts val="1300"/>
                        <a:buFont typeface="Arial"/>
                        <a:buNone/>
                      </a:pPr>
                      <a:r>
                        <a:rPr lang="en-US" sz="1300" u="none" strike="noStrike" cap="none">
                          <a:solidFill>
                            <a:srgbClr val="262626"/>
                          </a:solidFill>
                          <a:latin typeface="Arimo"/>
                          <a:ea typeface="Arimo"/>
                          <a:cs typeface="Arimo"/>
                          <a:sym typeface="Arimo"/>
                        </a:rPr>
                        <a:t>Accommodations (new)</a:t>
                      </a:r>
                      <a:endParaRPr sz="1300" u="none" strike="noStrike" cap="none">
                        <a:solidFill>
                          <a:srgbClr val="262626"/>
                        </a:solidFill>
                        <a:latin typeface="Arimo"/>
                        <a:ea typeface="Arimo"/>
                        <a:cs typeface="Arimo"/>
                        <a:sym typeface="Arimo"/>
                      </a:endParaRPr>
                    </a:p>
                  </a:txBody>
                  <a:tcPr marL="9525" marR="9525" marT="9525" marB="91425" anchor="ctr">
                    <a:lnL w="28575" cap="flat" cmpd="sng">
                      <a:solidFill>
                        <a:srgbClr val="767171"/>
                      </a:solidFill>
                      <a:prstDash val="solid"/>
                      <a:round/>
                      <a:headEnd type="none" w="sm" len="sm"/>
                      <a:tailEnd type="none" w="sm" len="sm"/>
                    </a:lnL>
                    <a:lnR w="19050" cap="flat" cmpd="sng">
                      <a:solidFill>
                        <a:srgbClr val="767171"/>
                      </a:solidFill>
                      <a:prstDash val="solid"/>
                      <a:round/>
                      <a:headEnd type="none" w="sm" len="sm"/>
                      <a:tailEnd type="none" w="sm" len="sm"/>
                    </a:lnR>
                    <a:lnT w="9525" cap="flat" cmpd="sng">
                      <a:solidFill>
                        <a:srgbClr val="262626"/>
                      </a:solidFill>
                      <a:prstDash val="solid"/>
                      <a:round/>
                      <a:headEnd type="none" w="sm" len="sm"/>
                      <a:tailEnd type="none" w="sm" len="sm"/>
                    </a:lnT>
                    <a:lnB w="9525" cap="flat" cmpd="sng">
                      <a:solidFill>
                        <a:srgbClr val="262626"/>
                      </a:solidFill>
                      <a:prstDash val="solid"/>
                      <a:round/>
                      <a:headEnd type="none" w="sm" len="sm"/>
                      <a:tailEnd type="none" w="sm" len="sm"/>
                    </a:lnB>
                  </a:tcPr>
                </a:tc>
                <a:tc>
                  <a:txBody>
                    <a:bodyPr/>
                    <a:lstStyle/>
                    <a:p>
                      <a:pPr marL="88900" marR="88900" lvl="0" indent="0" algn="ctr" rtl="0">
                        <a:lnSpc>
                          <a:spcPct val="115000"/>
                        </a:lnSpc>
                        <a:spcBef>
                          <a:spcPts val="0"/>
                        </a:spcBef>
                        <a:spcAft>
                          <a:spcPts val="0"/>
                        </a:spcAft>
                        <a:buClr>
                          <a:srgbClr val="000000"/>
                        </a:buClr>
                        <a:buSzPts val="1500"/>
                        <a:buFont typeface="Arial"/>
                        <a:buNone/>
                      </a:pPr>
                      <a:r>
                        <a:rPr lang="en-US" sz="1500" u="none" strike="noStrike" cap="none">
                          <a:solidFill>
                            <a:srgbClr val="262626"/>
                          </a:solidFill>
                          <a:latin typeface="Arimo"/>
                          <a:ea typeface="Arimo"/>
                          <a:cs typeface="Arimo"/>
                          <a:sym typeface="Arimo"/>
                        </a:rPr>
                        <a:t>-3%</a:t>
                      </a:r>
                      <a:endParaRPr sz="1500" u="none" strike="noStrike" cap="none">
                        <a:solidFill>
                          <a:srgbClr val="262626"/>
                        </a:solidFill>
                        <a:latin typeface="Arimo"/>
                        <a:ea typeface="Arimo"/>
                        <a:cs typeface="Arimo"/>
                        <a:sym typeface="Arimo"/>
                      </a:endParaRPr>
                    </a:p>
                  </a:txBody>
                  <a:tcPr marL="9525" marR="9525" marT="9525" marB="91425" anchor="ctr">
                    <a:lnL w="19050" cap="flat" cmpd="sng">
                      <a:solidFill>
                        <a:srgbClr val="767171"/>
                      </a:solidFill>
                      <a:prstDash val="solid"/>
                      <a:round/>
                      <a:headEnd type="none" w="sm" len="sm"/>
                      <a:tailEnd type="none" w="sm" len="sm"/>
                    </a:lnL>
                    <a:lnR w="28575" cap="flat" cmpd="sng">
                      <a:solidFill>
                        <a:srgbClr val="767171"/>
                      </a:solidFill>
                      <a:prstDash val="solid"/>
                      <a:round/>
                      <a:headEnd type="none" w="sm" len="sm"/>
                      <a:tailEnd type="none" w="sm" len="sm"/>
                    </a:lnR>
                    <a:lnT w="9525" cap="flat" cmpd="sng">
                      <a:solidFill>
                        <a:srgbClr val="262626"/>
                      </a:solidFill>
                      <a:prstDash val="solid"/>
                      <a:round/>
                      <a:headEnd type="none" w="sm" len="sm"/>
                      <a:tailEnd type="none" w="sm" len="sm"/>
                    </a:lnT>
                    <a:lnB w="9525" cap="flat" cmpd="sng">
                      <a:solidFill>
                        <a:srgbClr val="262626"/>
                      </a:solidFill>
                      <a:prstDash val="solid"/>
                      <a:round/>
                      <a:headEnd type="none" w="sm" len="sm"/>
                      <a:tailEnd type="none" w="sm" len="sm"/>
                    </a:lnB>
                    <a:solidFill>
                      <a:srgbClr val="F8DEFF"/>
                    </a:solidFill>
                  </a:tcPr>
                </a:tc>
                <a:extLst>
                  <a:ext uri="{0D108BD9-81ED-4DB2-BD59-A6C34878D82A}">
                    <a16:rowId xmlns:a16="http://schemas.microsoft.com/office/drawing/2014/main" val="10002"/>
                  </a:ext>
                </a:extLst>
              </a:tr>
              <a:tr h="533400">
                <a:tc>
                  <a:txBody>
                    <a:bodyPr/>
                    <a:lstStyle/>
                    <a:p>
                      <a:pPr marL="88900" marR="88900" lvl="0" indent="0" algn="l" rtl="0">
                        <a:lnSpc>
                          <a:spcPct val="115000"/>
                        </a:lnSpc>
                        <a:spcBef>
                          <a:spcPts val="0"/>
                        </a:spcBef>
                        <a:spcAft>
                          <a:spcPts val="0"/>
                        </a:spcAft>
                        <a:buClr>
                          <a:srgbClr val="000000"/>
                        </a:buClr>
                        <a:buSzPts val="1300"/>
                        <a:buFont typeface="Arial"/>
                        <a:buNone/>
                      </a:pPr>
                      <a:r>
                        <a:rPr lang="en-US" sz="1300" u="none" strike="noStrike" cap="none">
                          <a:solidFill>
                            <a:srgbClr val="262626"/>
                          </a:solidFill>
                          <a:latin typeface="Arimo"/>
                          <a:ea typeface="Arimo"/>
                          <a:cs typeface="Arimo"/>
                          <a:sym typeface="Arimo"/>
                        </a:rPr>
                        <a:t>Accommodations - All-Inclusive</a:t>
                      </a:r>
                      <a:endParaRPr sz="1300" u="none" strike="noStrike" cap="none">
                        <a:solidFill>
                          <a:srgbClr val="262626"/>
                        </a:solidFill>
                        <a:latin typeface="Arimo"/>
                        <a:ea typeface="Arimo"/>
                        <a:cs typeface="Arimo"/>
                        <a:sym typeface="Arimo"/>
                      </a:endParaRPr>
                    </a:p>
                  </a:txBody>
                  <a:tcPr marL="9525" marR="9525" marT="9525" marB="91425" anchor="ctr">
                    <a:lnL w="28575" cap="flat" cmpd="sng">
                      <a:solidFill>
                        <a:srgbClr val="767171"/>
                      </a:solidFill>
                      <a:prstDash val="solid"/>
                      <a:round/>
                      <a:headEnd type="none" w="sm" len="sm"/>
                      <a:tailEnd type="none" w="sm" len="sm"/>
                    </a:lnL>
                    <a:lnR w="19050" cap="flat" cmpd="sng">
                      <a:solidFill>
                        <a:srgbClr val="767171"/>
                      </a:solidFill>
                      <a:prstDash val="solid"/>
                      <a:round/>
                      <a:headEnd type="none" w="sm" len="sm"/>
                      <a:tailEnd type="none" w="sm" len="sm"/>
                    </a:lnR>
                    <a:lnT w="9525" cap="flat" cmpd="sng">
                      <a:solidFill>
                        <a:srgbClr val="262626"/>
                      </a:solidFill>
                      <a:prstDash val="solid"/>
                      <a:round/>
                      <a:headEnd type="none" w="sm" len="sm"/>
                      <a:tailEnd type="none" w="sm" len="sm"/>
                    </a:lnT>
                    <a:lnB w="9525" cap="flat" cmpd="sng">
                      <a:solidFill>
                        <a:srgbClr val="262626"/>
                      </a:solidFill>
                      <a:prstDash val="solid"/>
                      <a:round/>
                      <a:headEnd type="none" w="sm" len="sm"/>
                      <a:tailEnd type="none" w="sm" len="sm"/>
                    </a:lnB>
                    <a:solidFill>
                      <a:srgbClr val="F5FCFF"/>
                    </a:solidFill>
                  </a:tcPr>
                </a:tc>
                <a:tc>
                  <a:txBody>
                    <a:bodyPr/>
                    <a:lstStyle/>
                    <a:p>
                      <a:pPr marL="88900" marR="88900" lvl="0" indent="0" algn="ctr" rtl="0">
                        <a:lnSpc>
                          <a:spcPct val="115000"/>
                        </a:lnSpc>
                        <a:spcBef>
                          <a:spcPts val="0"/>
                        </a:spcBef>
                        <a:spcAft>
                          <a:spcPts val="0"/>
                        </a:spcAft>
                        <a:buClr>
                          <a:srgbClr val="000000"/>
                        </a:buClr>
                        <a:buSzPts val="1500"/>
                        <a:buFont typeface="Arial"/>
                        <a:buNone/>
                      </a:pPr>
                      <a:r>
                        <a:rPr lang="en-US" sz="1500" u="none" strike="noStrike" cap="none">
                          <a:solidFill>
                            <a:srgbClr val="262626"/>
                          </a:solidFill>
                          <a:latin typeface="Arimo"/>
                          <a:ea typeface="Arimo"/>
                          <a:cs typeface="Arimo"/>
                          <a:sym typeface="Arimo"/>
                        </a:rPr>
                        <a:t>-14%</a:t>
                      </a:r>
                      <a:endParaRPr sz="1500" u="none" strike="noStrike" cap="none">
                        <a:solidFill>
                          <a:srgbClr val="262626"/>
                        </a:solidFill>
                        <a:latin typeface="Arimo"/>
                        <a:ea typeface="Arimo"/>
                        <a:cs typeface="Arimo"/>
                        <a:sym typeface="Arimo"/>
                      </a:endParaRPr>
                    </a:p>
                  </a:txBody>
                  <a:tcPr marL="9525" marR="9525" marT="9525" marB="91425" anchor="ctr">
                    <a:lnL w="19050" cap="flat" cmpd="sng">
                      <a:solidFill>
                        <a:srgbClr val="767171"/>
                      </a:solidFill>
                      <a:prstDash val="solid"/>
                      <a:round/>
                      <a:headEnd type="none" w="sm" len="sm"/>
                      <a:tailEnd type="none" w="sm" len="sm"/>
                    </a:lnL>
                    <a:lnR w="28575" cap="flat" cmpd="sng">
                      <a:solidFill>
                        <a:srgbClr val="767171"/>
                      </a:solidFill>
                      <a:prstDash val="solid"/>
                      <a:round/>
                      <a:headEnd type="none" w="sm" len="sm"/>
                      <a:tailEnd type="none" w="sm" len="sm"/>
                    </a:lnR>
                    <a:lnT w="9525" cap="flat" cmpd="sng">
                      <a:solidFill>
                        <a:srgbClr val="262626"/>
                      </a:solidFill>
                      <a:prstDash val="solid"/>
                      <a:round/>
                      <a:headEnd type="none" w="sm" len="sm"/>
                      <a:tailEnd type="none" w="sm" len="sm"/>
                    </a:lnT>
                    <a:lnB w="9525" cap="flat" cmpd="sng">
                      <a:solidFill>
                        <a:srgbClr val="262626"/>
                      </a:solidFill>
                      <a:prstDash val="solid"/>
                      <a:round/>
                      <a:headEnd type="none" w="sm" len="sm"/>
                      <a:tailEnd type="none" w="sm" len="sm"/>
                    </a:lnB>
                    <a:solidFill>
                      <a:srgbClr val="F8DEFF"/>
                    </a:solidFill>
                  </a:tcPr>
                </a:tc>
                <a:extLst>
                  <a:ext uri="{0D108BD9-81ED-4DB2-BD59-A6C34878D82A}">
                    <a16:rowId xmlns:a16="http://schemas.microsoft.com/office/drawing/2014/main" val="10003"/>
                  </a:ext>
                </a:extLst>
              </a:tr>
              <a:tr h="295275">
                <a:tc>
                  <a:txBody>
                    <a:bodyPr/>
                    <a:lstStyle/>
                    <a:p>
                      <a:pPr marL="88900" marR="88900" lvl="0" indent="0" algn="l" rtl="0">
                        <a:lnSpc>
                          <a:spcPct val="115000"/>
                        </a:lnSpc>
                        <a:spcBef>
                          <a:spcPts val="0"/>
                        </a:spcBef>
                        <a:spcAft>
                          <a:spcPts val="0"/>
                        </a:spcAft>
                        <a:buClr>
                          <a:srgbClr val="000000"/>
                        </a:buClr>
                        <a:buSzPts val="1300"/>
                        <a:buFont typeface="Arial"/>
                        <a:buNone/>
                      </a:pPr>
                      <a:r>
                        <a:rPr lang="en-US" sz="1300" u="none" strike="noStrike" cap="none">
                          <a:solidFill>
                            <a:srgbClr val="262626"/>
                          </a:solidFill>
                          <a:latin typeface="Arimo"/>
                          <a:ea typeface="Arimo"/>
                          <a:cs typeface="Arimo"/>
                          <a:sym typeface="Arimo"/>
                        </a:rPr>
                        <a:t>Festivals &amp; Events</a:t>
                      </a:r>
                      <a:endParaRPr sz="1300" u="none" strike="noStrike" cap="none">
                        <a:solidFill>
                          <a:srgbClr val="262626"/>
                        </a:solidFill>
                        <a:latin typeface="Arimo"/>
                        <a:ea typeface="Arimo"/>
                        <a:cs typeface="Arimo"/>
                        <a:sym typeface="Arimo"/>
                      </a:endParaRPr>
                    </a:p>
                  </a:txBody>
                  <a:tcPr marL="9525" marR="9525" marT="9525" marB="91425" anchor="ctr">
                    <a:lnL w="28575" cap="flat" cmpd="sng">
                      <a:solidFill>
                        <a:srgbClr val="767171"/>
                      </a:solidFill>
                      <a:prstDash val="solid"/>
                      <a:round/>
                      <a:headEnd type="none" w="sm" len="sm"/>
                      <a:tailEnd type="none" w="sm" len="sm"/>
                    </a:lnL>
                    <a:lnR w="19050" cap="flat" cmpd="sng">
                      <a:solidFill>
                        <a:srgbClr val="767171"/>
                      </a:solidFill>
                      <a:prstDash val="solid"/>
                      <a:round/>
                      <a:headEnd type="none" w="sm" len="sm"/>
                      <a:tailEnd type="none" w="sm" len="sm"/>
                    </a:lnR>
                    <a:lnT w="9525" cap="flat" cmpd="sng">
                      <a:solidFill>
                        <a:srgbClr val="262626"/>
                      </a:solidFill>
                      <a:prstDash val="solid"/>
                      <a:round/>
                      <a:headEnd type="none" w="sm" len="sm"/>
                      <a:tailEnd type="none" w="sm" len="sm"/>
                    </a:lnT>
                    <a:lnB w="9525" cap="flat" cmpd="sng">
                      <a:solidFill>
                        <a:srgbClr val="262626"/>
                      </a:solidFill>
                      <a:prstDash val="solid"/>
                      <a:round/>
                      <a:headEnd type="none" w="sm" len="sm"/>
                      <a:tailEnd type="none" w="sm" len="sm"/>
                    </a:lnB>
                  </a:tcPr>
                </a:tc>
                <a:tc>
                  <a:txBody>
                    <a:bodyPr/>
                    <a:lstStyle/>
                    <a:p>
                      <a:pPr marL="88900" marR="88900" lvl="0" indent="0" algn="ctr" rtl="0">
                        <a:lnSpc>
                          <a:spcPct val="115000"/>
                        </a:lnSpc>
                        <a:spcBef>
                          <a:spcPts val="0"/>
                        </a:spcBef>
                        <a:spcAft>
                          <a:spcPts val="0"/>
                        </a:spcAft>
                        <a:buClr>
                          <a:srgbClr val="000000"/>
                        </a:buClr>
                        <a:buSzPts val="1500"/>
                        <a:buFont typeface="Arial"/>
                        <a:buNone/>
                      </a:pPr>
                      <a:r>
                        <a:rPr lang="en-US" sz="1500" u="none" strike="noStrike" cap="none">
                          <a:solidFill>
                            <a:srgbClr val="262626"/>
                          </a:solidFill>
                          <a:latin typeface="Arimo"/>
                          <a:ea typeface="Arimo"/>
                          <a:cs typeface="Arimo"/>
                          <a:sym typeface="Arimo"/>
                        </a:rPr>
                        <a:t>+19%</a:t>
                      </a:r>
                      <a:endParaRPr sz="1500" u="none" strike="noStrike" cap="none">
                        <a:solidFill>
                          <a:srgbClr val="262626"/>
                        </a:solidFill>
                        <a:latin typeface="Arimo"/>
                        <a:ea typeface="Arimo"/>
                        <a:cs typeface="Arimo"/>
                        <a:sym typeface="Arimo"/>
                      </a:endParaRPr>
                    </a:p>
                  </a:txBody>
                  <a:tcPr marL="9525" marR="9525" marT="9525" marB="91425" anchor="ctr">
                    <a:lnL w="19050" cap="flat" cmpd="sng">
                      <a:solidFill>
                        <a:srgbClr val="767171"/>
                      </a:solidFill>
                      <a:prstDash val="solid"/>
                      <a:round/>
                      <a:headEnd type="none" w="sm" len="sm"/>
                      <a:tailEnd type="none" w="sm" len="sm"/>
                    </a:lnL>
                    <a:lnR w="28575" cap="flat" cmpd="sng">
                      <a:solidFill>
                        <a:srgbClr val="767171"/>
                      </a:solidFill>
                      <a:prstDash val="solid"/>
                      <a:round/>
                      <a:headEnd type="none" w="sm" len="sm"/>
                      <a:tailEnd type="none" w="sm" len="sm"/>
                    </a:lnR>
                    <a:lnT w="9525" cap="flat" cmpd="sng">
                      <a:solidFill>
                        <a:srgbClr val="262626"/>
                      </a:solidFill>
                      <a:prstDash val="solid"/>
                      <a:round/>
                      <a:headEnd type="none" w="sm" len="sm"/>
                      <a:tailEnd type="none" w="sm" len="sm"/>
                    </a:lnT>
                    <a:lnB w="9525" cap="flat" cmpd="sng">
                      <a:solidFill>
                        <a:srgbClr val="262626"/>
                      </a:solidFill>
                      <a:prstDash val="solid"/>
                      <a:round/>
                      <a:headEnd type="none" w="sm" len="sm"/>
                      <a:tailEnd type="none" w="sm" len="sm"/>
                    </a:lnB>
                    <a:solidFill>
                      <a:srgbClr val="A8EBCE"/>
                    </a:solidFill>
                  </a:tcPr>
                </a:tc>
                <a:extLst>
                  <a:ext uri="{0D108BD9-81ED-4DB2-BD59-A6C34878D82A}">
                    <a16:rowId xmlns:a16="http://schemas.microsoft.com/office/drawing/2014/main" val="10004"/>
                  </a:ext>
                </a:extLst>
              </a:tr>
              <a:tr h="295275">
                <a:tc>
                  <a:txBody>
                    <a:bodyPr/>
                    <a:lstStyle/>
                    <a:p>
                      <a:pPr marL="88900" marR="88900" lvl="0" indent="0" algn="l" rtl="0">
                        <a:lnSpc>
                          <a:spcPct val="115000"/>
                        </a:lnSpc>
                        <a:spcBef>
                          <a:spcPts val="0"/>
                        </a:spcBef>
                        <a:spcAft>
                          <a:spcPts val="0"/>
                        </a:spcAft>
                        <a:buClr>
                          <a:srgbClr val="000000"/>
                        </a:buClr>
                        <a:buSzPts val="1300"/>
                        <a:buFont typeface="Arial"/>
                        <a:buNone/>
                      </a:pPr>
                      <a:r>
                        <a:rPr lang="en-US" sz="1300" u="none" strike="noStrike" cap="none">
                          <a:solidFill>
                            <a:srgbClr val="262626"/>
                          </a:solidFill>
                          <a:latin typeface="Arimo"/>
                          <a:ea typeface="Arimo"/>
                          <a:cs typeface="Arimo"/>
                          <a:sym typeface="Arimo"/>
                        </a:rPr>
                        <a:t>Homepage [UK]</a:t>
                      </a:r>
                      <a:endParaRPr sz="1300" u="none" strike="noStrike" cap="none">
                        <a:solidFill>
                          <a:srgbClr val="262626"/>
                        </a:solidFill>
                        <a:latin typeface="Arimo"/>
                        <a:ea typeface="Arimo"/>
                        <a:cs typeface="Arimo"/>
                        <a:sym typeface="Arimo"/>
                      </a:endParaRPr>
                    </a:p>
                  </a:txBody>
                  <a:tcPr marL="9525" marR="9525" marT="9525" marB="91425" anchor="ctr">
                    <a:lnL w="28575" cap="flat" cmpd="sng">
                      <a:solidFill>
                        <a:srgbClr val="767171"/>
                      </a:solidFill>
                      <a:prstDash val="solid"/>
                      <a:round/>
                      <a:headEnd type="none" w="sm" len="sm"/>
                      <a:tailEnd type="none" w="sm" len="sm"/>
                    </a:lnL>
                    <a:lnR w="19050" cap="flat" cmpd="sng">
                      <a:solidFill>
                        <a:srgbClr val="767171"/>
                      </a:solidFill>
                      <a:prstDash val="solid"/>
                      <a:round/>
                      <a:headEnd type="none" w="sm" len="sm"/>
                      <a:tailEnd type="none" w="sm" len="sm"/>
                    </a:lnR>
                    <a:lnT w="9525" cap="flat" cmpd="sng">
                      <a:solidFill>
                        <a:srgbClr val="262626"/>
                      </a:solidFill>
                      <a:prstDash val="solid"/>
                      <a:round/>
                      <a:headEnd type="none" w="sm" len="sm"/>
                      <a:tailEnd type="none" w="sm" len="sm"/>
                    </a:lnT>
                    <a:lnB w="9525" cap="flat" cmpd="sng">
                      <a:solidFill>
                        <a:srgbClr val="262626"/>
                      </a:solidFill>
                      <a:prstDash val="solid"/>
                      <a:round/>
                      <a:headEnd type="none" w="sm" len="sm"/>
                      <a:tailEnd type="none" w="sm" len="sm"/>
                    </a:lnB>
                    <a:solidFill>
                      <a:srgbClr val="F5FCFF"/>
                    </a:solidFill>
                  </a:tcPr>
                </a:tc>
                <a:tc>
                  <a:txBody>
                    <a:bodyPr/>
                    <a:lstStyle/>
                    <a:p>
                      <a:pPr marL="88900" marR="88900" lvl="0" indent="0" algn="ctr" rtl="0">
                        <a:lnSpc>
                          <a:spcPct val="115000"/>
                        </a:lnSpc>
                        <a:spcBef>
                          <a:spcPts val="0"/>
                        </a:spcBef>
                        <a:spcAft>
                          <a:spcPts val="0"/>
                        </a:spcAft>
                        <a:buClr>
                          <a:srgbClr val="000000"/>
                        </a:buClr>
                        <a:buSzPts val="1500"/>
                        <a:buFont typeface="Arial"/>
                        <a:buNone/>
                      </a:pPr>
                      <a:r>
                        <a:rPr lang="en-US" sz="1500" u="none" strike="noStrike" cap="none">
                          <a:solidFill>
                            <a:srgbClr val="262626"/>
                          </a:solidFill>
                          <a:latin typeface="Arimo"/>
                          <a:ea typeface="Arimo"/>
                          <a:cs typeface="Arimo"/>
                          <a:sym typeface="Arimo"/>
                        </a:rPr>
                        <a:t>+2%</a:t>
                      </a:r>
                      <a:endParaRPr sz="1500" u="none" strike="noStrike" cap="none">
                        <a:solidFill>
                          <a:srgbClr val="262626"/>
                        </a:solidFill>
                        <a:latin typeface="Arimo"/>
                        <a:ea typeface="Arimo"/>
                        <a:cs typeface="Arimo"/>
                        <a:sym typeface="Arimo"/>
                      </a:endParaRPr>
                    </a:p>
                  </a:txBody>
                  <a:tcPr marL="9525" marR="9525" marT="9525" marB="91425" anchor="ctr">
                    <a:lnL w="19050" cap="flat" cmpd="sng">
                      <a:solidFill>
                        <a:srgbClr val="767171"/>
                      </a:solidFill>
                      <a:prstDash val="solid"/>
                      <a:round/>
                      <a:headEnd type="none" w="sm" len="sm"/>
                      <a:tailEnd type="none" w="sm" len="sm"/>
                    </a:lnL>
                    <a:lnR w="28575" cap="flat" cmpd="sng">
                      <a:solidFill>
                        <a:srgbClr val="767171"/>
                      </a:solidFill>
                      <a:prstDash val="solid"/>
                      <a:round/>
                      <a:headEnd type="none" w="sm" len="sm"/>
                      <a:tailEnd type="none" w="sm" len="sm"/>
                    </a:lnR>
                    <a:lnT w="9525" cap="flat" cmpd="sng">
                      <a:solidFill>
                        <a:srgbClr val="262626"/>
                      </a:solidFill>
                      <a:prstDash val="solid"/>
                      <a:round/>
                      <a:headEnd type="none" w="sm" len="sm"/>
                      <a:tailEnd type="none" w="sm" len="sm"/>
                    </a:lnT>
                    <a:lnB w="9525" cap="flat" cmpd="sng">
                      <a:solidFill>
                        <a:srgbClr val="262626"/>
                      </a:solidFill>
                      <a:prstDash val="solid"/>
                      <a:round/>
                      <a:headEnd type="none" w="sm" len="sm"/>
                      <a:tailEnd type="none" w="sm" len="sm"/>
                    </a:lnB>
                    <a:solidFill>
                      <a:srgbClr val="A8EBCE"/>
                    </a:solidFill>
                  </a:tcPr>
                </a:tc>
                <a:extLst>
                  <a:ext uri="{0D108BD9-81ED-4DB2-BD59-A6C34878D82A}">
                    <a16:rowId xmlns:a16="http://schemas.microsoft.com/office/drawing/2014/main" val="10005"/>
                  </a:ext>
                </a:extLst>
              </a:tr>
              <a:tr h="295275">
                <a:tc>
                  <a:txBody>
                    <a:bodyPr/>
                    <a:lstStyle/>
                    <a:p>
                      <a:pPr marL="88900" marR="88900" lvl="0" indent="0" algn="l" rtl="0">
                        <a:lnSpc>
                          <a:spcPct val="115000"/>
                        </a:lnSpc>
                        <a:spcBef>
                          <a:spcPts val="0"/>
                        </a:spcBef>
                        <a:spcAft>
                          <a:spcPts val="0"/>
                        </a:spcAft>
                        <a:buClr>
                          <a:srgbClr val="000000"/>
                        </a:buClr>
                        <a:buSzPts val="1300"/>
                        <a:buFont typeface="Arial"/>
                        <a:buNone/>
                      </a:pPr>
                      <a:r>
                        <a:rPr lang="en-US" sz="1300" u="none" strike="noStrike" cap="none">
                          <a:solidFill>
                            <a:srgbClr val="262626"/>
                          </a:solidFill>
                          <a:latin typeface="Arimo"/>
                          <a:ea typeface="Arimo"/>
                          <a:cs typeface="Arimo"/>
                          <a:sym typeface="Arimo"/>
                        </a:rPr>
                        <a:t>Plan Your Trip</a:t>
                      </a:r>
                      <a:endParaRPr sz="1300" u="none" strike="noStrike" cap="none">
                        <a:solidFill>
                          <a:srgbClr val="262626"/>
                        </a:solidFill>
                        <a:latin typeface="Arimo"/>
                        <a:ea typeface="Arimo"/>
                        <a:cs typeface="Arimo"/>
                        <a:sym typeface="Arimo"/>
                      </a:endParaRPr>
                    </a:p>
                  </a:txBody>
                  <a:tcPr marL="9525" marR="9525" marT="9525" marB="91425" anchor="ctr">
                    <a:lnL w="28575" cap="flat" cmpd="sng">
                      <a:solidFill>
                        <a:srgbClr val="767171"/>
                      </a:solidFill>
                      <a:prstDash val="solid"/>
                      <a:round/>
                      <a:headEnd type="none" w="sm" len="sm"/>
                      <a:tailEnd type="none" w="sm" len="sm"/>
                    </a:lnL>
                    <a:lnR w="19050" cap="flat" cmpd="sng">
                      <a:solidFill>
                        <a:srgbClr val="767171"/>
                      </a:solidFill>
                      <a:prstDash val="solid"/>
                      <a:round/>
                      <a:headEnd type="none" w="sm" len="sm"/>
                      <a:tailEnd type="none" w="sm" len="sm"/>
                    </a:lnR>
                    <a:lnT w="9525" cap="flat" cmpd="sng">
                      <a:solidFill>
                        <a:srgbClr val="262626"/>
                      </a:solidFill>
                      <a:prstDash val="solid"/>
                      <a:round/>
                      <a:headEnd type="none" w="sm" len="sm"/>
                      <a:tailEnd type="none" w="sm" len="sm"/>
                    </a:lnT>
                    <a:lnB w="9525" cap="flat" cmpd="sng">
                      <a:solidFill>
                        <a:srgbClr val="262626"/>
                      </a:solidFill>
                      <a:prstDash val="solid"/>
                      <a:round/>
                      <a:headEnd type="none" w="sm" len="sm"/>
                      <a:tailEnd type="none" w="sm" len="sm"/>
                    </a:lnB>
                  </a:tcPr>
                </a:tc>
                <a:tc>
                  <a:txBody>
                    <a:bodyPr/>
                    <a:lstStyle/>
                    <a:p>
                      <a:pPr marL="88900" marR="88900" lvl="0" indent="0" algn="ctr" rtl="0">
                        <a:lnSpc>
                          <a:spcPct val="115000"/>
                        </a:lnSpc>
                        <a:spcBef>
                          <a:spcPts val="0"/>
                        </a:spcBef>
                        <a:spcAft>
                          <a:spcPts val="0"/>
                        </a:spcAft>
                        <a:buClr>
                          <a:srgbClr val="000000"/>
                        </a:buClr>
                        <a:buSzPts val="1500"/>
                        <a:buFont typeface="Arial"/>
                        <a:buNone/>
                      </a:pPr>
                      <a:r>
                        <a:rPr lang="en-US" sz="1500" u="none" strike="noStrike" cap="none">
                          <a:solidFill>
                            <a:srgbClr val="262626"/>
                          </a:solidFill>
                          <a:latin typeface="Arimo"/>
                          <a:ea typeface="Arimo"/>
                          <a:cs typeface="Arimo"/>
                          <a:sym typeface="Arimo"/>
                        </a:rPr>
                        <a:t>-13%</a:t>
                      </a:r>
                      <a:endParaRPr sz="1500" u="none" strike="noStrike" cap="none">
                        <a:solidFill>
                          <a:srgbClr val="262626"/>
                        </a:solidFill>
                        <a:latin typeface="Arimo"/>
                        <a:ea typeface="Arimo"/>
                        <a:cs typeface="Arimo"/>
                        <a:sym typeface="Arimo"/>
                      </a:endParaRPr>
                    </a:p>
                  </a:txBody>
                  <a:tcPr marL="9525" marR="9525" marT="9525" marB="91425" anchor="ctr">
                    <a:lnL w="19050" cap="flat" cmpd="sng">
                      <a:solidFill>
                        <a:srgbClr val="767171"/>
                      </a:solidFill>
                      <a:prstDash val="solid"/>
                      <a:round/>
                      <a:headEnd type="none" w="sm" len="sm"/>
                      <a:tailEnd type="none" w="sm" len="sm"/>
                    </a:lnL>
                    <a:lnR w="28575" cap="flat" cmpd="sng">
                      <a:solidFill>
                        <a:srgbClr val="767171"/>
                      </a:solidFill>
                      <a:prstDash val="solid"/>
                      <a:round/>
                      <a:headEnd type="none" w="sm" len="sm"/>
                      <a:tailEnd type="none" w="sm" len="sm"/>
                    </a:lnR>
                    <a:lnT w="9525" cap="flat" cmpd="sng">
                      <a:solidFill>
                        <a:srgbClr val="262626"/>
                      </a:solidFill>
                      <a:prstDash val="solid"/>
                      <a:round/>
                      <a:headEnd type="none" w="sm" len="sm"/>
                      <a:tailEnd type="none" w="sm" len="sm"/>
                    </a:lnT>
                    <a:lnB w="9525" cap="flat" cmpd="sng">
                      <a:solidFill>
                        <a:srgbClr val="262626"/>
                      </a:solidFill>
                      <a:prstDash val="solid"/>
                      <a:round/>
                      <a:headEnd type="none" w="sm" len="sm"/>
                      <a:tailEnd type="none" w="sm" len="sm"/>
                    </a:lnB>
                    <a:solidFill>
                      <a:srgbClr val="F8DEFF"/>
                    </a:solidFill>
                  </a:tcPr>
                </a:tc>
                <a:extLst>
                  <a:ext uri="{0D108BD9-81ED-4DB2-BD59-A6C34878D82A}">
                    <a16:rowId xmlns:a16="http://schemas.microsoft.com/office/drawing/2014/main" val="10006"/>
                  </a:ext>
                </a:extLst>
              </a:tr>
              <a:tr h="304800">
                <a:tc>
                  <a:txBody>
                    <a:bodyPr/>
                    <a:lstStyle/>
                    <a:p>
                      <a:pPr marL="88900" marR="88900" lvl="0" indent="0" algn="l" rtl="0">
                        <a:lnSpc>
                          <a:spcPct val="115000"/>
                        </a:lnSpc>
                        <a:spcBef>
                          <a:spcPts val="0"/>
                        </a:spcBef>
                        <a:spcAft>
                          <a:spcPts val="0"/>
                        </a:spcAft>
                        <a:buClr>
                          <a:srgbClr val="000000"/>
                        </a:buClr>
                        <a:buSzPts val="1300"/>
                        <a:buFont typeface="Arial"/>
                        <a:buNone/>
                      </a:pPr>
                      <a:r>
                        <a:rPr lang="en-US" sz="1300" u="none" strike="noStrike" cap="none">
                          <a:solidFill>
                            <a:srgbClr val="262626"/>
                          </a:solidFill>
                          <a:latin typeface="Arimo"/>
                          <a:ea typeface="Arimo"/>
                          <a:cs typeface="Arimo"/>
                          <a:sym typeface="Arimo"/>
                        </a:rPr>
                        <a:t>Plan Your Trip - Getting Here</a:t>
                      </a:r>
                      <a:endParaRPr sz="1300" u="none" strike="noStrike" cap="none">
                        <a:solidFill>
                          <a:srgbClr val="262626"/>
                        </a:solidFill>
                        <a:latin typeface="Arimo"/>
                        <a:ea typeface="Arimo"/>
                        <a:cs typeface="Arimo"/>
                        <a:sym typeface="Arimo"/>
                      </a:endParaRPr>
                    </a:p>
                  </a:txBody>
                  <a:tcPr marL="9525" marR="9525" marT="9525" marB="91425" anchor="ctr">
                    <a:lnL w="28575" cap="flat" cmpd="sng">
                      <a:solidFill>
                        <a:srgbClr val="767171"/>
                      </a:solidFill>
                      <a:prstDash val="solid"/>
                      <a:round/>
                      <a:headEnd type="none" w="sm" len="sm"/>
                      <a:tailEnd type="none" w="sm" len="sm"/>
                    </a:lnL>
                    <a:lnR w="19050" cap="flat" cmpd="sng">
                      <a:solidFill>
                        <a:srgbClr val="767171"/>
                      </a:solidFill>
                      <a:prstDash val="solid"/>
                      <a:round/>
                      <a:headEnd type="none" w="sm" len="sm"/>
                      <a:tailEnd type="none" w="sm" len="sm"/>
                    </a:lnR>
                    <a:lnT w="9525" cap="flat" cmpd="sng">
                      <a:solidFill>
                        <a:srgbClr val="262626"/>
                      </a:solidFill>
                      <a:prstDash val="solid"/>
                      <a:round/>
                      <a:headEnd type="none" w="sm" len="sm"/>
                      <a:tailEnd type="none" w="sm" len="sm"/>
                    </a:lnT>
                    <a:lnB w="9525" cap="flat" cmpd="sng">
                      <a:solidFill>
                        <a:srgbClr val="262626"/>
                      </a:solidFill>
                      <a:prstDash val="solid"/>
                      <a:round/>
                      <a:headEnd type="none" w="sm" len="sm"/>
                      <a:tailEnd type="none" w="sm" len="sm"/>
                    </a:lnB>
                    <a:solidFill>
                      <a:srgbClr val="F5FCFF"/>
                    </a:solidFill>
                  </a:tcPr>
                </a:tc>
                <a:tc>
                  <a:txBody>
                    <a:bodyPr/>
                    <a:lstStyle/>
                    <a:p>
                      <a:pPr marL="88900" marR="88900" lvl="0" indent="0" algn="ctr" rtl="0">
                        <a:lnSpc>
                          <a:spcPct val="115000"/>
                        </a:lnSpc>
                        <a:spcBef>
                          <a:spcPts val="0"/>
                        </a:spcBef>
                        <a:spcAft>
                          <a:spcPts val="0"/>
                        </a:spcAft>
                        <a:buClr>
                          <a:srgbClr val="000000"/>
                        </a:buClr>
                        <a:buSzPts val="1500"/>
                        <a:buFont typeface="Arial"/>
                        <a:buNone/>
                      </a:pPr>
                      <a:r>
                        <a:rPr lang="en-US" sz="1500" u="none" strike="noStrike" cap="none">
                          <a:solidFill>
                            <a:srgbClr val="262626"/>
                          </a:solidFill>
                          <a:latin typeface="Arimo"/>
                          <a:ea typeface="Arimo"/>
                          <a:cs typeface="Arimo"/>
                          <a:sym typeface="Arimo"/>
                        </a:rPr>
                        <a:t>-10%</a:t>
                      </a:r>
                      <a:endParaRPr sz="1500" u="none" strike="noStrike" cap="none">
                        <a:solidFill>
                          <a:srgbClr val="262626"/>
                        </a:solidFill>
                        <a:latin typeface="Arimo"/>
                        <a:ea typeface="Arimo"/>
                        <a:cs typeface="Arimo"/>
                        <a:sym typeface="Arimo"/>
                      </a:endParaRPr>
                    </a:p>
                  </a:txBody>
                  <a:tcPr marL="9525" marR="9525" marT="9525" marB="91425" anchor="ctr">
                    <a:lnL w="19050" cap="flat" cmpd="sng">
                      <a:solidFill>
                        <a:srgbClr val="767171"/>
                      </a:solidFill>
                      <a:prstDash val="solid"/>
                      <a:round/>
                      <a:headEnd type="none" w="sm" len="sm"/>
                      <a:tailEnd type="none" w="sm" len="sm"/>
                    </a:lnL>
                    <a:lnR w="28575" cap="flat" cmpd="sng">
                      <a:solidFill>
                        <a:srgbClr val="767171"/>
                      </a:solidFill>
                      <a:prstDash val="solid"/>
                      <a:round/>
                      <a:headEnd type="none" w="sm" len="sm"/>
                      <a:tailEnd type="none" w="sm" len="sm"/>
                    </a:lnR>
                    <a:lnT w="9525" cap="flat" cmpd="sng">
                      <a:solidFill>
                        <a:srgbClr val="262626"/>
                      </a:solidFill>
                      <a:prstDash val="solid"/>
                      <a:round/>
                      <a:headEnd type="none" w="sm" len="sm"/>
                      <a:tailEnd type="none" w="sm" len="sm"/>
                    </a:lnT>
                    <a:lnB w="9525" cap="flat" cmpd="sng">
                      <a:solidFill>
                        <a:srgbClr val="262626"/>
                      </a:solidFill>
                      <a:prstDash val="solid"/>
                      <a:round/>
                      <a:headEnd type="none" w="sm" len="sm"/>
                      <a:tailEnd type="none" w="sm" len="sm"/>
                    </a:lnB>
                    <a:solidFill>
                      <a:srgbClr val="F8DEFF"/>
                    </a:solidFill>
                  </a:tcPr>
                </a:tc>
                <a:extLst>
                  <a:ext uri="{0D108BD9-81ED-4DB2-BD59-A6C34878D82A}">
                    <a16:rowId xmlns:a16="http://schemas.microsoft.com/office/drawing/2014/main" val="10007"/>
                  </a:ext>
                </a:extLst>
              </a:tr>
              <a:tr h="304800">
                <a:tc>
                  <a:txBody>
                    <a:bodyPr/>
                    <a:lstStyle/>
                    <a:p>
                      <a:pPr marL="88900" marR="88900" lvl="0" indent="0" algn="l" rtl="0">
                        <a:lnSpc>
                          <a:spcPct val="115000"/>
                        </a:lnSpc>
                        <a:spcBef>
                          <a:spcPts val="0"/>
                        </a:spcBef>
                        <a:spcAft>
                          <a:spcPts val="0"/>
                        </a:spcAft>
                        <a:buClr>
                          <a:srgbClr val="000000"/>
                        </a:buClr>
                        <a:buSzPts val="1300"/>
                        <a:buFont typeface="Arial"/>
                        <a:buNone/>
                      </a:pPr>
                      <a:r>
                        <a:rPr lang="en-US" sz="1300" u="none" strike="noStrike" cap="none">
                          <a:solidFill>
                            <a:srgbClr val="262626"/>
                          </a:solidFill>
                          <a:latin typeface="Arimo"/>
                          <a:ea typeface="Arimo"/>
                          <a:cs typeface="Arimo"/>
                          <a:sym typeface="Arimo"/>
                        </a:rPr>
                        <a:t>Nature &amp; Adventure</a:t>
                      </a:r>
                      <a:endParaRPr sz="1300" u="none" strike="noStrike" cap="none">
                        <a:solidFill>
                          <a:srgbClr val="262626"/>
                        </a:solidFill>
                        <a:latin typeface="Arimo"/>
                        <a:ea typeface="Arimo"/>
                        <a:cs typeface="Arimo"/>
                        <a:sym typeface="Arimo"/>
                      </a:endParaRPr>
                    </a:p>
                  </a:txBody>
                  <a:tcPr marL="9525" marR="9525" marT="9525" marB="91425" anchor="ctr">
                    <a:lnL w="28575" cap="flat" cmpd="sng">
                      <a:solidFill>
                        <a:srgbClr val="767171"/>
                      </a:solidFill>
                      <a:prstDash val="solid"/>
                      <a:round/>
                      <a:headEnd type="none" w="sm" len="sm"/>
                      <a:tailEnd type="none" w="sm" len="sm"/>
                    </a:lnL>
                    <a:lnR w="19050" cap="flat" cmpd="sng">
                      <a:solidFill>
                        <a:srgbClr val="767171"/>
                      </a:solidFill>
                      <a:prstDash val="solid"/>
                      <a:round/>
                      <a:headEnd type="none" w="sm" len="sm"/>
                      <a:tailEnd type="none" w="sm" len="sm"/>
                    </a:lnR>
                    <a:lnT w="9525" cap="flat" cmpd="sng">
                      <a:solidFill>
                        <a:srgbClr val="262626"/>
                      </a:solidFill>
                      <a:prstDash val="solid"/>
                      <a:round/>
                      <a:headEnd type="none" w="sm" len="sm"/>
                      <a:tailEnd type="none" w="sm" len="sm"/>
                    </a:lnT>
                    <a:lnB w="9525" cap="flat" cmpd="sng">
                      <a:solidFill>
                        <a:srgbClr val="262626"/>
                      </a:solidFill>
                      <a:prstDash val="solid"/>
                      <a:round/>
                      <a:headEnd type="none" w="sm" len="sm"/>
                      <a:tailEnd type="none" w="sm" len="sm"/>
                    </a:lnB>
                  </a:tcPr>
                </a:tc>
                <a:tc>
                  <a:txBody>
                    <a:bodyPr/>
                    <a:lstStyle/>
                    <a:p>
                      <a:pPr marL="88900" marR="88900" lvl="0" indent="0" algn="ctr" rtl="0">
                        <a:lnSpc>
                          <a:spcPct val="115000"/>
                        </a:lnSpc>
                        <a:spcBef>
                          <a:spcPts val="0"/>
                        </a:spcBef>
                        <a:spcAft>
                          <a:spcPts val="0"/>
                        </a:spcAft>
                        <a:buClr>
                          <a:srgbClr val="000000"/>
                        </a:buClr>
                        <a:buSzPts val="1500"/>
                        <a:buFont typeface="Arial"/>
                        <a:buNone/>
                      </a:pPr>
                      <a:r>
                        <a:rPr lang="en-US" sz="1500" u="none" strike="noStrike" cap="none">
                          <a:solidFill>
                            <a:srgbClr val="262626"/>
                          </a:solidFill>
                          <a:latin typeface="Arimo"/>
                          <a:ea typeface="Arimo"/>
                          <a:cs typeface="Arimo"/>
                          <a:sym typeface="Arimo"/>
                        </a:rPr>
                        <a:t>-8%</a:t>
                      </a:r>
                      <a:endParaRPr sz="1500" u="none" strike="noStrike" cap="none">
                        <a:solidFill>
                          <a:srgbClr val="262626"/>
                        </a:solidFill>
                        <a:latin typeface="Arimo"/>
                        <a:ea typeface="Arimo"/>
                        <a:cs typeface="Arimo"/>
                        <a:sym typeface="Arimo"/>
                      </a:endParaRPr>
                    </a:p>
                  </a:txBody>
                  <a:tcPr marL="9525" marR="9525" marT="9525" marB="91425" anchor="ctr">
                    <a:lnL w="19050" cap="flat" cmpd="sng">
                      <a:solidFill>
                        <a:srgbClr val="767171"/>
                      </a:solidFill>
                      <a:prstDash val="solid"/>
                      <a:round/>
                      <a:headEnd type="none" w="sm" len="sm"/>
                      <a:tailEnd type="none" w="sm" len="sm"/>
                    </a:lnL>
                    <a:lnR w="28575" cap="flat" cmpd="sng">
                      <a:solidFill>
                        <a:srgbClr val="767171"/>
                      </a:solidFill>
                      <a:prstDash val="solid"/>
                      <a:round/>
                      <a:headEnd type="none" w="sm" len="sm"/>
                      <a:tailEnd type="none" w="sm" len="sm"/>
                    </a:lnR>
                    <a:lnT w="9525" cap="flat" cmpd="sng">
                      <a:solidFill>
                        <a:srgbClr val="262626"/>
                      </a:solidFill>
                      <a:prstDash val="solid"/>
                      <a:round/>
                      <a:headEnd type="none" w="sm" len="sm"/>
                      <a:tailEnd type="none" w="sm" len="sm"/>
                    </a:lnT>
                    <a:lnB w="9525" cap="flat" cmpd="sng">
                      <a:solidFill>
                        <a:srgbClr val="262626"/>
                      </a:solidFill>
                      <a:prstDash val="solid"/>
                      <a:round/>
                      <a:headEnd type="none" w="sm" len="sm"/>
                      <a:tailEnd type="none" w="sm" len="sm"/>
                    </a:lnB>
                    <a:solidFill>
                      <a:srgbClr val="F8DEFF"/>
                    </a:solidFill>
                  </a:tcPr>
                </a:tc>
                <a:extLst>
                  <a:ext uri="{0D108BD9-81ED-4DB2-BD59-A6C34878D82A}">
                    <a16:rowId xmlns:a16="http://schemas.microsoft.com/office/drawing/2014/main" val="10008"/>
                  </a:ext>
                </a:extLst>
              </a:tr>
              <a:tr h="304800">
                <a:tc>
                  <a:txBody>
                    <a:bodyPr/>
                    <a:lstStyle/>
                    <a:p>
                      <a:pPr marL="88900" marR="88900" lvl="0" indent="0" algn="l" rtl="0">
                        <a:lnSpc>
                          <a:spcPct val="115000"/>
                        </a:lnSpc>
                        <a:spcBef>
                          <a:spcPts val="0"/>
                        </a:spcBef>
                        <a:spcAft>
                          <a:spcPts val="0"/>
                        </a:spcAft>
                        <a:buClr>
                          <a:srgbClr val="000000"/>
                        </a:buClr>
                        <a:buSzPts val="1300"/>
                        <a:buFont typeface="Arial"/>
                        <a:buNone/>
                      </a:pPr>
                      <a:r>
                        <a:rPr lang="en-US" sz="1300" u="none" strike="noStrike" cap="none">
                          <a:solidFill>
                            <a:srgbClr val="262626"/>
                          </a:solidFill>
                          <a:latin typeface="Arimo"/>
                          <a:ea typeface="Arimo"/>
                          <a:cs typeface="Arimo"/>
                          <a:sym typeface="Arimo"/>
                        </a:rPr>
                        <a:t>Nightlife</a:t>
                      </a:r>
                      <a:endParaRPr sz="1300" u="none" strike="noStrike" cap="none">
                        <a:solidFill>
                          <a:srgbClr val="262626"/>
                        </a:solidFill>
                        <a:latin typeface="Arimo"/>
                        <a:ea typeface="Arimo"/>
                        <a:cs typeface="Arimo"/>
                        <a:sym typeface="Arimo"/>
                      </a:endParaRPr>
                    </a:p>
                  </a:txBody>
                  <a:tcPr marL="9525" marR="9525" marT="9525" marB="91425" anchor="ctr">
                    <a:lnL w="28575" cap="flat" cmpd="sng">
                      <a:solidFill>
                        <a:srgbClr val="767171"/>
                      </a:solidFill>
                      <a:prstDash val="solid"/>
                      <a:round/>
                      <a:headEnd type="none" w="sm" len="sm"/>
                      <a:tailEnd type="none" w="sm" len="sm"/>
                    </a:lnL>
                    <a:lnR w="19050" cap="flat" cmpd="sng">
                      <a:solidFill>
                        <a:srgbClr val="767171"/>
                      </a:solidFill>
                      <a:prstDash val="solid"/>
                      <a:round/>
                      <a:headEnd type="none" w="sm" len="sm"/>
                      <a:tailEnd type="none" w="sm" len="sm"/>
                    </a:lnR>
                    <a:lnT w="9525" cap="flat" cmpd="sng">
                      <a:solidFill>
                        <a:srgbClr val="262626"/>
                      </a:solidFill>
                      <a:prstDash val="solid"/>
                      <a:round/>
                      <a:headEnd type="none" w="sm" len="sm"/>
                      <a:tailEnd type="none" w="sm" len="sm"/>
                    </a:lnT>
                    <a:lnB w="9525" cap="flat" cmpd="sng">
                      <a:solidFill>
                        <a:srgbClr val="262626"/>
                      </a:solidFill>
                      <a:prstDash val="solid"/>
                      <a:round/>
                      <a:headEnd type="none" w="sm" len="sm"/>
                      <a:tailEnd type="none" w="sm" len="sm"/>
                    </a:lnB>
                    <a:solidFill>
                      <a:srgbClr val="F5FCFF"/>
                    </a:solidFill>
                  </a:tcPr>
                </a:tc>
                <a:tc>
                  <a:txBody>
                    <a:bodyPr/>
                    <a:lstStyle/>
                    <a:p>
                      <a:pPr marL="88900" marR="88900" lvl="0" indent="0" algn="ctr" rtl="0">
                        <a:lnSpc>
                          <a:spcPct val="115000"/>
                        </a:lnSpc>
                        <a:spcBef>
                          <a:spcPts val="0"/>
                        </a:spcBef>
                        <a:spcAft>
                          <a:spcPts val="0"/>
                        </a:spcAft>
                        <a:buClr>
                          <a:srgbClr val="000000"/>
                        </a:buClr>
                        <a:buSzPts val="1500"/>
                        <a:buFont typeface="Arial"/>
                        <a:buNone/>
                      </a:pPr>
                      <a:r>
                        <a:rPr lang="en-US" sz="1500" u="none" strike="noStrike" cap="none">
                          <a:solidFill>
                            <a:srgbClr val="262626"/>
                          </a:solidFill>
                          <a:latin typeface="Arimo"/>
                          <a:ea typeface="Arimo"/>
                          <a:cs typeface="Arimo"/>
                          <a:sym typeface="Arimo"/>
                        </a:rPr>
                        <a:t>-13%</a:t>
                      </a:r>
                      <a:endParaRPr sz="1500" u="none" strike="noStrike" cap="none">
                        <a:solidFill>
                          <a:srgbClr val="262626"/>
                        </a:solidFill>
                        <a:latin typeface="Arimo"/>
                        <a:ea typeface="Arimo"/>
                        <a:cs typeface="Arimo"/>
                        <a:sym typeface="Arimo"/>
                      </a:endParaRPr>
                    </a:p>
                  </a:txBody>
                  <a:tcPr marL="9525" marR="9525" marT="9525" marB="91425" anchor="ctr">
                    <a:lnL w="19050" cap="flat" cmpd="sng">
                      <a:solidFill>
                        <a:srgbClr val="767171"/>
                      </a:solidFill>
                      <a:prstDash val="solid"/>
                      <a:round/>
                      <a:headEnd type="none" w="sm" len="sm"/>
                      <a:tailEnd type="none" w="sm" len="sm"/>
                    </a:lnL>
                    <a:lnR w="28575" cap="flat" cmpd="sng">
                      <a:solidFill>
                        <a:srgbClr val="767171"/>
                      </a:solidFill>
                      <a:prstDash val="solid"/>
                      <a:round/>
                      <a:headEnd type="none" w="sm" len="sm"/>
                      <a:tailEnd type="none" w="sm" len="sm"/>
                    </a:lnR>
                    <a:lnT w="9525" cap="flat" cmpd="sng">
                      <a:solidFill>
                        <a:srgbClr val="262626"/>
                      </a:solidFill>
                      <a:prstDash val="solid"/>
                      <a:round/>
                      <a:headEnd type="none" w="sm" len="sm"/>
                      <a:tailEnd type="none" w="sm" len="sm"/>
                    </a:lnT>
                    <a:lnB w="9525" cap="flat" cmpd="sng">
                      <a:solidFill>
                        <a:srgbClr val="262626"/>
                      </a:solidFill>
                      <a:prstDash val="solid"/>
                      <a:round/>
                      <a:headEnd type="none" w="sm" len="sm"/>
                      <a:tailEnd type="none" w="sm" len="sm"/>
                    </a:lnB>
                    <a:solidFill>
                      <a:srgbClr val="F8DEFF"/>
                    </a:solidFill>
                  </a:tcPr>
                </a:tc>
                <a:extLst>
                  <a:ext uri="{0D108BD9-81ED-4DB2-BD59-A6C34878D82A}">
                    <a16:rowId xmlns:a16="http://schemas.microsoft.com/office/drawing/2014/main" val="10009"/>
                  </a:ext>
                </a:extLst>
              </a:tr>
              <a:tr h="304800">
                <a:tc>
                  <a:txBody>
                    <a:bodyPr/>
                    <a:lstStyle/>
                    <a:p>
                      <a:pPr marL="88900" marR="88900" lvl="0" indent="0" algn="l" rtl="0">
                        <a:lnSpc>
                          <a:spcPct val="115000"/>
                        </a:lnSpc>
                        <a:spcBef>
                          <a:spcPts val="0"/>
                        </a:spcBef>
                        <a:spcAft>
                          <a:spcPts val="0"/>
                        </a:spcAft>
                        <a:buClr>
                          <a:srgbClr val="000000"/>
                        </a:buClr>
                        <a:buSzPts val="1300"/>
                        <a:buFont typeface="Arial"/>
                        <a:buNone/>
                      </a:pPr>
                      <a:r>
                        <a:rPr lang="en-US" sz="1300" u="none" strike="noStrike" cap="none">
                          <a:solidFill>
                            <a:srgbClr val="262626"/>
                          </a:solidFill>
                          <a:latin typeface="Arimo"/>
                          <a:ea typeface="Arimo"/>
                          <a:cs typeface="Arimo"/>
                          <a:sym typeface="Arimo"/>
                        </a:rPr>
                        <a:t>Discover Saint Lucia</a:t>
                      </a:r>
                      <a:endParaRPr sz="1300" u="none" strike="noStrike" cap="none">
                        <a:solidFill>
                          <a:srgbClr val="262626"/>
                        </a:solidFill>
                        <a:latin typeface="Arimo"/>
                        <a:ea typeface="Arimo"/>
                        <a:cs typeface="Arimo"/>
                        <a:sym typeface="Arimo"/>
                      </a:endParaRPr>
                    </a:p>
                  </a:txBody>
                  <a:tcPr marL="9525" marR="9525" marT="9525" marB="91425" anchor="ctr">
                    <a:lnL w="28575" cap="flat" cmpd="sng">
                      <a:solidFill>
                        <a:srgbClr val="767171"/>
                      </a:solidFill>
                      <a:prstDash val="solid"/>
                      <a:round/>
                      <a:headEnd type="none" w="sm" len="sm"/>
                      <a:tailEnd type="none" w="sm" len="sm"/>
                    </a:lnL>
                    <a:lnR w="19050" cap="flat" cmpd="sng">
                      <a:solidFill>
                        <a:srgbClr val="767171"/>
                      </a:solidFill>
                      <a:prstDash val="solid"/>
                      <a:round/>
                      <a:headEnd type="none" w="sm" len="sm"/>
                      <a:tailEnd type="none" w="sm" len="sm"/>
                    </a:lnR>
                    <a:lnT w="9525" cap="flat" cmpd="sng">
                      <a:solidFill>
                        <a:srgbClr val="262626"/>
                      </a:solidFill>
                      <a:prstDash val="solid"/>
                      <a:round/>
                      <a:headEnd type="none" w="sm" len="sm"/>
                      <a:tailEnd type="none" w="sm" len="sm"/>
                    </a:lnT>
                    <a:lnB w="9525" cap="flat" cmpd="sng">
                      <a:solidFill>
                        <a:srgbClr val="767171"/>
                      </a:solidFill>
                      <a:prstDash val="solid"/>
                      <a:round/>
                      <a:headEnd type="none" w="sm" len="sm"/>
                      <a:tailEnd type="none" w="sm" len="sm"/>
                    </a:lnB>
                  </a:tcPr>
                </a:tc>
                <a:tc>
                  <a:txBody>
                    <a:bodyPr/>
                    <a:lstStyle/>
                    <a:p>
                      <a:pPr marL="88900" marR="88900" lvl="0" indent="0" algn="ctr" rtl="0">
                        <a:lnSpc>
                          <a:spcPct val="115000"/>
                        </a:lnSpc>
                        <a:spcBef>
                          <a:spcPts val="0"/>
                        </a:spcBef>
                        <a:spcAft>
                          <a:spcPts val="0"/>
                        </a:spcAft>
                        <a:buClr>
                          <a:srgbClr val="000000"/>
                        </a:buClr>
                        <a:buSzPts val="1500"/>
                        <a:buFont typeface="Arial"/>
                        <a:buNone/>
                      </a:pPr>
                      <a:r>
                        <a:rPr lang="en-US" sz="1500" u="none" strike="noStrike" cap="none">
                          <a:solidFill>
                            <a:srgbClr val="262626"/>
                          </a:solidFill>
                          <a:latin typeface="Arimo"/>
                          <a:ea typeface="Arimo"/>
                          <a:cs typeface="Arimo"/>
                          <a:sym typeface="Arimo"/>
                        </a:rPr>
                        <a:t>-22%</a:t>
                      </a:r>
                      <a:endParaRPr sz="1500" u="none" strike="noStrike" cap="none">
                        <a:solidFill>
                          <a:srgbClr val="262626"/>
                        </a:solidFill>
                        <a:latin typeface="Arimo"/>
                        <a:ea typeface="Arimo"/>
                        <a:cs typeface="Arimo"/>
                        <a:sym typeface="Arimo"/>
                      </a:endParaRPr>
                    </a:p>
                  </a:txBody>
                  <a:tcPr marL="9525" marR="9525" marT="9525" marB="91425" anchor="ctr">
                    <a:lnL w="19050" cap="flat" cmpd="sng">
                      <a:solidFill>
                        <a:srgbClr val="767171"/>
                      </a:solidFill>
                      <a:prstDash val="solid"/>
                      <a:round/>
                      <a:headEnd type="none" w="sm" len="sm"/>
                      <a:tailEnd type="none" w="sm" len="sm"/>
                    </a:lnL>
                    <a:lnR w="28575" cap="flat" cmpd="sng">
                      <a:solidFill>
                        <a:srgbClr val="767171"/>
                      </a:solidFill>
                      <a:prstDash val="solid"/>
                      <a:round/>
                      <a:headEnd type="none" w="sm" len="sm"/>
                      <a:tailEnd type="none" w="sm" len="sm"/>
                    </a:lnR>
                    <a:lnT w="9525" cap="flat" cmpd="sng">
                      <a:solidFill>
                        <a:srgbClr val="262626"/>
                      </a:solidFill>
                      <a:prstDash val="solid"/>
                      <a:round/>
                      <a:headEnd type="none" w="sm" len="sm"/>
                      <a:tailEnd type="none" w="sm" len="sm"/>
                    </a:lnT>
                    <a:lnB w="9525" cap="flat" cmpd="sng">
                      <a:solidFill>
                        <a:srgbClr val="767171"/>
                      </a:solidFill>
                      <a:prstDash val="solid"/>
                      <a:round/>
                      <a:headEnd type="none" w="sm" len="sm"/>
                      <a:tailEnd type="none" w="sm" len="sm"/>
                    </a:lnB>
                    <a:solidFill>
                      <a:srgbClr val="F8DEFF"/>
                    </a:solidFill>
                  </a:tcPr>
                </a:tc>
                <a:extLst>
                  <a:ext uri="{0D108BD9-81ED-4DB2-BD59-A6C34878D82A}">
                    <a16:rowId xmlns:a16="http://schemas.microsoft.com/office/drawing/2014/main" val="10010"/>
                  </a:ext>
                </a:extLst>
              </a:tr>
              <a:tr h="304800">
                <a:tc>
                  <a:txBody>
                    <a:bodyPr/>
                    <a:lstStyle/>
                    <a:p>
                      <a:pPr marL="88900" marR="88900" lvl="0" indent="0" algn="l" rtl="0">
                        <a:lnSpc>
                          <a:spcPct val="115000"/>
                        </a:lnSpc>
                        <a:spcBef>
                          <a:spcPts val="0"/>
                        </a:spcBef>
                        <a:spcAft>
                          <a:spcPts val="0"/>
                        </a:spcAft>
                        <a:buClr>
                          <a:srgbClr val="000000"/>
                        </a:buClr>
                        <a:buSzPts val="1300"/>
                        <a:buFont typeface="Arial"/>
                        <a:buNone/>
                      </a:pPr>
                      <a:r>
                        <a:rPr lang="en-US" sz="1300" u="none" strike="noStrike" cap="none">
                          <a:solidFill>
                            <a:srgbClr val="262626"/>
                          </a:solidFill>
                          <a:latin typeface="Arimo"/>
                          <a:ea typeface="Arimo"/>
                          <a:cs typeface="Arimo"/>
                          <a:sym typeface="Arimo"/>
                        </a:rPr>
                        <a:t>Plan Your Trip - Weather</a:t>
                      </a:r>
                      <a:endParaRPr sz="1300" u="none" strike="noStrike" cap="none">
                        <a:solidFill>
                          <a:srgbClr val="262626"/>
                        </a:solidFill>
                        <a:latin typeface="Arimo"/>
                        <a:ea typeface="Arimo"/>
                        <a:cs typeface="Arimo"/>
                        <a:sym typeface="Arimo"/>
                      </a:endParaRPr>
                    </a:p>
                  </a:txBody>
                  <a:tcPr marL="9525" marR="9525" marT="9525" marB="91425" anchor="ctr">
                    <a:lnL w="28575" cap="flat" cmpd="sng">
                      <a:solidFill>
                        <a:srgbClr val="767171"/>
                      </a:solidFill>
                      <a:prstDash val="solid"/>
                      <a:round/>
                      <a:headEnd type="none" w="sm" len="sm"/>
                      <a:tailEnd type="none" w="sm" len="sm"/>
                    </a:lnL>
                    <a:lnR w="19050" cap="flat" cmpd="sng">
                      <a:solidFill>
                        <a:srgbClr val="767171"/>
                      </a:solidFill>
                      <a:prstDash val="solid"/>
                      <a:round/>
                      <a:headEnd type="none" w="sm" len="sm"/>
                      <a:tailEnd type="none" w="sm" len="sm"/>
                    </a:lnR>
                    <a:lnT w="9525" cap="flat" cmpd="sng">
                      <a:solidFill>
                        <a:srgbClr val="767171"/>
                      </a:solidFill>
                      <a:prstDash val="solid"/>
                      <a:round/>
                      <a:headEnd type="none" w="sm" len="sm"/>
                      <a:tailEnd type="none" w="sm" len="sm"/>
                    </a:lnT>
                    <a:lnB w="28575" cap="flat" cmpd="sng">
                      <a:solidFill>
                        <a:srgbClr val="767171"/>
                      </a:solidFill>
                      <a:prstDash val="solid"/>
                      <a:round/>
                      <a:headEnd type="none" w="sm" len="sm"/>
                      <a:tailEnd type="none" w="sm" len="sm"/>
                    </a:lnB>
                    <a:solidFill>
                      <a:srgbClr val="F5FCFF"/>
                    </a:solidFill>
                  </a:tcPr>
                </a:tc>
                <a:tc>
                  <a:txBody>
                    <a:bodyPr/>
                    <a:lstStyle/>
                    <a:p>
                      <a:pPr marL="88900" marR="88900" lvl="0" indent="0" algn="ctr" rtl="0">
                        <a:lnSpc>
                          <a:spcPct val="115000"/>
                        </a:lnSpc>
                        <a:spcBef>
                          <a:spcPts val="0"/>
                        </a:spcBef>
                        <a:spcAft>
                          <a:spcPts val="0"/>
                        </a:spcAft>
                        <a:buClr>
                          <a:srgbClr val="000000"/>
                        </a:buClr>
                        <a:buSzPts val="1500"/>
                        <a:buFont typeface="Arial"/>
                        <a:buNone/>
                      </a:pPr>
                      <a:r>
                        <a:rPr lang="en-US" sz="1500" u="none" strike="noStrike" cap="none">
                          <a:solidFill>
                            <a:srgbClr val="262626"/>
                          </a:solidFill>
                          <a:latin typeface="Arimo"/>
                          <a:ea typeface="Arimo"/>
                          <a:cs typeface="Arimo"/>
                          <a:sym typeface="Arimo"/>
                        </a:rPr>
                        <a:t>-47%</a:t>
                      </a:r>
                      <a:endParaRPr sz="1500" u="none" strike="noStrike" cap="none">
                        <a:solidFill>
                          <a:srgbClr val="262626"/>
                        </a:solidFill>
                        <a:latin typeface="Arimo"/>
                        <a:ea typeface="Arimo"/>
                        <a:cs typeface="Arimo"/>
                        <a:sym typeface="Arimo"/>
                      </a:endParaRPr>
                    </a:p>
                  </a:txBody>
                  <a:tcPr marL="9525" marR="9525" marT="9525" marB="91425" anchor="ctr">
                    <a:lnL w="19050" cap="flat" cmpd="sng">
                      <a:solidFill>
                        <a:srgbClr val="767171"/>
                      </a:solidFill>
                      <a:prstDash val="solid"/>
                      <a:round/>
                      <a:headEnd type="none" w="sm" len="sm"/>
                      <a:tailEnd type="none" w="sm" len="sm"/>
                    </a:lnL>
                    <a:lnR w="28575" cap="flat" cmpd="sng">
                      <a:solidFill>
                        <a:srgbClr val="767171"/>
                      </a:solidFill>
                      <a:prstDash val="solid"/>
                      <a:round/>
                      <a:headEnd type="none" w="sm" len="sm"/>
                      <a:tailEnd type="none" w="sm" len="sm"/>
                    </a:lnR>
                    <a:lnT w="9525" cap="flat" cmpd="sng">
                      <a:solidFill>
                        <a:srgbClr val="767171"/>
                      </a:solidFill>
                      <a:prstDash val="solid"/>
                      <a:round/>
                      <a:headEnd type="none" w="sm" len="sm"/>
                      <a:tailEnd type="none" w="sm" len="sm"/>
                    </a:lnT>
                    <a:lnB w="28575" cap="flat" cmpd="sng">
                      <a:solidFill>
                        <a:srgbClr val="767171"/>
                      </a:solidFill>
                      <a:prstDash val="solid"/>
                      <a:round/>
                      <a:headEnd type="none" w="sm" len="sm"/>
                      <a:tailEnd type="none" w="sm" len="sm"/>
                    </a:lnB>
                    <a:solidFill>
                      <a:srgbClr val="F8DEFF"/>
                    </a:solidFill>
                  </a:tcPr>
                </a:tc>
                <a:extLst>
                  <a:ext uri="{0D108BD9-81ED-4DB2-BD59-A6C34878D82A}">
                    <a16:rowId xmlns:a16="http://schemas.microsoft.com/office/drawing/2014/main" val="10011"/>
                  </a:ext>
                </a:extLst>
              </a:tr>
            </a:tbl>
          </a:graphicData>
        </a:graphic>
      </p:graphicFrame>
      <p:pic>
        <p:nvPicPr>
          <p:cNvPr id="515" name="Google Shape;515;p80"/>
          <p:cNvPicPr preferRelativeResize="0"/>
          <p:nvPr/>
        </p:nvPicPr>
        <p:blipFill rotWithShape="1">
          <a:blip r:embed="rId3">
            <a:alphaModFix/>
          </a:blip>
          <a:srcRect/>
          <a:stretch/>
        </p:blipFill>
        <p:spPr>
          <a:xfrm>
            <a:off x="9876968" y="1039575"/>
            <a:ext cx="1529857" cy="868650"/>
          </a:xfrm>
          <a:prstGeom prst="rect">
            <a:avLst/>
          </a:prstGeom>
          <a:noFill/>
          <a:ln>
            <a:noFill/>
          </a:ln>
        </p:spPr>
      </p:pic>
      <p:pic>
        <p:nvPicPr>
          <p:cNvPr id="516" name="Google Shape;516;p80"/>
          <p:cNvPicPr preferRelativeResize="0"/>
          <p:nvPr/>
        </p:nvPicPr>
        <p:blipFill rotWithShape="1">
          <a:blip r:embed="rId4">
            <a:alphaModFix/>
          </a:blip>
          <a:srcRect/>
          <a:stretch/>
        </p:blipFill>
        <p:spPr>
          <a:xfrm>
            <a:off x="9876977" y="1908225"/>
            <a:ext cx="1943100" cy="784702"/>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81"/>
          <p:cNvSpPr txBox="1"/>
          <p:nvPr/>
        </p:nvSpPr>
        <p:spPr>
          <a:xfrm>
            <a:off x="734975" y="969075"/>
            <a:ext cx="3196500" cy="15912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4400"/>
              <a:buFont typeface="Arial"/>
              <a:buNone/>
            </a:pPr>
            <a:r>
              <a:rPr lang="en-US" sz="4400" b="0" i="0" u="none" strike="noStrike" cap="none">
                <a:solidFill>
                  <a:srgbClr val="60989E"/>
                </a:solidFill>
                <a:latin typeface="Oswald"/>
                <a:ea typeface="Oswald"/>
                <a:cs typeface="Oswald"/>
                <a:sym typeface="Oswald"/>
              </a:rPr>
              <a:t>Facebook &amp;</a:t>
            </a:r>
            <a:endParaRPr sz="4400" b="0" i="0" u="none" strike="noStrike" cap="none">
              <a:solidFill>
                <a:srgbClr val="60989E"/>
              </a:solidFill>
              <a:latin typeface="Oswald"/>
              <a:ea typeface="Oswald"/>
              <a:cs typeface="Oswald"/>
              <a:sym typeface="Oswald"/>
            </a:endParaRPr>
          </a:p>
          <a:p>
            <a:pPr marL="0" marR="0" lvl="0" indent="0" algn="l" rtl="0">
              <a:lnSpc>
                <a:spcPct val="90000"/>
              </a:lnSpc>
              <a:spcBef>
                <a:spcPts val="0"/>
              </a:spcBef>
              <a:spcAft>
                <a:spcPts val="0"/>
              </a:spcAft>
              <a:buClr>
                <a:srgbClr val="000000"/>
              </a:buClr>
              <a:buSzPts val="4400"/>
              <a:buFont typeface="Arial"/>
              <a:buNone/>
            </a:pPr>
            <a:r>
              <a:rPr lang="en-US" sz="4400" b="0" i="0" u="none" strike="noStrike" cap="none">
                <a:solidFill>
                  <a:srgbClr val="60989E"/>
                </a:solidFill>
                <a:latin typeface="Oswald"/>
                <a:ea typeface="Oswald"/>
                <a:cs typeface="Oswald"/>
                <a:sym typeface="Oswald"/>
              </a:rPr>
              <a:t>Instagram Ads</a:t>
            </a:r>
            <a:endParaRPr sz="4400" b="0" i="0" u="none" strike="noStrike" cap="none">
              <a:solidFill>
                <a:srgbClr val="60989E"/>
              </a:solidFill>
              <a:latin typeface="Oswald"/>
              <a:ea typeface="Oswald"/>
              <a:cs typeface="Oswald"/>
              <a:sym typeface="Oswald"/>
            </a:endParaRPr>
          </a:p>
          <a:p>
            <a:pPr marL="0" marR="0" lvl="0" indent="0" algn="l" rtl="0">
              <a:lnSpc>
                <a:spcPct val="90000"/>
              </a:lnSpc>
              <a:spcBef>
                <a:spcPts val="0"/>
              </a:spcBef>
              <a:spcAft>
                <a:spcPts val="0"/>
              </a:spcAft>
              <a:buClr>
                <a:srgbClr val="000000"/>
              </a:buClr>
              <a:buSzPts val="4400"/>
              <a:buFont typeface="Arial"/>
              <a:buNone/>
            </a:pPr>
            <a:r>
              <a:rPr lang="en-US" sz="2122" b="0" i="0" u="none" strike="noStrike" cap="none">
                <a:solidFill>
                  <a:schemeClr val="dk2"/>
                </a:solidFill>
                <a:latin typeface="Oswald"/>
                <a:ea typeface="Oswald"/>
                <a:cs typeface="Oswald"/>
                <a:sym typeface="Oswald"/>
              </a:rPr>
              <a:t>July Performance</a:t>
            </a:r>
            <a:endParaRPr sz="2122" b="0" i="0" u="none" strike="noStrike" cap="none">
              <a:solidFill>
                <a:schemeClr val="dk2"/>
              </a:solidFill>
              <a:latin typeface="Oswald"/>
              <a:ea typeface="Oswald"/>
              <a:cs typeface="Oswald"/>
              <a:sym typeface="Oswald"/>
            </a:endParaRPr>
          </a:p>
        </p:txBody>
      </p:sp>
      <p:sp>
        <p:nvSpPr>
          <p:cNvPr id="522" name="Google Shape;522;p81"/>
          <p:cNvSpPr txBox="1"/>
          <p:nvPr/>
        </p:nvSpPr>
        <p:spPr>
          <a:xfrm>
            <a:off x="734975" y="2659675"/>
            <a:ext cx="3552600" cy="2153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300"/>
              <a:buFont typeface="Arial"/>
              <a:buNone/>
            </a:pPr>
            <a:r>
              <a:rPr lang="en-US" sz="1300" b="0" i="0" u="none" strike="noStrike" cap="none">
                <a:solidFill>
                  <a:srgbClr val="262626"/>
                </a:solidFill>
                <a:latin typeface="Arimo"/>
                <a:ea typeface="Arimo"/>
                <a:cs typeface="Arimo"/>
                <a:sym typeface="Arimo"/>
              </a:rPr>
              <a:t>In July, </a:t>
            </a:r>
            <a:r>
              <a:rPr lang="en-US" sz="1300" b="1" i="0" u="none" strike="noStrike" cap="none">
                <a:solidFill>
                  <a:srgbClr val="262626"/>
                </a:solidFill>
                <a:latin typeface="Arimo"/>
                <a:ea typeface="Arimo"/>
                <a:cs typeface="Arimo"/>
                <a:sym typeface="Arimo"/>
              </a:rPr>
              <a:t>Charlotte had the highest CTR</a:t>
            </a:r>
            <a:r>
              <a:rPr lang="en-US" sz="1300" b="0" i="0" u="none" strike="noStrike" cap="none">
                <a:solidFill>
                  <a:srgbClr val="262626"/>
                </a:solidFill>
                <a:latin typeface="Arimo"/>
                <a:ea typeface="Arimo"/>
                <a:cs typeface="Arimo"/>
                <a:sym typeface="Arimo"/>
              </a:rPr>
              <a:t> at </a:t>
            </a:r>
            <a:r>
              <a:rPr lang="en-US" sz="1300" b="1" i="0" u="none" strike="noStrike" cap="none">
                <a:solidFill>
                  <a:srgbClr val="262626"/>
                </a:solidFill>
                <a:latin typeface="Arimo"/>
                <a:ea typeface="Arimo"/>
                <a:cs typeface="Arimo"/>
                <a:sym typeface="Arimo"/>
              </a:rPr>
              <a:t>5.44% CTR</a:t>
            </a:r>
            <a:r>
              <a:rPr lang="en-US" sz="1300" b="0" i="0" u="none" strike="noStrike" cap="none">
                <a:solidFill>
                  <a:srgbClr val="262626"/>
                </a:solidFill>
                <a:latin typeface="Arimo"/>
                <a:ea typeface="Arimo"/>
                <a:cs typeface="Arimo"/>
                <a:sym typeface="Arimo"/>
              </a:rPr>
              <a:t>. Philadelphia is second with a </a:t>
            </a:r>
            <a:r>
              <a:rPr lang="en-US" sz="1300" b="1" i="0" u="none" strike="noStrike" cap="none">
                <a:solidFill>
                  <a:srgbClr val="262626"/>
                </a:solidFill>
                <a:latin typeface="Arimo"/>
                <a:ea typeface="Arimo"/>
                <a:cs typeface="Arimo"/>
                <a:sym typeface="Arimo"/>
              </a:rPr>
              <a:t>5.13% CTR</a:t>
            </a:r>
            <a:r>
              <a:rPr lang="en-US" sz="1300" b="0" i="0" u="none" strike="noStrike" cap="none">
                <a:solidFill>
                  <a:srgbClr val="262626"/>
                </a:solidFill>
                <a:latin typeface="Arimo"/>
                <a:ea typeface="Arimo"/>
                <a:cs typeface="Arimo"/>
                <a:sym typeface="Arimo"/>
              </a:rPr>
              <a:t>. </a:t>
            </a:r>
            <a:endParaRPr sz="1300" b="0" i="0" u="none" strike="noStrike" cap="none">
              <a:solidFill>
                <a:srgbClr val="262626"/>
              </a:solidFill>
              <a:latin typeface="Arimo"/>
              <a:ea typeface="Arimo"/>
              <a:cs typeface="Arimo"/>
              <a:sym typeface="Arimo"/>
            </a:endParaRPr>
          </a:p>
          <a:p>
            <a:pPr marL="0" marR="0" lvl="0" indent="0" algn="l" rtl="0">
              <a:lnSpc>
                <a:spcPct val="115000"/>
              </a:lnSpc>
              <a:spcBef>
                <a:spcPts val="0"/>
              </a:spcBef>
              <a:spcAft>
                <a:spcPts val="0"/>
              </a:spcAft>
              <a:buClr>
                <a:srgbClr val="000000"/>
              </a:buClr>
              <a:buSzPts val="1300"/>
              <a:buFont typeface="Arial"/>
              <a:buNone/>
            </a:pPr>
            <a:endParaRPr sz="1300" b="0" i="0" u="none" strike="noStrike" cap="none">
              <a:solidFill>
                <a:srgbClr val="262626"/>
              </a:solidFill>
              <a:latin typeface="Arimo"/>
              <a:ea typeface="Arimo"/>
              <a:cs typeface="Arimo"/>
              <a:sym typeface="Arimo"/>
            </a:endParaRPr>
          </a:p>
          <a:p>
            <a:pPr marL="0" marR="0" lvl="0" indent="0" algn="l" rtl="0">
              <a:lnSpc>
                <a:spcPct val="115000"/>
              </a:lnSpc>
              <a:spcBef>
                <a:spcPts val="0"/>
              </a:spcBef>
              <a:spcAft>
                <a:spcPts val="0"/>
              </a:spcAft>
              <a:buClr>
                <a:srgbClr val="000000"/>
              </a:buClr>
              <a:buSzPts val="1300"/>
              <a:buFont typeface="Arial"/>
              <a:buNone/>
            </a:pPr>
            <a:r>
              <a:rPr lang="en-US" sz="1300" b="0" i="0" u="none" strike="noStrike" cap="none">
                <a:solidFill>
                  <a:srgbClr val="262626"/>
                </a:solidFill>
                <a:latin typeface="Arimo"/>
                <a:ea typeface="Arimo"/>
                <a:cs typeface="Arimo"/>
                <a:sym typeface="Arimo"/>
              </a:rPr>
              <a:t>The remarketing campaign is out performing the prospecting campaign by 149% with a 8.53% CTR. This is to be expected as the remarketing campaign is designed to target users who have previously engaged with awareness ads or Saint Lucia’s website.</a:t>
            </a:r>
            <a:endParaRPr sz="1300" b="0" i="0" u="none" strike="noStrike" cap="none">
              <a:solidFill>
                <a:srgbClr val="262626"/>
              </a:solidFill>
              <a:latin typeface="Arimo"/>
              <a:ea typeface="Arimo"/>
              <a:cs typeface="Arimo"/>
              <a:sym typeface="Arimo"/>
            </a:endParaRPr>
          </a:p>
          <a:p>
            <a:pPr marL="0" marR="0" lvl="0" indent="0" algn="l" rtl="0">
              <a:lnSpc>
                <a:spcPct val="115000"/>
              </a:lnSpc>
              <a:spcBef>
                <a:spcPts val="0"/>
              </a:spcBef>
              <a:spcAft>
                <a:spcPts val="0"/>
              </a:spcAft>
              <a:buClr>
                <a:srgbClr val="000000"/>
              </a:buClr>
              <a:buSzPts val="1300"/>
              <a:buFont typeface="Arial"/>
              <a:buNone/>
            </a:pPr>
            <a:endParaRPr sz="1300" b="0" i="0" u="none" strike="noStrike" cap="none">
              <a:solidFill>
                <a:srgbClr val="262626"/>
              </a:solidFill>
              <a:latin typeface="Arimo"/>
              <a:ea typeface="Arimo"/>
              <a:cs typeface="Arimo"/>
              <a:sym typeface="Arimo"/>
            </a:endParaRPr>
          </a:p>
          <a:p>
            <a:pPr marL="0" marR="0" lvl="0" indent="0" algn="l" rtl="0">
              <a:lnSpc>
                <a:spcPct val="115000"/>
              </a:lnSpc>
              <a:spcBef>
                <a:spcPts val="0"/>
              </a:spcBef>
              <a:spcAft>
                <a:spcPts val="0"/>
              </a:spcAft>
              <a:buClr>
                <a:srgbClr val="000000"/>
              </a:buClr>
              <a:buSzPts val="1300"/>
              <a:buFont typeface="Arial"/>
              <a:buNone/>
            </a:pPr>
            <a:r>
              <a:rPr lang="en-US" sz="1300" b="0" i="0" u="none" strike="noStrike" cap="none">
                <a:solidFill>
                  <a:srgbClr val="262626"/>
                </a:solidFill>
                <a:latin typeface="Arimo"/>
                <a:ea typeface="Arimo"/>
                <a:cs typeface="Arimo"/>
                <a:sym typeface="Arimo"/>
              </a:rPr>
              <a:t>Total campaign </a:t>
            </a:r>
            <a:r>
              <a:rPr lang="en-US" sz="1300" b="1" i="0" u="none" strike="noStrike" cap="none">
                <a:solidFill>
                  <a:srgbClr val="262626"/>
                </a:solidFill>
                <a:latin typeface="Arimo"/>
                <a:ea typeface="Arimo"/>
                <a:cs typeface="Arimo"/>
                <a:sym typeface="Arimo"/>
              </a:rPr>
              <a:t>impressions are up 580% </a:t>
            </a:r>
            <a:r>
              <a:rPr lang="en-US" sz="1300" b="0" i="0" u="none" strike="noStrike" cap="none">
                <a:solidFill>
                  <a:srgbClr val="262626"/>
                </a:solidFill>
                <a:latin typeface="Arimo"/>
                <a:ea typeface="Arimo"/>
                <a:cs typeface="Arimo"/>
                <a:sym typeface="Arimo"/>
              </a:rPr>
              <a:t>month-over-month. Total </a:t>
            </a:r>
            <a:r>
              <a:rPr lang="en-US" sz="1300" b="1" i="0" u="none" strike="noStrike" cap="none">
                <a:solidFill>
                  <a:srgbClr val="262626"/>
                </a:solidFill>
                <a:latin typeface="Arimo"/>
                <a:ea typeface="Arimo"/>
                <a:cs typeface="Arimo"/>
                <a:sym typeface="Arimo"/>
              </a:rPr>
              <a:t>clicks are up 373% month-over-month</a:t>
            </a:r>
            <a:r>
              <a:rPr lang="en-US" sz="1300" b="0" i="0" u="none" strike="noStrike" cap="none">
                <a:solidFill>
                  <a:srgbClr val="262626"/>
                </a:solidFill>
                <a:latin typeface="Arimo"/>
                <a:ea typeface="Arimo"/>
                <a:cs typeface="Arimo"/>
                <a:sym typeface="Arimo"/>
              </a:rPr>
              <a:t>.</a:t>
            </a:r>
            <a:endParaRPr sz="1300" b="0" i="0" u="none" strike="noStrike" cap="none">
              <a:solidFill>
                <a:srgbClr val="262626"/>
              </a:solidFill>
              <a:latin typeface="Arimo"/>
              <a:ea typeface="Arimo"/>
              <a:cs typeface="Arimo"/>
              <a:sym typeface="Arimo"/>
            </a:endParaRPr>
          </a:p>
          <a:p>
            <a:pPr marL="0" marR="0" lvl="0" indent="0" algn="l" rtl="0">
              <a:lnSpc>
                <a:spcPct val="115000"/>
              </a:lnSpc>
              <a:spcBef>
                <a:spcPts val="0"/>
              </a:spcBef>
              <a:spcAft>
                <a:spcPts val="0"/>
              </a:spcAft>
              <a:buClr>
                <a:srgbClr val="000000"/>
              </a:buClr>
              <a:buSzPts val="1300"/>
              <a:buFont typeface="Arial"/>
              <a:buNone/>
            </a:pPr>
            <a:endParaRPr sz="1300" b="0" i="0" u="none" strike="noStrike" cap="none">
              <a:solidFill>
                <a:schemeClr val="dk1"/>
              </a:solidFill>
              <a:latin typeface="Arimo"/>
              <a:ea typeface="Arimo"/>
              <a:cs typeface="Arimo"/>
              <a:sym typeface="Arimo"/>
            </a:endParaRPr>
          </a:p>
        </p:txBody>
      </p:sp>
      <p:graphicFrame>
        <p:nvGraphicFramePr>
          <p:cNvPr id="523" name="Google Shape;523;p81"/>
          <p:cNvGraphicFramePr/>
          <p:nvPr/>
        </p:nvGraphicFramePr>
        <p:xfrm>
          <a:off x="4923913" y="2657475"/>
          <a:ext cx="3443475" cy="1543050"/>
        </p:xfrm>
        <a:graphic>
          <a:graphicData uri="http://schemas.openxmlformats.org/drawingml/2006/table">
            <a:tbl>
              <a:tblPr>
                <a:noFill/>
                <a:tableStyleId>{D163A8BF-BED0-49D5-8CB2-8C0A0B2E63D6}</a:tableStyleId>
              </a:tblPr>
              <a:tblGrid>
                <a:gridCol w="1937100">
                  <a:extLst>
                    <a:ext uri="{9D8B030D-6E8A-4147-A177-3AD203B41FA5}">
                      <a16:colId xmlns:a16="http://schemas.microsoft.com/office/drawing/2014/main" val="20000"/>
                    </a:ext>
                  </a:extLst>
                </a:gridCol>
                <a:gridCol w="1506375">
                  <a:extLst>
                    <a:ext uri="{9D8B030D-6E8A-4147-A177-3AD203B41FA5}">
                      <a16:colId xmlns:a16="http://schemas.microsoft.com/office/drawing/2014/main" val="20001"/>
                    </a:ext>
                  </a:extLst>
                </a:gridCol>
              </a:tblGrid>
              <a:tr h="428625">
                <a:tc gridSpan="2">
                  <a:txBody>
                    <a:bodyPr/>
                    <a:lstStyle/>
                    <a:p>
                      <a:pPr marL="0" marR="0" lvl="0" indent="0" algn="ctr" rtl="0">
                        <a:lnSpc>
                          <a:spcPct val="115000"/>
                        </a:lnSpc>
                        <a:spcBef>
                          <a:spcPts val="0"/>
                        </a:spcBef>
                        <a:spcAft>
                          <a:spcPts val="0"/>
                        </a:spcAft>
                        <a:buClr>
                          <a:srgbClr val="000000"/>
                        </a:buClr>
                        <a:buSzPts val="1800"/>
                        <a:buFont typeface="Arial"/>
                        <a:buNone/>
                      </a:pPr>
                      <a:r>
                        <a:rPr lang="en-US" sz="1800" u="none" strike="noStrike" cap="none">
                          <a:solidFill>
                            <a:srgbClr val="F5FCFF"/>
                          </a:solidFill>
                          <a:latin typeface="Oswald"/>
                          <a:ea typeface="Oswald"/>
                          <a:cs typeface="Oswald"/>
                          <a:sym typeface="Oswald"/>
                        </a:rPr>
                        <a:t>Stories Campaign</a:t>
                      </a:r>
                      <a:endParaRPr sz="1800" u="none" strike="noStrike" cap="none">
                        <a:solidFill>
                          <a:srgbClr val="F5FCFF"/>
                        </a:solidFill>
                        <a:latin typeface="Oswald"/>
                        <a:ea typeface="Oswald"/>
                        <a:cs typeface="Oswald"/>
                        <a:sym typeface="Oswald"/>
                      </a:endParaRPr>
                    </a:p>
                  </a:txBody>
                  <a:tcPr marL="91450" marR="91450" marT="9525" marB="91425" anchor="ctr">
                    <a:lnL w="38100" cap="flat" cmpd="sng">
                      <a:solidFill>
                        <a:srgbClr val="767171"/>
                      </a:solidFill>
                      <a:prstDash val="solid"/>
                      <a:round/>
                      <a:headEnd type="none" w="sm" len="sm"/>
                      <a:tailEnd type="none" w="sm" len="sm"/>
                    </a:lnL>
                    <a:lnR w="38100" cap="flat" cmpd="sng">
                      <a:solidFill>
                        <a:srgbClr val="767171"/>
                      </a:solidFill>
                      <a:prstDash val="solid"/>
                      <a:round/>
                      <a:headEnd type="none" w="sm" len="sm"/>
                      <a:tailEnd type="none" w="sm" len="sm"/>
                    </a:lnR>
                    <a:lnT w="38100" cap="flat" cmpd="sng">
                      <a:solidFill>
                        <a:srgbClr val="767171"/>
                      </a:solidFill>
                      <a:prstDash val="solid"/>
                      <a:round/>
                      <a:headEnd type="none" w="sm" len="sm"/>
                      <a:tailEnd type="none" w="sm" len="sm"/>
                    </a:lnT>
                    <a:lnB w="9525" cap="flat" cmpd="sng">
                      <a:solidFill>
                        <a:srgbClr val="767171"/>
                      </a:solidFill>
                      <a:prstDash val="solid"/>
                      <a:round/>
                      <a:headEnd type="none" w="sm" len="sm"/>
                      <a:tailEnd type="none" w="sm" len="sm"/>
                    </a:lnB>
                    <a:solidFill>
                      <a:schemeClr val="accent5"/>
                    </a:solidFill>
                  </a:tcPr>
                </a:tc>
                <a:tc hMerge="1">
                  <a:txBody>
                    <a:bodyPr/>
                    <a:lstStyle/>
                    <a:p>
                      <a:endParaRPr lang="en-US"/>
                    </a:p>
                  </a:txBody>
                  <a:tcPr/>
                </a:tc>
                <a:extLst>
                  <a:ext uri="{0D108BD9-81ED-4DB2-BD59-A6C34878D82A}">
                    <a16:rowId xmlns:a16="http://schemas.microsoft.com/office/drawing/2014/main" val="10000"/>
                  </a:ext>
                </a:extLst>
              </a:tr>
              <a:tr h="371475">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t>Impressions</a:t>
                      </a:r>
                      <a:endParaRPr sz="1300" u="none" strike="noStrike" cap="none"/>
                    </a:p>
                  </a:txBody>
                  <a:tcPr marL="91450" marR="91450" marT="9525" marB="91425" anchor="ctr">
                    <a:lnL w="38100" cap="flat" cmpd="sng">
                      <a:solidFill>
                        <a:srgbClr val="767171"/>
                      </a:solidFill>
                      <a:prstDash val="solid"/>
                      <a:round/>
                      <a:headEnd type="none" w="sm" len="sm"/>
                      <a:tailEnd type="none" w="sm" len="sm"/>
                    </a:lnL>
                    <a:lnR w="9525" cap="flat" cmpd="sng">
                      <a:solidFill>
                        <a:srgbClr val="767171"/>
                      </a:solidFill>
                      <a:prstDash val="solid"/>
                      <a:round/>
                      <a:headEnd type="none" w="sm" len="sm"/>
                      <a:tailEnd type="none" w="sm" len="sm"/>
                    </a:lnR>
                    <a:lnT w="9525" cap="flat" cmpd="sng">
                      <a:solidFill>
                        <a:srgbClr val="767171"/>
                      </a:solidFill>
                      <a:prstDash val="solid"/>
                      <a:round/>
                      <a:headEnd type="none" w="sm" len="sm"/>
                      <a:tailEnd type="none" w="sm" len="sm"/>
                    </a:lnT>
                    <a:lnB w="9525" cap="flat" cmpd="sng">
                      <a:solidFill>
                        <a:srgbClr val="767171"/>
                      </a:solidFill>
                      <a:prstDash val="solid"/>
                      <a:round/>
                      <a:headEnd type="none" w="sm" len="sm"/>
                      <a:tailEnd type="none" w="sm" len="sm"/>
                    </a:lnB>
                    <a:solidFill>
                      <a:srgbClr val="F5FCFF"/>
                    </a:solidFill>
                  </a:tcPr>
                </a:tc>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t>3,348,409</a:t>
                      </a:r>
                      <a:endParaRPr sz="1300" u="none" strike="noStrike" cap="none"/>
                    </a:p>
                  </a:txBody>
                  <a:tcPr marL="91450" marR="91450" marT="9525" marB="91425" anchor="ctr">
                    <a:lnL w="9525" cap="flat" cmpd="sng">
                      <a:solidFill>
                        <a:srgbClr val="767171"/>
                      </a:solidFill>
                      <a:prstDash val="solid"/>
                      <a:round/>
                      <a:headEnd type="none" w="sm" len="sm"/>
                      <a:tailEnd type="none" w="sm" len="sm"/>
                    </a:lnL>
                    <a:lnR w="38100" cap="flat" cmpd="sng">
                      <a:solidFill>
                        <a:srgbClr val="767171"/>
                      </a:solidFill>
                      <a:prstDash val="solid"/>
                      <a:round/>
                      <a:headEnd type="none" w="sm" len="sm"/>
                      <a:tailEnd type="none" w="sm" len="sm"/>
                    </a:lnR>
                    <a:lnT w="9525" cap="flat" cmpd="sng">
                      <a:solidFill>
                        <a:srgbClr val="767171"/>
                      </a:solidFill>
                      <a:prstDash val="solid"/>
                      <a:round/>
                      <a:headEnd type="none" w="sm" len="sm"/>
                      <a:tailEnd type="none" w="sm" len="sm"/>
                    </a:lnT>
                    <a:lnB w="9525" cap="flat" cmpd="sng">
                      <a:solidFill>
                        <a:srgbClr val="767171"/>
                      </a:solidFill>
                      <a:prstDash val="solid"/>
                      <a:round/>
                      <a:headEnd type="none" w="sm" len="sm"/>
                      <a:tailEnd type="none" w="sm" len="sm"/>
                    </a:lnB>
                    <a:solidFill>
                      <a:srgbClr val="ADFFF5"/>
                    </a:solidFill>
                  </a:tcPr>
                </a:tc>
                <a:extLst>
                  <a:ext uri="{0D108BD9-81ED-4DB2-BD59-A6C34878D82A}">
                    <a16:rowId xmlns:a16="http://schemas.microsoft.com/office/drawing/2014/main" val="10001"/>
                  </a:ext>
                </a:extLst>
              </a:tr>
              <a:tr h="371475">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t>Clicks</a:t>
                      </a:r>
                      <a:endParaRPr sz="1300" u="none" strike="noStrike" cap="none"/>
                    </a:p>
                  </a:txBody>
                  <a:tcPr marL="91450" marR="91450" marT="9525" marB="91425" anchor="ctr">
                    <a:lnL w="38100" cap="flat" cmpd="sng">
                      <a:solidFill>
                        <a:srgbClr val="767171"/>
                      </a:solidFill>
                      <a:prstDash val="solid"/>
                      <a:round/>
                      <a:headEnd type="none" w="sm" len="sm"/>
                      <a:tailEnd type="none" w="sm" len="sm"/>
                    </a:lnL>
                    <a:lnR w="9525" cap="flat" cmpd="sng">
                      <a:solidFill>
                        <a:srgbClr val="767171"/>
                      </a:solidFill>
                      <a:prstDash val="solid"/>
                      <a:round/>
                      <a:headEnd type="none" w="sm" len="sm"/>
                      <a:tailEnd type="none" w="sm" len="sm"/>
                    </a:lnR>
                    <a:lnT w="9525" cap="flat" cmpd="sng">
                      <a:solidFill>
                        <a:srgbClr val="767171"/>
                      </a:solidFill>
                      <a:prstDash val="solid"/>
                      <a:round/>
                      <a:headEnd type="none" w="sm" len="sm"/>
                      <a:tailEnd type="none" w="sm" len="sm"/>
                    </a:lnT>
                    <a:lnB w="9525" cap="flat" cmpd="sng">
                      <a:solidFill>
                        <a:srgbClr val="767171"/>
                      </a:solidFill>
                      <a:prstDash val="solid"/>
                      <a:round/>
                      <a:headEnd type="none" w="sm" len="sm"/>
                      <a:tailEnd type="none" w="sm" len="sm"/>
                    </a:lnB>
                    <a:solidFill>
                      <a:srgbClr val="F5FCFF"/>
                    </a:solidFill>
                  </a:tcPr>
                </a:tc>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t>132,201</a:t>
                      </a:r>
                      <a:endParaRPr sz="1300" u="none" strike="noStrike" cap="none"/>
                    </a:p>
                  </a:txBody>
                  <a:tcPr marL="91450" marR="91450" marT="9525" marB="91425" anchor="ctr">
                    <a:lnL w="9525" cap="flat" cmpd="sng">
                      <a:solidFill>
                        <a:srgbClr val="767171"/>
                      </a:solidFill>
                      <a:prstDash val="solid"/>
                      <a:round/>
                      <a:headEnd type="none" w="sm" len="sm"/>
                      <a:tailEnd type="none" w="sm" len="sm"/>
                    </a:lnL>
                    <a:lnR w="38100" cap="flat" cmpd="sng">
                      <a:solidFill>
                        <a:srgbClr val="767171"/>
                      </a:solidFill>
                      <a:prstDash val="solid"/>
                      <a:round/>
                      <a:headEnd type="none" w="sm" len="sm"/>
                      <a:tailEnd type="none" w="sm" len="sm"/>
                    </a:lnR>
                    <a:lnT w="9525" cap="flat" cmpd="sng">
                      <a:solidFill>
                        <a:srgbClr val="767171"/>
                      </a:solidFill>
                      <a:prstDash val="solid"/>
                      <a:round/>
                      <a:headEnd type="none" w="sm" len="sm"/>
                      <a:tailEnd type="none" w="sm" len="sm"/>
                    </a:lnT>
                    <a:lnB w="9525" cap="flat" cmpd="sng">
                      <a:solidFill>
                        <a:srgbClr val="767171"/>
                      </a:solidFill>
                      <a:prstDash val="solid"/>
                      <a:round/>
                      <a:headEnd type="none" w="sm" len="sm"/>
                      <a:tailEnd type="none" w="sm" len="sm"/>
                    </a:lnB>
                    <a:solidFill>
                      <a:srgbClr val="ADFFF5"/>
                    </a:solidFill>
                  </a:tcPr>
                </a:tc>
                <a:extLst>
                  <a:ext uri="{0D108BD9-81ED-4DB2-BD59-A6C34878D82A}">
                    <a16:rowId xmlns:a16="http://schemas.microsoft.com/office/drawing/2014/main" val="10002"/>
                  </a:ext>
                </a:extLst>
              </a:tr>
              <a:tr h="371475">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t>Click-Through Rate</a:t>
                      </a:r>
                      <a:endParaRPr sz="1300" u="none" strike="noStrike" cap="none"/>
                    </a:p>
                  </a:txBody>
                  <a:tcPr marL="91450" marR="91450" marT="9525" marB="91425" anchor="ctr">
                    <a:lnL w="38100" cap="flat" cmpd="sng">
                      <a:solidFill>
                        <a:srgbClr val="767171"/>
                      </a:solidFill>
                      <a:prstDash val="solid"/>
                      <a:round/>
                      <a:headEnd type="none" w="sm" len="sm"/>
                      <a:tailEnd type="none" w="sm" len="sm"/>
                    </a:lnL>
                    <a:lnR w="9525" cap="flat" cmpd="sng">
                      <a:solidFill>
                        <a:srgbClr val="767171"/>
                      </a:solidFill>
                      <a:prstDash val="solid"/>
                      <a:round/>
                      <a:headEnd type="none" w="sm" len="sm"/>
                      <a:tailEnd type="none" w="sm" len="sm"/>
                    </a:lnR>
                    <a:lnT w="9525" cap="flat" cmpd="sng">
                      <a:solidFill>
                        <a:srgbClr val="767171"/>
                      </a:solidFill>
                      <a:prstDash val="solid"/>
                      <a:round/>
                      <a:headEnd type="none" w="sm" len="sm"/>
                      <a:tailEnd type="none" w="sm" len="sm"/>
                    </a:lnT>
                    <a:lnB w="38100" cap="flat" cmpd="sng">
                      <a:solidFill>
                        <a:srgbClr val="767171"/>
                      </a:solidFill>
                      <a:prstDash val="solid"/>
                      <a:round/>
                      <a:headEnd type="none" w="sm" len="sm"/>
                      <a:tailEnd type="none" w="sm" len="sm"/>
                    </a:lnB>
                    <a:solidFill>
                      <a:srgbClr val="F5FCFF"/>
                    </a:solidFill>
                  </a:tcPr>
                </a:tc>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t>3.95%</a:t>
                      </a:r>
                      <a:endParaRPr sz="1300" u="none" strike="noStrike" cap="none"/>
                    </a:p>
                  </a:txBody>
                  <a:tcPr marL="91450" marR="91450" marT="9525" marB="91425" anchor="ctr">
                    <a:lnL w="9525" cap="flat" cmpd="sng">
                      <a:solidFill>
                        <a:srgbClr val="767171"/>
                      </a:solidFill>
                      <a:prstDash val="solid"/>
                      <a:round/>
                      <a:headEnd type="none" w="sm" len="sm"/>
                      <a:tailEnd type="none" w="sm" len="sm"/>
                    </a:lnL>
                    <a:lnR w="38100" cap="flat" cmpd="sng">
                      <a:solidFill>
                        <a:srgbClr val="767171"/>
                      </a:solidFill>
                      <a:prstDash val="solid"/>
                      <a:round/>
                      <a:headEnd type="none" w="sm" len="sm"/>
                      <a:tailEnd type="none" w="sm" len="sm"/>
                    </a:lnR>
                    <a:lnT w="9525" cap="flat" cmpd="sng">
                      <a:solidFill>
                        <a:srgbClr val="767171"/>
                      </a:solidFill>
                      <a:prstDash val="solid"/>
                      <a:round/>
                      <a:headEnd type="none" w="sm" len="sm"/>
                      <a:tailEnd type="none" w="sm" len="sm"/>
                    </a:lnT>
                    <a:lnB w="38100" cap="flat" cmpd="sng">
                      <a:solidFill>
                        <a:srgbClr val="767171"/>
                      </a:solidFill>
                      <a:prstDash val="solid"/>
                      <a:round/>
                      <a:headEnd type="none" w="sm" len="sm"/>
                      <a:tailEnd type="none" w="sm" len="sm"/>
                    </a:lnB>
                    <a:solidFill>
                      <a:srgbClr val="ADFFF5"/>
                    </a:solidFill>
                  </a:tcPr>
                </a:tc>
                <a:extLst>
                  <a:ext uri="{0D108BD9-81ED-4DB2-BD59-A6C34878D82A}">
                    <a16:rowId xmlns:a16="http://schemas.microsoft.com/office/drawing/2014/main" val="10003"/>
                  </a:ext>
                </a:extLst>
              </a:tr>
            </a:tbl>
          </a:graphicData>
        </a:graphic>
      </p:graphicFrame>
      <p:pic>
        <p:nvPicPr>
          <p:cNvPr id="524" name="Google Shape;524;p81"/>
          <p:cNvPicPr preferRelativeResize="0"/>
          <p:nvPr/>
        </p:nvPicPr>
        <p:blipFill rotWithShape="1">
          <a:blip r:embed="rId3">
            <a:alphaModFix/>
          </a:blip>
          <a:srcRect/>
          <a:stretch/>
        </p:blipFill>
        <p:spPr>
          <a:xfrm>
            <a:off x="8834802" y="1077477"/>
            <a:ext cx="2847725" cy="4703050"/>
          </a:xfrm>
          <a:prstGeom prst="rect">
            <a:avLst/>
          </a:prstGeom>
          <a:noFill/>
          <a:ln>
            <a:noFill/>
          </a:ln>
        </p:spPr>
      </p:pic>
      <p:sp>
        <p:nvSpPr>
          <p:cNvPr id="525" name="Google Shape;525;p81"/>
          <p:cNvSpPr txBox="1"/>
          <p:nvPr/>
        </p:nvSpPr>
        <p:spPr>
          <a:xfrm>
            <a:off x="6218600" y="4240700"/>
            <a:ext cx="23328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100"/>
              <a:buFont typeface="Arial"/>
              <a:buNone/>
            </a:pPr>
            <a:r>
              <a:rPr lang="en-US" sz="1100" b="0" i="0" u="none" strike="noStrike" cap="none">
                <a:solidFill>
                  <a:srgbClr val="262626"/>
                </a:solidFill>
                <a:latin typeface="Arial"/>
                <a:ea typeface="Arial"/>
                <a:cs typeface="Arial"/>
                <a:sym typeface="Arial"/>
              </a:rPr>
              <a:t>CTR Industry Benchmark: </a:t>
            </a:r>
            <a:r>
              <a:rPr lang="en-US" sz="1100" b="0" i="0" u="none" strike="noStrike" cap="none">
                <a:solidFill>
                  <a:srgbClr val="262626"/>
                </a:solidFill>
                <a:highlight>
                  <a:srgbClr val="FFFF00"/>
                </a:highlight>
                <a:latin typeface="Arial"/>
                <a:ea typeface="Arial"/>
                <a:cs typeface="Arial"/>
                <a:sym typeface="Arial"/>
              </a:rPr>
              <a:t>0.90%</a:t>
            </a:r>
            <a:endParaRPr sz="1100" b="0" i="0" u="none" strike="noStrike" cap="none">
              <a:solidFill>
                <a:srgbClr val="262626"/>
              </a:solidFill>
              <a:highlight>
                <a:srgbClr val="FFFF00"/>
              </a:highlight>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82"/>
          <p:cNvSpPr txBox="1"/>
          <p:nvPr/>
        </p:nvSpPr>
        <p:spPr>
          <a:xfrm>
            <a:off x="734975" y="563227"/>
            <a:ext cx="3196500" cy="15912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4400"/>
              <a:buFont typeface="Arial"/>
              <a:buNone/>
            </a:pPr>
            <a:r>
              <a:rPr lang="en-US" sz="4400" b="0" i="0" u="none" strike="noStrike" cap="none">
                <a:solidFill>
                  <a:srgbClr val="60989E"/>
                </a:solidFill>
                <a:latin typeface="Oswald"/>
                <a:ea typeface="Oswald"/>
                <a:cs typeface="Oswald"/>
                <a:sym typeface="Oswald"/>
              </a:rPr>
              <a:t>Programmatic Video Ad</a:t>
            </a:r>
            <a:endParaRPr sz="4400" b="0" i="0" u="none" strike="noStrike" cap="none">
              <a:solidFill>
                <a:srgbClr val="60989E"/>
              </a:solidFill>
              <a:latin typeface="Oswald"/>
              <a:ea typeface="Oswald"/>
              <a:cs typeface="Oswald"/>
              <a:sym typeface="Oswald"/>
            </a:endParaRPr>
          </a:p>
          <a:p>
            <a:pPr marL="0" marR="0" lvl="0" indent="0" algn="l" rtl="0">
              <a:lnSpc>
                <a:spcPct val="90000"/>
              </a:lnSpc>
              <a:spcBef>
                <a:spcPts val="0"/>
              </a:spcBef>
              <a:spcAft>
                <a:spcPts val="0"/>
              </a:spcAft>
              <a:buClr>
                <a:srgbClr val="000000"/>
              </a:buClr>
              <a:buSzPts val="4400"/>
              <a:buFont typeface="Arial"/>
              <a:buNone/>
            </a:pPr>
            <a:r>
              <a:rPr lang="en-US" sz="2122" b="0" i="0" u="none" strike="noStrike" cap="none">
                <a:solidFill>
                  <a:schemeClr val="dk2"/>
                </a:solidFill>
                <a:latin typeface="Oswald"/>
                <a:ea typeface="Oswald"/>
                <a:cs typeface="Oswald"/>
                <a:sym typeface="Oswald"/>
              </a:rPr>
              <a:t>July Performance</a:t>
            </a:r>
            <a:endParaRPr sz="2122" b="0" i="0" u="none" strike="noStrike" cap="none">
              <a:solidFill>
                <a:schemeClr val="dk2"/>
              </a:solidFill>
              <a:latin typeface="Oswald"/>
              <a:ea typeface="Oswald"/>
              <a:cs typeface="Oswald"/>
              <a:sym typeface="Oswald"/>
            </a:endParaRPr>
          </a:p>
        </p:txBody>
      </p:sp>
      <p:sp>
        <p:nvSpPr>
          <p:cNvPr id="531" name="Google Shape;531;p82"/>
          <p:cNvSpPr txBox="1"/>
          <p:nvPr/>
        </p:nvSpPr>
        <p:spPr>
          <a:xfrm>
            <a:off x="734975" y="2330025"/>
            <a:ext cx="3726600" cy="2153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US" sz="1200" b="1" i="0" u="none" strike="noStrike" cap="none">
                <a:solidFill>
                  <a:srgbClr val="262626"/>
                </a:solidFill>
                <a:latin typeface="Arimo"/>
                <a:ea typeface="Arimo"/>
                <a:cs typeface="Arimo"/>
                <a:sym typeface="Arimo"/>
              </a:rPr>
              <a:t>Impressions are up 65%</a:t>
            </a:r>
            <a:r>
              <a:rPr lang="en-US" sz="1200" b="0" i="0" u="none" strike="noStrike" cap="none">
                <a:solidFill>
                  <a:srgbClr val="262626"/>
                </a:solidFill>
                <a:latin typeface="Arimo"/>
                <a:ea typeface="Arimo"/>
                <a:cs typeface="Arimo"/>
                <a:sym typeface="Arimo"/>
              </a:rPr>
              <a:t> month-over-month. </a:t>
            </a:r>
            <a:r>
              <a:rPr lang="en-US" sz="1200" b="1" i="0" u="none" strike="noStrike" cap="none">
                <a:solidFill>
                  <a:srgbClr val="262626"/>
                </a:solidFill>
                <a:latin typeface="Arimo"/>
                <a:ea typeface="Arimo"/>
                <a:cs typeface="Arimo"/>
                <a:sym typeface="Arimo"/>
              </a:rPr>
              <a:t>Clicks are up 45%</a:t>
            </a:r>
            <a:r>
              <a:rPr lang="en-US" sz="1200" b="0" i="0" u="none" strike="noStrike" cap="none">
                <a:solidFill>
                  <a:srgbClr val="262626"/>
                </a:solidFill>
                <a:latin typeface="Arimo"/>
                <a:ea typeface="Arimo"/>
                <a:cs typeface="Arimo"/>
                <a:sym typeface="Arimo"/>
              </a:rPr>
              <a:t> month-over-month.</a:t>
            </a:r>
            <a:endParaRPr sz="1200" b="0" i="0" u="none" strike="noStrike" cap="none">
              <a:solidFill>
                <a:srgbClr val="262626"/>
              </a:solidFill>
              <a:latin typeface="Arimo"/>
              <a:ea typeface="Arimo"/>
              <a:cs typeface="Arimo"/>
              <a:sym typeface="Arimo"/>
            </a:endParaRPr>
          </a:p>
          <a:p>
            <a:pPr marL="0" marR="0" lvl="0" indent="0" algn="l" rtl="0">
              <a:lnSpc>
                <a:spcPct val="115000"/>
              </a:lnSpc>
              <a:spcBef>
                <a:spcPts val="0"/>
              </a:spcBef>
              <a:spcAft>
                <a:spcPts val="0"/>
              </a:spcAft>
              <a:buClr>
                <a:schemeClr val="dk1"/>
              </a:buClr>
              <a:buSzPts val="1100"/>
              <a:buFont typeface="Arial"/>
              <a:buNone/>
            </a:pPr>
            <a:r>
              <a:rPr lang="en-US" sz="1200" b="0" i="0" u="none" strike="noStrike" cap="none">
                <a:solidFill>
                  <a:srgbClr val="262626"/>
                </a:solidFill>
                <a:latin typeface="Arimo"/>
                <a:ea typeface="Arimo"/>
                <a:cs typeface="Arimo"/>
                <a:sym typeface="Arimo"/>
              </a:rPr>
              <a:t>Campaign performing about </a:t>
            </a:r>
            <a:r>
              <a:rPr lang="en-US" sz="1200" b="1" i="0" u="none" strike="noStrike" cap="none">
                <a:solidFill>
                  <a:srgbClr val="262626"/>
                </a:solidFill>
                <a:latin typeface="Arimo"/>
                <a:ea typeface="Arimo"/>
                <a:cs typeface="Arimo"/>
                <a:sym typeface="Arimo"/>
              </a:rPr>
              <a:t>40% above industry standards.</a:t>
            </a:r>
            <a:endParaRPr sz="1200" b="1" i="0" u="none" strike="noStrike" cap="none">
              <a:solidFill>
                <a:srgbClr val="262626"/>
              </a:solidFill>
              <a:latin typeface="Arimo"/>
              <a:ea typeface="Arimo"/>
              <a:cs typeface="Arimo"/>
              <a:sym typeface="Arimo"/>
            </a:endParaRPr>
          </a:p>
          <a:p>
            <a:pPr marL="0" marR="0" lvl="0" indent="0" algn="l" rtl="0">
              <a:lnSpc>
                <a:spcPct val="115000"/>
              </a:lnSpc>
              <a:spcBef>
                <a:spcPts val="0"/>
              </a:spcBef>
              <a:spcAft>
                <a:spcPts val="0"/>
              </a:spcAft>
              <a:buClr>
                <a:srgbClr val="000000"/>
              </a:buClr>
              <a:buSzPts val="1200"/>
              <a:buFont typeface="Arial"/>
              <a:buNone/>
            </a:pPr>
            <a:r>
              <a:rPr lang="en-US" sz="1200" b="0" i="0" u="none" strike="noStrike" cap="none">
                <a:solidFill>
                  <a:srgbClr val="262626"/>
                </a:solidFill>
                <a:latin typeface="Arimo"/>
                <a:ea typeface="Arimo"/>
                <a:cs typeface="Arimo"/>
                <a:sym typeface="Arimo"/>
              </a:rPr>
              <a:t>The addressable geofencing campaign is performing the best with an </a:t>
            </a:r>
            <a:r>
              <a:rPr lang="en-US" sz="1200" b="1" i="0" u="none" strike="noStrike" cap="none">
                <a:solidFill>
                  <a:srgbClr val="262626"/>
                </a:solidFill>
                <a:latin typeface="Arimo"/>
                <a:ea typeface="Arimo"/>
                <a:cs typeface="Arimo"/>
                <a:sym typeface="Arimo"/>
              </a:rPr>
              <a:t>86% view completion rate</a:t>
            </a:r>
            <a:r>
              <a:rPr lang="en-US" sz="1200" b="0" i="0" u="none" strike="noStrike" cap="none">
                <a:solidFill>
                  <a:srgbClr val="262626"/>
                </a:solidFill>
                <a:latin typeface="Arimo"/>
                <a:ea typeface="Arimo"/>
                <a:cs typeface="Arimo"/>
                <a:sym typeface="Arimo"/>
              </a:rPr>
              <a:t>. This campaign uses precise geographic targeting and advanced demographic profiles to reach in-market travel audiences in real time.</a:t>
            </a:r>
            <a:endParaRPr sz="1200" b="0" i="0" u="none" strike="noStrike" cap="none">
              <a:solidFill>
                <a:srgbClr val="262626"/>
              </a:solidFill>
              <a:latin typeface="Arimo"/>
              <a:ea typeface="Arimo"/>
              <a:cs typeface="Arimo"/>
              <a:sym typeface="Arimo"/>
            </a:endParaRPr>
          </a:p>
          <a:p>
            <a:pPr marL="0" marR="0" lvl="0" indent="0" algn="l" rtl="0">
              <a:lnSpc>
                <a:spcPct val="115000"/>
              </a:lnSpc>
              <a:spcBef>
                <a:spcPts val="0"/>
              </a:spcBef>
              <a:spcAft>
                <a:spcPts val="0"/>
              </a:spcAft>
              <a:buClr>
                <a:srgbClr val="000000"/>
              </a:buClr>
              <a:buSzPts val="1200"/>
              <a:buFont typeface="Arial"/>
              <a:buNone/>
            </a:pPr>
            <a:endParaRPr sz="1200" b="0" i="0" u="none" strike="noStrike" cap="none">
              <a:solidFill>
                <a:srgbClr val="262626"/>
              </a:solidFill>
              <a:latin typeface="Arimo"/>
              <a:ea typeface="Arimo"/>
              <a:cs typeface="Arimo"/>
              <a:sym typeface="Arimo"/>
            </a:endParaRPr>
          </a:p>
          <a:p>
            <a:pPr marL="0" marR="0" lvl="0" indent="0" algn="l" rtl="0">
              <a:lnSpc>
                <a:spcPct val="115000"/>
              </a:lnSpc>
              <a:spcBef>
                <a:spcPts val="0"/>
              </a:spcBef>
              <a:spcAft>
                <a:spcPts val="0"/>
              </a:spcAft>
              <a:buClr>
                <a:srgbClr val="000000"/>
              </a:buClr>
              <a:buSzPts val="1300"/>
              <a:buFont typeface="Arial"/>
              <a:buNone/>
            </a:pPr>
            <a:r>
              <a:rPr lang="en-US" sz="1300" b="0" i="0" u="none" strike="noStrike" cap="none">
                <a:solidFill>
                  <a:srgbClr val="262626"/>
                </a:solidFill>
                <a:latin typeface="Arimo"/>
                <a:ea typeface="Arimo"/>
                <a:cs typeface="Arimo"/>
                <a:sym typeface="Arimo"/>
              </a:rPr>
              <a:t>The top pages viewed from users entering from the programmatic video campaign in July are: </a:t>
            </a:r>
            <a:endParaRPr sz="1300" b="0" i="0" u="none" strike="noStrike" cap="none">
              <a:solidFill>
                <a:srgbClr val="262626"/>
              </a:solidFill>
              <a:latin typeface="Arimo"/>
              <a:ea typeface="Arimo"/>
              <a:cs typeface="Arimo"/>
              <a:sym typeface="Arimo"/>
            </a:endParaRPr>
          </a:p>
          <a:p>
            <a:pPr marL="457200" marR="0" lvl="0" indent="-311150" algn="l" rtl="0">
              <a:lnSpc>
                <a:spcPct val="115000"/>
              </a:lnSpc>
              <a:spcBef>
                <a:spcPts val="0"/>
              </a:spcBef>
              <a:spcAft>
                <a:spcPts val="0"/>
              </a:spcAft>
              <a:buClr>
                <a:srgbClr val="262626"/>
              </a:buClr>
              <a:buSzPts val="1300"/>
              <a:buFont typeface="Arimo"/>
              <a:buChar char="●"/>
            </a:pPr>
            <a:r>
              <a:rPr lang="en-US" sz="1300" b="0" i="0" u="none" strike="noStrike" cap="none">
                <a:solidFill>
                  <a:srgbClr val="262626"/>
                </a:solidFill>
                <a:latin typeface="Arimo"/>
                <a:ea typeface="Arimo"/>
                <a:cs typeface="Arimo"/>
                <a:sym typeface="Arimo"/>
              </a:rPr>
              <a:t>Homepage </a:t>
            </a:r>
            <a:endParaRPr sz="1300" b="0" i="0" u="none" strike="noStrike" cap="none">
              <a:solidFill>
                <a:srgbClr val="262626"/>
              </a:solidFill>
              <a:latin typeface="Arimo"/>
              <a:ea typeface="Arimo"/>
              <a:cs typeface="Arimo"/>
              <a:sym typeface="Arimo"/>
            </a:endParaRPr>
          </a:p>
          <a:p>
            <a:pPr marL="457200" marR="0" lvl="0" indent="-311150" algn="l" rtl="0">
              <a:lnSpc>
                <a:spcPct val="115000"/>
              </a:lnSpc>
              <a:spcBef>
                <a:spcPts val="0"/>
              </a:spcBef>
              <a:spcAft>
                <a:spcPts val="0"/>
              </a:spcAft>
              <a:buClr>
                <a:srgbClr val="262626"/>
              </a:buClr>
              <a:buSzPts val="1300"/>
              <a:buFont typeface="Arimo"/>
              <a:buChar char="●"/>
            </a:pPr>
            <a:r>
              <a:rPr lang="en-US" sz="1300" b="0" i="0" u="none" strike="noStrike" cap="none">
                <a:solidFill>
                  <a:srgbClr val="262626"/>
                </a:solidFill>
                <a:latin typeface="Arimo"/>
                <a:ea typeface="Arimo"/>
                <a:cs typeface="Arimo"/>
                <a:sym typeface="Arimo"/>
              </a:rPr>
              <a:t>History &amp; Culture</a:t>
            </a:r>
            <a:endParaRPr sz="1300" b="0" i="0" u="none" strike="noStrike" cap="none">
              <a:solidFill>
                <a:srgbClr val="262626"/>
              </a:solidFill>
              <a:latin typeface="Arimo"/>
              <a:ea typeface="Arimo"/>
              <a:cs typeface="Arimo"/>
              <a:sym typeface="Arimo"/>
            </a:endParaRPr>
          </a:p>
          <a:p>
            <a:pPr marL="457200" marR="0" lvl="0" indent="-311150" algn="l" rtl="0">
              <a:lnSpc>
                <a:spcPct val="115000"/>
              </a:lnSpc>
              <a:spcBef>
                <a:spcPts val="0"/>
              </a:spcBef>
              <a:spcAft>
                <a:spcPts val="0"/>
              </a:spcAft>
              <a:buClr>
                <a:srgbClr val="262626"/>
              </a:buClr>
              <a:buSzPts val="1300"/>
              <a:buFont typeface="Arimo"/>
              <a:buChar char="●"/>
            </a:pPr>
            <a:r>
              <a:rPr lang="en-US" sz="1300" b="0" i="0" u="none" strike="noStrike" cap="none">
                <a:solidFill>
                  <a:srgbClr val="262626"/>
                </a:solidFill>
                <a:latin typeface="Arimo"/>
                <a:ea typeface="Arimo"/>
                <a:cs typeface="Arimo"/>
                <a:sym typeface="Arimo"/>
              </a:rPr>
              <a:t>Festival &amp; Events</a:t>
            </a:r>
            <a:endParaRPr sz="1300" b="0" i="0" u="none" strike="noStrike" cap="none">
              <a:solidFill>
                <a:srgbClr val="262626"/>
              </a:solidFill>
              <a:latin typeface="Arimo"/>
              <a:ea typeface="Arimo"/>
              <a:cs typeface="Arimo"/>
              <a:sym typeface="Arimo"/>
            </a:endParaRPr>
          </a:p>
          <a:p>
            <a:pPr marL="457200" marR="0" lvl="0" indent="-311150" algn="l" rtl="0">
              <a:lnSpc>
                <a:spcPct val="115000"/>
              </a:lnSpc>
              <a:spcBef>
                <a:spcPts val="0"/>
              </a:spcBef>
              <a:spcAft>
                <a:spcPts val="0"/>
              </a:spcAft>
              <a:buClr>
                <a:srgbClr val="262626"/>
              </a:buClr>
              <a:buSzPts val="1300"/>
              <a:buFont typeface="Arimo"/>
              <a:buChar char="●"/>
            </a:pPr>
            <a:r>
              <a:rPr lang="en-US" sz="1300" b="0" i="0" u="none" strike="noStrike" cap="none">
                <a:solidFill>
                  <a:srgbClr val="262626"/>
                </a:solidFill>
                <a:latin typeface="Arimo"/>
                <a:ea typeface="Arimo"/>
                <a:cs typeface="Arimo"/>
                <a:sym typeface="Arimo"/>
              </a:rPr>
              <a:t>Accommodations (new)</a:t>
            </a:r>
            <a:endParaRPr sz="1300" b="0" i="0" u="none" strike="noStrike" cap="none">
              <a:solidFill>
                <a:srgbClr val="262626"/>
              </a:solidFill>
              <a:latin typeface="Arimo"/>
              <a:ea typeface="Arimo"/>
              <a:cs typeface="Arimo"/>
              <a:sym typeface="Arimo"/>
            </a:endParaRPr>
          </a:p>
          <a:p>
            <a:pPr marL="457200" marR="0" lvl="0" indent="-311150" algn="l" rtl="0">
              <a:lnSpc>
                <a:spcPct val="115000"/>
              </a:lnSpc>
              <a:spcBef>
                <a:spcPts val="0"/>
              </a:spcBef>
              <a:spcAft>
                <a:spcPts val="0"/>
              </a:spcAft>
              <a:buClr>
                <a:srgbClr val="262626"/>
              </a:buClr>
              <a:buSzPts val="1300"/>
              <a:buFont typeface="Arimo"/>
              <a:buChar char="●"/>
            </a:pPr>
            <a:r>
              <a:rPr lang="en-US" sz="1300" b="0" i="0" u="none" strike="noStrike" cap="none">
                <a:solidFill>
                  <a:srgbClr val="262626"/>
                </a:solidFill>
                <a:latin typeface="Arimo"/>
                <a:ea typeface="Arimo"/>
                <a:cs typeface="Arimo"/>
                <a:sym typeface="Arimo"/>
              </a:rPr>
              <a:t>Discover Saint Lucia</a:t>
            </a:r>
            <a:endParaRPr sz="1200" b="0" i="0" u="none" strike="noStrike" cap="none">
              <a:solidFill>
                <a:srgbClr val="262626"/>
              </a:solidFill>
              <a:latin typeface="Arimo"/>
              <a:ea typeface="Arimo"/>
              <a:cs typeface="Arimo"/>
              <a:sym typeface="Arimo"/>
            </a:endParaRPr>
          </a:p>
        </p:txBody>
      </p:sp>
      <p:graphicFrame>
        <p:nvGraphicFramePr>
          <p:cNvPr id="532" name="Google Shape;532;p82"/>
          <p:cNvGraphicFramePr/>
          <p:nvPr/>
        </p:nvGraphicFramePr>
        <p:xfrm>
          <a:off x="5064025" y="2471175"/>
          <a:ext cx="3418200" cy="1915625"/>
        </p:xfrm>
        <a:graphic>
          <a:graphicData uri="http://schemas.openxmlformats.org/drawingml/2006/table">
            <a:tbl>
              <a:tblPr>
                <a:noFill/>
                <a:tableStyleId>{D163A8BF-BED0-49D5-8CB2-8C0A0B2E63D6}</a:tableStyleId>
              </a:tblPr>
              <a:tblGrid>
                <a:gridCol w="1723775">
                  <a:extLst>
                    <a:ext uri="{9D8B030D-6E8A-4147-A177-3AD203B41FA5}">
                      <a16:colId xmlns:a16="http://schemas.microsoft.com/office/drawing/2014/main" val="20000"/>
                    </a:ext>
                  </a:extLst>
                </a:gridCol>
                <a:gridCol w="1694425">
                  <a:extLst>
                    <a:ext uri="{9D8B030D-6E8A-4147-A177-3AD203B41FA5}">
                      <a16:colId xmlns:a16="http://schemas.microsoft.com/office/drawing/2014/main" val="20001"/>
                    </a:ext>
                  </a:extLst>
                </a:gridCol>
              </a:tblGrid>
              <a:tr h="474700">
                <a:tc gridSpan="2">
                  <a:txBody>
                    <a:bodyPr/>
                    <a:lstStyle/>
                    <a:p>
                      <a:pPr marL="0" marR="0" lvl="0" indent="0" algn="ctr" rtl="0">
                        <a:lnSpc>
                          <a:spcPct val="115000"/>
                        </a:lnSpc>
                        <a:spcBef>
                          <a:spcPts val="0"/>
                        </a:spcBef>
                        <a:spcAft>
                          <a:spcPts val="0"/>
                        </a:spcAft>
                        <a:buClr>
                          <a:srgbClr val="000000"/>
                        </a:buClr>
                        <a:buSzPts val="2000"/>
                        <a:buFont typeface="Arial"/>
                        <a:buNone/>
                      </a:pPr>
                      <a:r>
                        <a:rPr lang="en-US" sz="2000" u="none" strike="noStrike" cap="none">
                          <a:solidFill>
                            <a:srgbClr val="F5FCFF"/>
                          </a:solidFill>
                          <a:latin typeface="Oswald"/>
                          <a:ea typeface="Oswald"/>
                          <a:cs typeface="Oswald"/>
                          <a:sym typeface="Oswald"/>
                        </a:rPr>
                        <a:t>Video Campaign</a:t>
                      </a:r>
                      <a:endParaRPr sz="2000" u="none" strike="noStrike" cap="none">
                        <a:solidFill>
                          <a:srgbClr val="F5FCFF"/>
                        </a:solidFill>
                        <a:latin typeface="Oswald"/>
                        <a:ea typeface="Oswald"/>
                        <a:cs typeface="Oswald"/>
                        <a:sym typeface="Oswald"/>
                      </a:endParaRPr>
                    </a:p>
                  </a:txBody>
                  <a:tcPr marL="91450" marR="91450" marT="9525" marB="91425" anchor="ctr">
                    <a:lnL w="38100" cap="flat" cmpd="sng">
                      <a:solidFill>
                        <a:srgbClr val="767171"/>
                      </a:solidFill>
                      <a:prstDash val="solid"/>
                      <a:round/>
                      <a:headEnd type="none" w="sm" len="sm"/>
                      <a:tailEnd type="none" w="sm" len="sm"/>
                    </a:lnL>
                    <a:lnR w="38100" cap="flat" cmpd="sng">
                      <a:solidFill>
                        <a:srgbClr val="767171"/>
                      </a:solidFill>
                      <a:prstDash val="solid"/>
                      <a:round/>
                      <a:headEnd type="none" w="sm" len="sm"/>
                      <a:tailEnd type="none" w="sm" len="sm"/>
                    </a:lnR>
                    <a:lnT w="38100" cap="flat" cmpd="sng">
                      <a:solidFill>
                        <a:srgbClr val="767171"/>
                      </a:solidFill>
                      <a:prstDash val="solid"/>
                      <a:round/>
                      <a:headEnd type="none" w="sm" len="sm"/>
                      <a:tailEnd type="none" w="sm" len="sm"/>
                    </a:lnT>
                    <a:lnB w="9525" cap="flat" cmpd="sng">
                      <a:solidFill>
                        <a:srgbClr val="767171"/>
                      </a:solidFill>
                      <a:prstDash val="solid"/>
                      <a:round/>
                      <a:headEnd type="none" w="sm" len="sm"/>
                      <a:tailEnd type="none" w="sm" len="sm"/>
                    </a:lnB>
                    <a:solidFill>
                      <a:schemeClr val="accent5"/>
                    </a:solidFill>
                  </a:tcPr>
                </a:tc>
                <a:tc hMerge="1">
                  <a:txBody>
                    <a:bodyPr/>
                    <a:lstStyle/>
                    <a:p>
                      <a:endParaRPr lang="en-US"/>
                    </a:p>
                  </a:txBody>
                  <a:tcPr/>
                </a:tc>
                <a:extLst>
                  <a:ext uri="{0D108BD9-81ED-4DB2-BD59-A6C34878D82A}">
                    <a16:rowId xmlns:a16="http://schemas.microsoft.com/office/drawing/2014/main" val="10000"/>
                  </a:ext>
                </a:extLst>
              </a:tr>
              <a:tr h="411400">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latin typeface="Arimo"/>
                          <a:ea typeface="Arimo"/>
                          <a:cs typeface="Arimo"/>
                          <a:sym typeface="Arimo"/>
                        </a:rPr>
                        <a:t>Impressions</a:t>
                      </a:r>
                      <a:endParaRPr sz="1300" u="none" strike="noStrike" cap="none">
                        <a:latin typeface="Arimo"/>
                        <a:ea typeface="Arimo"/>
                        <a:cs typeface="Arimo"/>
                        <a:sym typeface="Arimo"/>
                      </a:endParaRPr>
                    </a:p>
                  </a:txBody>
                  <a:tcPr marL="91450" marR="91450" marT="9525" marB="91425" anchor="ctr">
                    <a:lnL w="38100" cap="flat" cmpd="sng">
                      <a:solidFill>
                        <a:srgbClr val="767171"/>
                      </a:solidFill>
                      <a:prstDash val="solid"/>
                      <a:round/>
                      <a:headEnd type="none" w="sm" len="sm"/>
                      <a:tailEnd type="none" w="sm" len="sm"/>
                    </a:lnL>
                    <a:lnR w="9525" cap="flat" cmpd="sng">
                      <a:solidFill>
                        <a:srgbClr val="767171"/>
                      </a:solidFill>
                      <a:prstDash val="solid"/>
                      <a:round/>
                      <a:headEnd type="none" w="sm" len="sm"/>
                      <a:tailEnd type="none" w="sm" len="sm"/>
                    </a:lnR>
                    <a:lnT w="9525" cap="flat" cmpd="sng">
                      <a:solidFill>
                        <a:srgbClr val="767171"/>
                      </a:solidFill>
                      <a:prstDash val="solid"/>
                      <a:round/>
                      <a:headEnd type="none" w="sm" len="sm"/>
                      <a:tailEnd type="none" w="sm" len="sm"/>
                    </a:lnT>
                    <a:lnB w="9525" cap="flat" cmpd="sng">
                      <a:solidFill>
                        <a:srgbClr val="767171"/>
                      </a:solidFill>
                      <a:prstDash val="solid"/>
                      <a:round/>
                      <a:headEnd type="none" w="sm" len="sm"/>
                      <a:tailEnd type="none" w="sm" len="sm"/>
                    </a:lnB>
                    <a:solidFill>
                      <a:srgbClr val="F5FCFF"/>
                    </a:solidFill>
                  </a:tcPr>
                </a:tc>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latin typeface="Arimo"/>
                          <a:ea typeface="Arimo"/>
                          <a:cs typeface="Arimo"/>
                          <a:sym typeface="Arimo"/>
                        </a:rPr>
                        <a:t>842,428</a:t>
                      </a:r>
                      <a:endParaRPr sz="1300" u="none" strike="noStrike" cap="none">
                        <a:latin typeface="Arimo"/>
                        <a:ea typeface="Arimo"/>
                        <a:cs typeface="Arimo"/>
                        <a:sym typeface="Arimo"/>
                      </a:endParaRPr>
                    </a:p>
                  </a:txBody>
                  <a:tcPr marL="91450" marR="91450" marT="9525" marB="91425" anchor="ctr">
                    <a:lnL w="9525" cap="flat" cmpd="sng">
                      <a:solidFill>
                        <a:srgbClr val="767171"/>
                      </a:solidFill>
                      <a:prstDash val="solid"/>
                      <a:round/>
                      <a:headEnd type="none" w="sm" len="sm"/>
                      <a:tailEnd type="none" w="sm" len="sm"/>
                    </a:lnL>
                    <a:lnR w="38100" cap="flat" cmpd="sng">
                      <a:solidFill>
                        <a:srgbClr val="767171"/>
                      </a:solidFill>
                      <a:prstDash val="solid"/>
                      <a:round/>
                      <a:headEnd type="none" w="sm" len="sm"/>
                      <a:tailEnd type="none" w="sm" len="sm"/>
                    </a:lnR>
                    <a:lnT w="9525" cap="flat" cmpd="sng">
                      <a:solidFill>
                        <a:srgbClr val="767171"/>
                      </a:solidFill>
                      <a:prstDash val="solid"/>
                      <a:round/>
                      <a:headEnd type="none" w="sm" len="sm"/>
                      <a:tailEnd type="none" w="sm" len="sm"/>
                    </a:lnT>
                    <a:lnB w="9525" cap="flat" cmpd="sng">
                      <a:solidFill>
                        <a:srgbClr val="767171"/>
                      </a:solidFill>
                      <a:prstDash val="solid"/>
                      <a:round/>
                      <a:headEnd type="none" w="sm" len="sm"/>
                      <a:tailEnd type="none" w="sm" len="sm"/>
                    </a:lnB>
                    <a:solidFill>
                      <a:srgbClr val="ADFFF5"/>
                    </a:solidFill>
                  </a:tcPr>
                </a:tc>
                <a:extLst>
                  <a:ext uri="{0D108BD9-81ED-4DB2-BD59-A6C34878D82A}">
                    <a16:rowId xmlns:a16="http://schemas.microsoft.com/office/drawing/2014/main" val="10001"/>
                  </a:ext>
                </a:extLst>
              </a:tr>
              <a:tr h="411400">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latin typeface="Arimo"/>
                          <a:ea typeface="Arimo"/>
                          <a:cs typeface="Arimo"/>
                          <a:sym typeface="Arimo"/>
                        </a:rPr>
                        <a:t>Completed Views</a:t>
                      </a:r>
                      <a:endParaRPr sz="1300" u="none" strike="noStrike" cap="none">
                        <a:latin typeface="Arimo"/>
                        <a:ea typeface="Arimo"/>
                        <a:cs typeface="Arimo"/>
                        <a:sym typeface="Arimo"/>
                      </a:endParaRPr>
                    </a:p>
                  </a:txBody>
                  <a:tcPr marL="91450" marR="91450" marT="9525" marB="91425" anchor="ctr">
                    <a:lnL w="38100" cap="flat" cmpd="sng">
                      <a:solidFill>
                        <a:srgbClr val="767171"/>
                      </a:solidFill>
                      <a:prstDash val="solid"/>
                      <a:round/>
                      <a:headEnd type="none" w="sm" len="sm"/>
                      <a:tailEnd type="none" w="sm" len="sm"/>
                    </a:lnL>
                    <a:lnR w="9525" cap="flat" cmpd="sng">
                      <a:solidFill>
                        <a:srgbClr val="767171"/>
                      </a:solidFill>
                      <a:prstDash val="solid"/>
                      <a:round/>
                      <a:headEnd type="none" w="sm" len="sm"/>
                      <a:tailEnd type="none" w="sm" len="sm"/>
                    </a:lnR>
                    <a:lnT w="9525" cap="flat" cmpd="sng">
                      <a:solidFill>
                        <a:srgbClr val="767171"/>
                      </a:solidFill>
                      <a:prstDash val="solid"/>
                      <a:round/>
                      <a:headEnd type="none" w="sm" len="sm"/>
                      <a:tailEnd type="none" w="sm" len="sm"/>
                    </a:lnT>
                    <a:lnB w="9525" cap="flat" cmpd="sng">
                      <a:solidFill>
                        <a:srgbClr val="767171"/>
                      </a:solidFill>
                      <a:prstDash val="solid"/>
                      <a:round/>
                      <a:headEnd type="none" w="sm" len="sm"/>
                      <a:tailEnd type="none" w="sm" len="sm"/>
                    </a:lnB>
                    <a:solidFill>
                      <a:srgbClr val="F5FCFF"/>
                    </a:solidFill>
                  </a:tcPr>
                </a:tc>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latin typeface="Arimo"/>
                          <a:ea typeface="Arimo"/>
                          <a:cs typeface="Arimo"/>
                          <a:sym typeface="Arimo"/>
                        </a:rPr>
                        <a:t>390,584</a:t>
                      </a:r>
                      <a:endParaRPr sz="1300" u="none" strike="noStrike" cap="none">
                        <a:latin typeface="Arimo"/>
                        <a:ea typeface="Arimo"/>
                        <a:cs typeface="Arimo"/>
                        <a:sym typeface="Arimo"/>
                      </a:endParaRPr>
                    </a:p>
                  </a:txBody>
                  <a:tcPr marL="91450" marR="91450" marT="9525" marB="91425" anchor="ctr">
                    <a:lnL w="9525" cap="flat" cmpd="sng">
                      <a:solidFill>
                        <a:srgbClr val="767171"/>
                      </a:solidFill>
                      <a:prstDash val="solid"/>
                      <a:round/>
                      <a:headEnd type="none" w="sm" len="sm"/>
                      <a:tailEnd type="none" w="sm" len="sm"/>
                    </a:lnL>
                    <a:lnR w="38100" cap="flat" cmpd="sng">
                      <a:solidFill>
                        <a:srgbClr val="767171"/>
                      </a:solidFill>
                      <a:prstDash val="solid"/>
                      <a:round/>
                      <a:headEnd type="none" w="sm" len="sm"/>
                      <a:tailEnd type="none" w="sm" len="sm"/>
                    </a:lnR>
                    <a:lnT w="9525" cap="flat" cmpd="sng">
                      <a:solidFill>
                        <a:srgbClr val="767171"/>
                      </a:solidFill>
                      <a:prstDash val="solid"/>
                      <a:round/>
                      <a:headEnd type="none" w="sm" len="sm"/>
                      <a:tailEnd type="none" w="sm" len="sm"/>
                    </a:lnT>
                    <a:lnB w="9525" cap="flat" cmpd="sng">
                      <a:solidFill>
                        <a:srgbClr val="767171"/>
                      </a:solidFill>
                      <a:prstDash val="solid"/>
                      <a:round/>
                      <a:headEnd type="none" w="sm" len="sm"/>
                      <a:tailEnd type="none" w="sm" len="sm"/>
                    </a:lnB>
                    <a:solidFill>
                      <a:srgbClr val="ADFFF5"/>
                    </a:solidFill>
                  </a:tcPr>
                </a:tc>
                <a:extLst>
                  <a:ext uri="{0D108BD9-81ED-4DB2-BD59-A6C34878D82A}">
                    <a16:rowId xmlns:a16="http://schemas.microsoft.com/office/drawing/2014/main" val="10002"/>
                  </a:ext>
                </a:extLst>
              </a:tr>
              <a:tr h="618125">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latin typeface="Arimo"/>
                          <a:ea typeface="Arimo"/>
                          <a:cs typeface="Arimo"/>
                          <a:sym typeface="Arimo"/>
                        </a:rPr>
                        <a:t>View Completion Rate</a:t>
                      </a:r>
                      <a:endParaRPr sz="1300" u="none" strike="noStrike" cap="none">
                        <a:latin typeface="Arimo"/>
                        <a:ea typeface="Arimo"/>
                        <a:cs typeface="Arimo"/>
                        <a:sym typeface="Arimo"/>
                      </a:endParaRPr>
                    </a:p>
                  </a:txBody>
                  <a:tcPr marL="91450" marR="91450" marT="9525" marB="91425" anchor="ctr">
                    <a:lnL w="38100" cap="flat" cmpd="sng">
                      <a:solidFill>
                        <a:srgbClr val="767171"/>
                      </a:solidFill>
                      <a:prstDash val="solid"/>
                      <a:round/>
                      <a:headEnd type="none" w="sm" len="sm"/>
                      <a:tailEnd type="none" w="sm" len="sm"/>
                    </a:lnL>
                    <a:lnR w="9525" cap="flat" cmpd="sng">
                      <a:solidFill>
                        <a:srgbClr val="767171"/>
                      </a:solidFill>
                      <a:prstDash val="solid"/>
                      <a:round/>
                      <a:headEnd type="none" w="sm" len="sm"/>
                      <a:tailEnd type="none" w="sm" len="sm"/>
                    </a:lnR>
                    <a:lnT w="9525" cap="flat" cmpd="sng">
                      <a:solidFill>
                        <a:srgbClr val="767171"/>
                      </a:solidFill>
                      <a:prstDash val="solid"/>
                      <a:round/>
                      <a:headEnd type="none" w="sm" len="sm"/>
                      <a:tailEnd type="none" w="sm" len="sm"/>
                    </a:lnT>
                    <a:lnB w="38100" cap="flat" cmpd="sng">
                      <a:solidFill>
                        <a:srgbClr val="767171"/>
                      </a:solidFill>
                      <a:prstDash val="solid"/>
                      <a:round/>
                      <a:headEnd type="none" w="sm" len="sm"/>
                      <a:tailEnd type="none" w="sm" len="sm"/>
                    </a:lnB>
                    <a:solidFill>
                      <a:srgbClr val="F5FCFF"/>
                    </a:solidFill>
                  </a:tcPr>
                </a:tc>
                <a:tc>
                  <a:txBody>
                    <a:bodyPr/>
                    <a:lstStyle/>
                    <a:p>
                      <a:pPr marL="0" marR="0" lvl="0" indent="0" algn="l" rtl="0">
                        <a:lnSpc>
                          <a:spcPct val="115000"/>
                        </a:lnSpc>
                        <a:spcBef>
                          <a:spcPts val="0"/>
                        </a:spcBef>
                        <a:spcAft>
                          <a:spcPts val="0"/>
                        </a:spcAft>
                        <a:buClr>
                          <a:srgbClr val="000000"/>
                        </a:buClr>
                        <a:buSzPts val="1300"/>
                        <a:buFont typeface="Arial"/>
                        <a:buNone/>
                      </a:pPr>
                      <a:r>
                        <a:rPr lang="en-US" sz="1300" u="none" strike="noStrike" cap="none">
                          <a:latin typeface="Arimo"/>
                          <a:ea typeface="Arimo"/>
                          <a:cs typeface="Arimo"/>
                          <a:sym typeface="Arimo"/>
                        </a:rPr>
                        <a:t>77.32%</a:t>
                      </a:r>
                      <a:endParaRPr sz="1300" u="none" strike="noStrike" cap="none">
                        <a:latin typeface="Arimo"/>
                        <a:ea typeface="Arimo"/>
                        <a:cs typeface="Arimo"/>
                        <a:sym typeface="Arimo"/>
                      </a:endParaRPr>
                    </a:p>
                  </a:txBody>
                  <a:tcPr marL="91450" marR="91450" marT="9525" marB="91425" anchor="ctr">
                    <a:lnL w="9525" cap="flat" cmpd="sng">
                      <a:solidFill>
                        <a:srgbClr val="767171"/>
                      </a:solidFill>
                      <a:prstDash val="solid"/>
                      <a:round/>
                      <a:headEnd type="none" w="sm" len="sm"/>
                      <a:tailEnd type="none" w="sm" len="sm"/>
                    </a:lnL>
                    <a:lnR w="38100" cap="flat" cmpd="sng">
                      <a:solidFill>
                        <a:srgbClr val="767171"/>
                      </a:solidFill>
                      <a:prstDash val="solid"/>
                      <a:round/>
                      <a:headEnd type="none" w="sm" len="sm"/>
                      <a:tailEnd type="none" w="sm" len="sm"/>
                    </a:lnR>
                    <a:lnT w="9525" cap="flat" cmpd="sng">
                      <a:solidFill>
                        <a:srgbClr val="767171"/>
                      </a:solidFill>
                      <a:prstDash val="solid"/>
                      <a:round/>
                      <a:headEnd type="none" w="sm" len="sm"/>
                      <a:tailEnd type="none" w="sm" len="sm"/>
                    </a:lnT>
                    <a:lnB w="38100" cap="flat" cmpd="sng">
                      <a:solidFill>
                        <a:srgbClr val="767171"/>
                      </a:solidFill>
                      <a:prstDash val="solid"/>
                      <a:round/>
                      <a:headEnd type="none" w="sm" len="sm"/>
                      <a:tailEnd type="none" w="sm" len="sm"/>
                    </a:lnB>
                    <a:solidFill>
                      <a:srgbClr val="ADFFF5"/>
                    </a:solidFill>
                  </a:tcPr>
                </a:tc>
                <a:extLst>
                  <a:ext uri="{0D108BD9-81ED-4DB2-BD59-A6C34878D82A}">
                    <a16:rowId xmlns:a16="http://schemas.microsoft.com/office/drawing/2014/main" val="10003"/>
                  </a:ext>
                </a:extLst>
              </a:tr>
            </a:tbl>
          </a:graphicData>
        </a:graphic>
      </p:graphicFrame>
      <p:pic>
        <p:nvPicPr>
          <p:cNvPr id="533" name="Google Shape;533;p82"/>
          <p:cNvPicPr preferRelativeResize="0"/>
          <p:nvPr/>
        </p:nvPicPr>
        <p:blipFill rotWithShape="1">
          <a:blip r:embed="rId3">
            <a:alphaModFix/>
          </a:blip>
          <a:srcRect/>
          <a:stretch/>
        </p:blipFill>
        <p:spPr>
          <a:xfrm>
            <a:off x="8806900" y="1864925"/>
            <a:ext cx="3083600" cy="30836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83"/>
          <p:cNvSpPr txBox="1"/>
          <p:nvPr/>
        </p:nvSpPr>
        <p:spPr>
          <a:xfrm>
            <a:off x="565900" y="904425"/>
            <a:ext cx="4393200" cy="663900"/>
          </a:xfrm>
          <a:prstGeom prst="rect">
            <a:avLst/>
          </a:prstGeom>
          <a:noFill/>
          <a:ln>
            <a:noFill/>
          </a:ln>
        </p:spPr>
        <p:txBody>
          <a:bodyPr spcFirstLastPara="1" wrap="square" lIns="0" tIns="0" rIns="0" bIns="0" anchor="t" anchorCtr="1">
            <a:noAutofit/>
          </a:bodyPr>
          <a:lstStyle/>
          <a:p>
            <a:pPr marL="0" marR="0" lvl="0" indent="0" algn="l" rtl="0">
              <a:lnSpc>
                <a:spcPct val="70000"/>
              </a:lnSpc>
              <a:spcBef>
                <a:spcPts val="0"/>
              </a:spcBef>
              <a:spcAft>
                <a:spcPts val="0"/>
              </a:spcAft>
              <a:buClr>
                <a:srgbClr val="000000"/>
              </a:buClr>
              <a:buSzPts val="6440"/>
              <a:buFont typeface="Arial"/>
              <a:buNone/>
            </a:pPr>
            <a:r>
              <a:rPr lang="en-US" sz="6440" b="0" i="0" u="none" strike="noStrike" cap="none">
                <a:solidFill>
                  <a:srgbClr val="FFFFFF"/>
                </a:solidFill>
                <a:latin typeface="Oswald"/>
                <a:ea typeface="Oswald"/>
                <a:cs typeface="Oswald"/>
                <a:sym typeface="Oswald"/>
              </a:rPr>
              <a:t>SOCIAL MEDIA</a:t>
            </a:r>
            <a:endParaRPr sz="6440" b="0" i="0" u="none" strike="noStrike" cap="none">
              <a:solidFill>
                <a:srgbClr val="FFFFFF"/>
              </a:solidFill>
              <a:latin typeface="Oswald"/>
              <a:ea typeface="Oswald"/>
              <a:cs typeface="Oswald"/>
              <a:sym typeface="Oswald"/>
            </a:endParaRPr>
          </a:p>
          <a:p>
            <a:pPr marL="0" marR="0" lvl="0" indent="0" algn="l" rtl="0">
              <a:lnSpc>
                <a:spcPct val="70000"/>
              </a:lnSpc>
              <a:spcBef>
                <a:spcPts val="0"/>
              </a:spcBef>
              <a:spcAft>
                <a:spcPts val="0"/>
              </a:spcAft>
              <a:buClr>
                <a:srgbClr val="000000"/>
              </a:buClr>
              <a:buSzPts val="6440"/>
              <a:buFont typeface="Arial"/>
              <a:buNone/>
            </a:pPr>
            <a:r>
              <a:rPr lang="en-US" sz="6440" b="0" i="0" u="none" strike="noStrike" cap="none">
                <a:solidFill>
                  <a:srgbClr val="FFFFFF"/>
                </a:solidFill>
                <a:latin typeface="Oswald"/>
                <a:ea typeface="Oswald"/>
                <a:cs typeface="Oswald"/>
                <a:sym typeface="Oswald"/>
              </a:rPr>
              <a:t>HIGHLIGHTS</a:t>
            </a:r>
            <a:endParaRPr sz="6440" b="0" i="0" u="none" strike="noStrike" cap="none">
              <a:solidFill>
                <a:srgbClr val="FFFFFF"/>
              </a:solidFill>
              <a:latin typeface="Oswald"/>
              <a:ea typeface="Oswald"/>
              <a:cs typeface="Oswald"/>
              <a:sym typeface="Oswa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84"/>
          <p:cNvSpPr txBox="1"/>
          <p:nvPr/>
        </p:nvSpPr>
        <p:spPr>
          <a:xfrm>
            <a:off x="618000" y="485050"/>
            <a:ext cx="4276500" cy="652800"/>
          </a:xfrm>
          <a:prstGeom prst="rect">
            <a:avLst/>
          </a:prstGeom>
          <a:noFill/>
          <a:ln>
            <a:noFill/>
          </a:ln>
        </p:spPr>
        <p:txBody>
          <a:bodyPr spcFirstLastPara="1" wrap="square" lIns="0" tIns="0" rIns="0" bIns="0" anchor="t" anchorCtr="1">
            <a:noAutofit/>
          </a:bodyPr>
          <a:lstStyle/>
          <a:p>
            <a:pPr marL="0" marR="0" lvl="0" indent="0" algn="l" rtl="0">
              <a:lnSpc>
                <a:spcPct val="139945"/>
              </a:lnSpc>
              <a:spcBef>
                <a:spcPts val="0"/>
              </a:spcBef>
              <a:spcAft>
                <a:spcPts val="0"/>
              </a:spcAft>
              <a:buClr>
                <a:srgbClr val="000000"/>
              </a:buClr>
              <a:buSzPts val="3670"/>
              <a:buFont typeface="Arial"/>
              <a:buNone/>
            </a:pPr>
            <a:r>
              <a:rPr lang="en-US" sz="3670" b="0" i="0" u="none" strike="noStrike" cap="none">
                <a:solidFill>
                  <a:srgbClr val="60989E"/>
                </a:solidFill>
                <a:latin typeface="Oswald"/>
                <a:ea typeface="Oswald"/>
                <a:cs typeface="Oswald"/>
                <a:sym typeface="Oswald"/>
              </a:rPr>
              <a:t>Quarter 1 &amp; 2 Highlights</a:t>
            </a:r>
            <a:endParaRPr sz="3670" b="0" i="0" u="none" strike="noStrike" cap="none">
              <a:solidFill>
                <a:srgbClr val="60989E"/>
              </a:solidFill>
              <a:latin typeface="Oswald"/>
              <a:ea typeface="Oswald"/>
              <a:cs typeface="Oswald"/>
              <a:sym typeface="Oswald"/>
            </a:endParaRPr>
          </a:p>
        </p:txBody>
      </p:sp>
      <p:sp>
        <p:nvSpPr>
          <p:cNvPr id="544" name="Google Shape;544;p84"/>
          <p:cNvSpPr txBox="1"/>
          <p:nvPr/>
        </p:nvSpPr>
        <p:spPr>
          <a:xfrm>
            <a:off x="541800" y="1297225"/>
            <a:ext cx="6216000" cy="853500"/>
          </a:xfrm>
          <a:prstGeom prst="rect">
            <a:avLst/>
          </a:prstGeom>
          <a:noFill/>
          <a:ln>
            <a:noFill/>
          </a:ln>
        </p:spPr>
        <p:txBody>
          <a:bodyPr spcFirstLastPara="1" wrap="square" lIns="0" tIns="0" rIns="0" bIns="0" anchor="t" anchorCtr="1">
            <a:noAutofit/>
          </a:bodyPr>
          <a:lstStyle/>
          <a:p>
            <a:pPr marL="457200" marR="0" lvl="0" indent="-311150" algn="l" rtl="0">
              <a:lnSpc>
                <a:spcPct val="116727"/>
              </a:lnSpc>
              <a:spcBef>
                <a:spcPts val="0"/>
              </a:spcBef>
              <a:spcAft>
                <a:spcPts val="0"/>
              </a:spcAft>
              <a:buClr>
                <a:schemeClr val="dk1"/>
              </a:buClr>
              <a:buSzPts val="1300"/>
              <a:buFont typeface="Arimo"/>
              <a:buChar char="●"/>
            </a:pPr>
            <a:r>
              <a:rPr lang="en-US" sz="1300" b="0" i="0" u="none" strike="noStrike" cap="none">
                <a:solidFill>
                  <a:schemeClr val="dk1"/>
                </a:solidFill>
                <a:latin typeface="Arimo"/>
                <a:ea typeface="Arimo"/>
                <a:cs typeface="Arimo"/>
                <a:sym typeface="Arimo"/>
              </a:rPr>
              <a:t>Launched the new “Peak Season for Saint Lucia” Winter Campaign</a:t>
            </a:r>
            <a:endParaRPr sz="1300" b="0" i="0" u="none" strike="noStrike" cap="none">
              <a:solidFill>
                <a:schemeClr val="dk1"/>
              </a:solidFill>
              <a:latin typeface="Arimo"/>
              <a:ea typeface="Arimo"/>
              <a:cs typeface="Arimo"/>
              <a:sym typeface="Arimo"/>
            </a:endParaRPr>
          </a:p>
          <a:p>
            <a:pPr marL="457200" marR="0" lvl="0" indent="-311150" algn="l" rtl="0">
              <a:lnSpc>
                <a:spcPct val="116727"/>
              </a:lnSpc>
              <a:spcBef>
                <a:spcPts val="0"/>
              </a:spcBef>
              <a:spcAft>
                <a:spcPts val="0"/>
              </a:spcAft>
              <a:buClr>
                <a:schemeClr val="dk1"/>
              </a:buClr>
              <a:buSzPts val="1300"/>
              <a:buFont typeface="Arimo"/>
              <a:buChar char="●"/>
            </a:pPr>
            <a:r>
              <a:rPr lang="en-US" sz="1300" b="0" i="0" u="none" strike="noStrike" cap="none">
                <a:solidFill>
                  <a:schemeClr val="dk1"/>
                </a:solidFill>
                <a:latin typeface="Arimo"/>
                <a:ea typeface="Arimo"/>
                <a:cs typeface="Arimo"/>
                <a:sym typeface="Arimo"/>
              </a:rPr>
              <a:t>Ongoing promotions of Collection de Pépites</a:t>
            </a:r>
            <a:endParaRPr sz="1300" b="0" i="0" u="none" strike="noStrike" cap="none">
              <a:solidFill>
                <a:schemeClr val="dk1"/>
              </a:solidFill>
              <a:latin typeface="Arimo"/>
              <a:ea typeface="Arimo"/>
              <a:cs typeface="Arimo"/>
              <a:sym typeface="Arimo"/>
            </a:endParaRPr>
          </a:p>
          <a:p>
            <a:pPr marL="457200" marR="0" lvl="0" indent="-311150" algn="l" rtl="0">
              <a:lnSpc>
                <a:spcPct val="116727"/>
              </a:lnSpc>
              <a:spcBef>
                <a:spcPts val="0"/>
              </a:spcBef>
              <a:spcAft>
                <a:spcPts val="0"/>
              </a:spcAft>
              <a:buClr>
                <a:schemeClr val="dk1"/>
              </a:buClr>
              <a:buSzPts val="1300"/>
              <a:buFont typeface="Arimo"/>
              <a:buChar char="●"/>
            </a:pPr>
            <a:r>
              <a:rPr lang="en-US" sz="1300" b="0" i="0" u="none" strike="noStrike" cap="none">
                <a:solidFill>
                  <a:schemeClr val="dk1"/>
                </a:solidFill>
                <a:latin typeface="Arimo"/>
                <a:ea typeface="Arimo"/>
                <a:cs typeface="Arimo"/>
                <a:sym typeface="Arimo"/>
              </a:rPr>
              <a:t>Highlighted key announcements including increased weekly flights on Air Canada, Sunwing Vacations, and WestJet for the winter and summer schedule.</a:t>
            </a:r>
            <a:endParaRPr sz="1300" b="0" i="0" u="none" strike="noStrike" cap="none">
              <a:solidFill>
                <a:schemeClr val="dk1"/>
              </a:solidFill>
              <a:latin typeface="Arimo"/>
              <a:ea typeface="Arimo"/>
              <a:cs typeface="Arimo"/>
              <a:sym typeface="Arimo"/>
            </a:endParaRPr>
          </a:p>
          <a:p>
            <a:pPr marL="457200" marR="0" lvl="0" indent="-311150" algn="l" rtl="0">
              <a:lnSpc>
                <a:spcPct val="116727"/>
              </a:lnSpc>
              <a:spcBef>
                <a:spcPts val="0"/>
              </a:spcBef>
              <a:spcAft>
                <a:spcPts val="0"/>
              </a:spcAft>
              <a:buClr>
                <a:schemeClr val="dk1"/>
              </a:buClr>
              <a:buSzPts val="1300"/>
              <a:buFont typeface="Arimo"/>
              <a:buChar char="●"/>
            </a:pPr>
            <a:r>
              <a:rPr lang="en-US" sz="1300" b="0" i="0" u="none" strike="noStrike" cap="none">
                <a:solidFill>
                  <a:schemeClr val="dk1"/>
                </a:solidFill>
                <a:latin typeface="Arimo"/>
                <a:ea typeface="Arimo"/>
                <a:cs typeface="Arimo"/>
                <a:sym typeface="Arimo"/>
              </a:rPr>
              <a:t>Announced increased nonstop weekly flights on American Airlines from Miami + afternoon and night flights on JetBlue for Carnival.</a:t>
            </a:r>
            <a:endParaRPr sz="1300" b="0" i="0" u="none" strike="noStrike" cap="none">
              <a:solidFill>
                <a:schemeClr val="dk1"/>
              </a:solidFill>
              <a:latin typeface="Arimo"/>
              <a:ea typeface="Arimo"/>
              <a:cs typeface="Arimo"/>
              <a:sym typeface="Arimo"/>
            </a:endParaRPr>
          </a:p>
          <a:p>
            <a:pPr marL="457200" marR="0" lvl="0" indent="-311150" algn="l" rtl="0">
              <a:lnSpc>
                <a:spcPct val="116727"/>
              </a:lnSpc>
              <a:spcBef>
                <a:spcPts val="0"/>
              </a:spcBef>
              <a:spcAft>
                <a:spcPts val="0"/>
              </a:spcAft>
              <a:buClr>
                <a:schemeClr val="dk1"/>
              </a:buClr>
              <a:buSzPts val="1300"/>
              <a:buFont typeface="Arimo"/>
              <a:buChar char="●"/>
            </a:pPr>
            <a:r>
              <a:rPr lang="en-US" sz="1300" b="0" i="0" u="none" strike="noStrike" cap="none">
                <a:solidFill>
                  <a:schemeClr val="dk1"/>
                </a:solidFill>
                <a:latin typeface="Arimo"/>
                <a:ea typeface="Arimo"/>
                <a:cs typeface="Arimo"/>
                <a:sym typeface="Arimo"/>
              </a:rPr>
              <a:t>Highlighted Saint Lucia’s nominations in the 31st annual World Travel Awards.</a:t>
            </a:r>
            <a:endParaRPr sz="1300" b="0" i="0" u="none" strike="noStrike" cap="none">
              <a:solidFill>
                <a:schemeClr val="dk1"/>
              </a:solidFill>
              <a:latin typeface="Arimo"/>
              <a:ea typeface="Arimo"/>
              <a:cs typeface="Arimo"/>
              <a:sym typeface="Arimo"/>
            </a:endParaRPr>
          </a:p>
          <a:p>
            <a:pPr marL="457200" marR="0" lvl="0" indent="-311150" algn="l" rtl="0">
              <a:lnSpc>
                <a:spcPct val="116727"/>
              </a:lnSpc>
              <a:spcBef>
                <a:spcPts val="0"/>
              </a:spcBef>
              <a:spcAft>
                <a:spcPts val="0"/>
              </a:spcAft>
              <a:buClr>
                <a:schemeClr val="dk1"/>
              </a:buClr>
              <a:buSzPts val="1300"/>
              <a:buFont typeface="Arimo"/>
              <a:buChar char="●"/>
            </a:pPr>
            <a:r>
              <a:rPr lang="en-US" sz="1300" b="0" i="0" u="none" strike="noStrike" cap="none">
                <a:solidFill>
                  <a:schemeClr val="dk1"/>
                </a:solidFill>
                <a:latin typeface="Arimo"/>
                <a:ea typeface="Arimo"/>
                <a:cs typeface="Arimo"/>
                <a:sym typeface="Arimo"/>
              </a:rPr>
              <a:t>Promoted ICC Men’s T20 World Cup at the Daren Sammy Stadium.</a:t>
            </a:r>
            <a:endParaRPr sz="1300" b="0" i="0" u="none" strike="noStrike" cap="none">
              <a:solidFill>
                <a:schemeClr val="dk1"/>
              </a:solidFill>
              <a:latin typeface="Arimo"/>
              <a:ea typeface="Arimo"/>
              <a:cs typeface="Arimo"/>
              <a:sym typeface="Arimo"/>
            </a:endParaRPr>
          </a:p>
          <a:p>
            <a:pPr marL="457200" marR="0" lvl="0" indent="-311150" algn="l" rtl="0">
              <a:lnSpc>
                <a:spcPct val="116727"/>
              </a:lnSpc>
              <a:spcBef>
                <a:spcPts val="0"/>
              </a:spcBef>
              <a:spcAft>
                <a:spcPts val="0"/>
              </a:spcAft>
              <a:buClr>
                <a:schemeClr val="dk1"/>
              </a:buClr>
              <a:buSzPts val="1300"/>
              <a:buFont typeface="Arimo"/>
              <a:buChar char="●"/>
            </a:pPr>
            <a:r>
              <a:rPr lang="en-US" sz="1300" b="0" i="0" u="none" strike="noStrike" cap="none">
                <a:solidFill>
                  <a:schemeClr val="dk1"/>
                </a:solidFill>
                <a:latin typeface="Arimo"/>
                <a:ea typeface="Arimo"/>
                <a:cs typeface="Arimo"/>
                <a:sym typeface="Arimo"/>
              </a:rPr>
              <a:t>Promoted Staycation exclusive deals ongoing</a:t>
            </a:r>
            <a:endParaRPr sz="1300" b="0" i="0" u="none" strike="noStrike" cap="none">
              <a:solidFill>
                <a:srgbClr val="156082"/>
              </a:solidFill>
              <a:latin typeface="Arimo"/>
              <a:ea typeface="Arimo"/>
              <a:cs typeface="Arimo"/>
              <a:sym typeface="Arimo"/>
            </a:endParaRPr>
          </a:p>
          <a:p>
            <a:pPr marL="0" marR="0" lvl="0" indent="0" algn="l" rtl="0">
              <a:lnSpc>
                <a:spcPct val="140000"/>
              </a:lnSpc>
              <a:spcBef>
                <a:spcPts val="0"/>
              </a:spcBef>
              <a:spcAft>
                <a:spcPts val="0"/>
              </a:spcAft>
              <a:buClr>
                <a:schemeClr val="dk1"/>
              </a:buClr>
              <a:buSzPts val="1800"/>
              <a:buFont typeface="Arial"/>
              <a:buNone/>
            </a:pPr>
            <a:endParaRPr sz="1300" b="0" i="0" u="none" strike="noStrike" cap="none">
              <a:solidFill>
                <a:srgbClr val="000000"/>
              </a:solidFill>
              <a:latin typeface="Arimo"/>
              <a:ea typeface="Arimo"/>
              <a:cs typeface="Arimo"/>
              <a:sym typeface="Arimo"/>
            </a:endParaRPr>
          </a:p>
        </p:txBody>
      </p:sp>
      <p:sp>
        <p:nvSpPr>
          <p:cNvPr id="545" name="Google Shape;545;p84"/>
          <p:cNvSpPr txBox="1"/>
          <p:nvPr/>
        </p:nvSpPr>
        <p:spPr>
          <a:xfrm>
            <a:off x="643925" y="3613675"/>
            <a:ext cx="6265200" cy="853500"/>
          </a:xfrm>
          <a:prstGeom prst="rect">
            <a:avLst/>
          </a:prstGeom>
          <a:noFill/>
          <a:ln>
            <a:noFill/>
          </a:ln>
        </p:spPr>
        <p:txBody>
          <a:bodyPr spcFirstLastPara="1" wrap="square" lIns="0" tIns="0" rIns="0" bIns="0" anchor="t" anchorCtr="1">
            <a:noAutofit/>
          </a:bodyPr>
          <a:lstStyle/>
          <a:p>
            <a:pPr marL="0" marR="0" lvl="0" indent="0" algn="l" rtl="0">
              <a:lnSpc>
                <a:spcPct val="116727"/>
              </a:lnSpc>
              <a:spcBef>
                <a:spcPts val="0"/>
              </a:spcBef>
              <a:spcAft>
                <a:spcPts val="0"/>
              </a:spcAft>
              <a:buClr>
                <a:schemeClr val="dk1"/>
              </a:buClr>
              <a:buSzPts val="1100"/>
              <a:buFont typeface="Arial"/>
              <a:buNone/>
            </a:pPr>
            <a:r>
              <a:rPr lang="en-US" sz="1600" b="0" i="0" u="none" strike="noStrike" cap="none">
                <a:solidFill>
                  <a:schemeClr val="accent5"/>
                </a:solidFill>
                <a:latin typeface="Oswald"/>
                <a:ea typeface="Oswald"/>
                <a:cs typeface="Oswald"/>
                <a:sym typeface="Oswald"/>
              </a:rPr>
              <a:t>Giveaways</a:t>
            </a:r>
            <a:endParaRPr sz="1600" b="0" i="0" u="none" strike="noStrike" cap="none">
              <a:solidFill>
                <a:schemeClr val="accent5"/>
              </a:solidFill>
              <a:latin typeface="Oswald"/>
              <a:ea typeface="Oswald"/>
              <a:cs typeface="Oswald"/>
              <a:sym typeface="Oswald"/>
            </a:endParaRPr>
          </a:p>
          <a:p>
            <a:pPr marL="0" marR="0" lvl="0" indent="0" algn="l" rtl="0">
              <a:lnSpc>
                <a:spcPct val="116727"/>
              </a:lnSpc>
              <a:spcBef>
                <a:spcPts val="0"/>
              </a:spcBef>
              <a:spcAft>
                <a:spcPts val="0"/>
              </a:spcAft>
              <a:buClr>
                <a:schemeClr val="dk1"/>
              </a:buClr>
              <a:buSzPts val="1100"/>
              <a:buFont typeface="Arial"/>
              <a:buNone/>
            </a:pPr>
            <a:r>
              <a:rPr lang="en-US" sz="1300" b="1" i="0" u="none" strike="noStrike" cap="none">
                <a:solidFill>
                  <a:schemeClr val="dk1"/>
                </a:solidFill>
                <a:latin typeface="Arimo"/>
                <a:ea typeface="Arimo"/>
                <a:cs typeface="Arimo"/>
                <a:sym typeface="Arimo"/>
              </a:rPr>
              <a:t>Nobel Laureate</a:t>
            </a:r>
            <a:endParaRPr sz="1300" b="1" i="0" u="none" strike="noStrike" cap="none">
              <a:solidFill>
                <a:schemeClr val="dk1"/>
              </a:solidFill>
              <a:latin typeface="Arimo"/>
              <a:ea typeface="Arimo"/>
              <a:cs typeface="Arimo"/>
              <a:sym typeface="Arimo"/>
            </a:endParaRPr>
          </a:p>
          <a:p>
            <a:pPr marL="457200" marR="0" lvl="0" indent="-311150" algn="l" rtl="0">
              <a:lnSpc>
                <a:spcPct val="116727"/>
              </a:lnSpc>
              <a:spcBef>
                <a:spcPts val="0"/>
              </a:spcBef>
              <a:spcAft>
                <a:spcPts val="0"/>
              </a:spcAft>
              <a:buClr>
                <a:schemeClr val="dk1"/>
              </a:buClr>
              <a:buSzPts val="1300"/>
              <a:buFont typeface="Arimo"/>
              <a:buChar char="●"/>
            </a:pPr>
            <a:r>
              <a:rPr lang="en-US" sz="1300" b="0" i="0" u="none" strike="noStrike" cap="none">
                <a:solidFill>
                  <a:schemeClr val="dk1"/>
                </a:solidFill>
                <a:latin typeface="Arimo"/>
                <a:ea typeface="Arimo"/>
                <a:cs typeface="Arimo"/>
                <a:sym typeface="Arimo"/>
              </a:rPr>
              <a:t>Participants entered for a chance to win a 5-night stay for 2 at Bay Gardens Marina Haven including flight &amp; airport transfers</a:t>
            </a:r>
            <a:endParaRPr sz="1300" b="0" i="0" u="none" strike="noStrike" cap="none">
              <a:solidFill>
                <a:schemeClr val="dk1"/>
              </a:solidFill>
              <a:latin typeface="Arimo"/>
              <a:ea typeface="Arimo"/>
              <a:cs typeface="Arimo"/>
              <a:sym typeface="Arimo"/>
            </a:endParaRPr>
          </a:p>
          <a:p>
            <a:pPr marL="0" marR="0" lvl="0" indent="0" algn="l" rtl="0">
              <a:lnSpc>
                <a:spcPct val="116727"/>
              </a:lnSpc>
              <a:spcBef>
                <a:spcPts val="0"/>
              </a:spcBef>
              <a:spcAft>
                <a:spcPts val="0"/>
              </a:spcAft>
              <a:buClr>
                <a:schemeClr val="dk1"/>
              </a:buClr>
              <a:buSzPts val="1100"/>
              <a:buFont typeface="Arial"/>
              <a:buNone/>
            </a:pPr>
            <a:endParaRPr sz="1300" b="0" i="0" u="none" strike="noStrike" cap="none">
              <a:solidFill>
                <a:schemeClr val="dk1"/>
              </a:solidFill>
              <a:latin typeface="Arimo"/>
              <a:ea typeface="Arimo"/>
              <a:cs typeface="Arimo"/>
              <a:sym typeface="Arimo"/>
            </a:endParaRPr>
          </a:p>
          <a:p>
            <a:pPr marL="0" marR="0" lvl="0" indent="0" algn="l" rtl="0">
              <a:lnSpc>
                <a:spcPct val="116727"/>
              </a:lnSpc>
              <a:spcBef>
                <a:spcPts val="0"/>
              </a:spcBef>
              <a:spcAft>
                <a:spcPts val="0"/>
              </a:spcAft>
              <a:buClr>
                <a:schemeClr val="dk1"/>
              </a:buClr>
              <a:buSzPts val="1100"/>
              <a:buFont typeface="Arial"/>
              <a:buNone/>
            </a:pPr>
            <a:r>
              <a:rPr lang="en-US" sz="1300" b="1" i="0" u="none" strike="noStrike" cap="none">
                <a:solidFill>
                  <a:schemeClr val="dk1"/>
                </a:solidFill>
                <a:latin typeface="Arimo"/>
                <a:ea typeface="Arimo"/>
                <a:cs typeface="Arimo"/>
                <a:sym typeface="Arimo"/>
              </a:rPr>
              <a:t>#LoveSaintLucia</a:t>
            </a:r>
            <a:endParaRPr sz="1300" b="1" i="0" u="none" strike="noStrike" cap="none">
              <a:solidFill>
                <a:schemeClr val="dk1"/>
              </a:solidFill>
              <a:latin typeface="Arimo"/>
              <a:ea typeface="Arimo"/>
              <a:cs typeface="Arimo"/>
              <a:sym typeface="Arimo"/>
            </a:endParaRPr>
          </a:p>
          <a:p>
            <a:pPr marL="457200" marR="0" lvl="0" indent="-311150" algn="l" rtl="0">
              <a:lnSpc>
                <a:spcPct val="116727"/>
              </a:lnSpc>
              <a:spcBef>
                <a:spcPts val="0"/>
              </a:spcBef>
              <a:spcAft>
                <a:spcPts val="0"/>
              </a:spcAft>
              <a:buClr>
                <a:schemeClr val="dk1"/>
              </a:buClr>
              <a:buSzPts val="1300"/>
              <a:buFont typeface="Arimo"/>
              <a:buChar char="●"/>
            </a:pPr>
            <a:r>
              <a:rPr lang="en-US" sz="1300" b="0" i="0" u="none" strike="noStrike" cap="none">
                <a:solidFill>
                  <a:schemeClr val="dk1"/>
                </a:solidFill>
                <a:latin typeface="Arimo"/>
                <a:ea typeface="Arimo"/>
                <a:cs typeface="Arimo"/>
                <a:sym typeface="Arimo"/>
              </a:rPr>
              <a:t>To promote Saint Lucia as a top romance destination for Valentine’s Day, organized an Instagram collaboration giveaway with @Caribcation from February 14th-29th. Participants had a chance to win a romantic dinner for two at Jacques Waterfront Dining.</a:t>
            </a:r>
            <a:endParaRPr sz="1300" b="0" i="0" u="none" strike="noStrike" cap="none">
              <a:solidFill>
                <a:schemeClr val="dk1"/>
              </a:solidFill>
              <a:latin typeface="Arimo"/>
              <a:ea typeface="Arimo"/>
              <a:cs typeface="Arimo"/>
              <a:sym typeface="Arimo"/>
            </a:endParaRPr>
          </a:p>
        </p:txBody>
      </p:sp>
      <p:pic>
        <p:nvPicPr>
          <p:cNvPr id="546" name="Google Shape;546;p84"/>
          <p:cNvPicPr preferRelativeResize="0"/>
          <p:nvPr/>
        </p:nvPicPr>
        <p:blipFill rotWithShape="1">
          <a:blip r:embed="rId3">
            <a:alphaModFix/>
          </a:blip>
          <a:srcRect/>
          <a:stretch/>
        </p:blipFill>
        <p:spPr>
          <a:xfrm>
            <a:off x="7298425" y="1996974"/>
            <a:ext cx="4194576" cy="23594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85"/>
          <p:cNvSpPr txBox="1"/>
          <p:nvPr/>
        </p:nvSpPr>
        <p:spPr>
          <a:xfrm>
            <a:off x="618000" y="485050"/>
            <a:ext cx="4276500" cy="652800"/>
          </a:xfrm>
          <a:prstGeom prst="rect">
            <a:avLst/>
          </a:prstGeom>
          <a:noFill/>
          <a:ln>
            <a:noFill/>
          </a:ln>
        </p:spPr>
        <p:txBody>
          <a:bodyPr spcFirstLastPara="1" wrap="square" lIns="0" tIns="0" rIns="0" bIns="0" anchor="t" anchorCtr="1">
            <a:noAutofit/>
          </a:bodyPr>
          <a:lstStyle/>
          <a:p>
            <a:pPr marL="0" marR="0" lvl="0" indent="0" algn="l" rtl="0">
              <a:lnSpc>
                <a:spcPct val="139945"/>
              </a:lnSpc>
              <a:spcBef>
                <a:spcPts val="0"/>
              </a:spcBef>
              <a:spcAft>
                <a:spcPts val="0"/>
              </a:spcAft>
              <a:buClr>
                <a:srgbClr val="000000"/>
              </a:buClr>
              <a:buSzPts val="3670"/>
              <a:buFont typeface="Arial"/>
              <a:buNone/>
            </a:pPr>
            <a:r>
              <a:rPr lang="en-US" sz="3670" b="0" i="0" u="none" strike="noStrike" cap="none">
                <a:solidFill>
                  <a:srgbClr val="60989E"/>
                </a:solidFill>
                <a:latin typeface="Oswald"/>
                <a:ea typeface="Oswald"/>
                <a:cs typeface="Oswald"/>
                <a:sym typeface="Oswald"/>
              </a:rPr>
              <a:t>Quarter 1 &amp; 2 Highlights</a:t>
            </a:r>
            <a:endParaRPr sz="3670" b="0" i="0" u="none" strike="noStrike" cap="none">
              <a:solidFill>
                <a:srgbClr val="60989E"/>
              </a:solidFill>
              <a:latin typeface="Oswald"/>
              <a:ea typeface="Oswald"/>
              <a:cs typeface="Oswald"/>
              <a:sym typeface="Oswald"/>
            </a:endParaRPr>
          </a:p>
        </p:txBody>
      </p:sp>
      <p:sp>
        <p:nvSpPr>
          <p:cNvPr id="552" name="Google Shape;552;p85"/>
          <p:cNvSpPr txBox="1"/>
          <p:nvPr/>
        </p:nvSpPr>
        <p:spPr>
          <a:xfrm>
            <a:off x="650250" y="1270325"/>
            <a:ext cx="4873200" cy="853500"/>
          </a:xfrm>
          <a:prstGeom prst="rect">
            <a:avLst/>
          </a:prstGeom>
          <a:noFill/>
          <a:ln>
            <a:noFill/>
          </a:ln>
        </p:spPr>
        <p:txBody>
          <a:bodyPr spcFirstLastPara="1" wrap="square" lIns="0" tIns="0" rIns="0" bIns="0" anchor="t" anchorCtr="1">
            <a:noAutofit/>
          </a:bodyPr>
          <a:lstStyle/>
          <a:p>
            <a:pPr marL="0" marR="0" lvl="0" indent="0" algn="l" rtl="0">
              <a:lnSpc>
                <a:spcPct val="116727"/>
              </a:lnSpc>
              <a:spcBef>
                <a:spcPts val="0"/>
              </a:spcBef>
              <a:spcAft>
                <a:spcPts val="0"/>
              </a:spcAft>
              <a:buClr>
                <a:schemeClr val="dk1"/>
              </a:buClr>
              <a:buSzPts val="1100"/>
              <a:buFont typeface="Arial"/>
              <a:buNone/>
            </a:pPr>
            <a:r>
              <a:rPr lang="en-US" sz="1200" b="1" i="0" u="none" strike="noStrike" cap="none">
                <a:solidFill>
                  <a:schemeClr val="dk1"/>
                </a:solidFill>
                <a:latin typeface="Arial"/>
                <a:ea typeface="Arial"/>
                <a:cs typeface="Arial"/>
                <a:sym typeface="Arial"/>
              </a:rPr>
              <a:t>Jazz Festival 2024 </a:t>
            </a:r>
            <a:endParaRPr sz="1200" b="1" i="0" u="none" strike="noStrike" cap="none">
              <a:solidFill>
                <a:schemeClr val="dk1"/>
              </a:solidFill>
              <a:latin typeface="Arial"/>
              <a:ea typeface="Arial"/>
              <a:cs typeface="Arial"/>
              <a:sym typeface="Arial"/>
            </a:endParaRPr>
          </a:p>
          <a:p>
            <a:pPr marL="457200" marR="0" lvl="0" indent="-311150" algn="l" rtl="0">
              <a:lnSpc>
                <a:spcPct val="116727"/>
              </a:lnSpc>
              <a:spcBef>
                <a:spcPts val="0"/>
              </a:spcBef>
              <a:spcAft>
                <a:spcPts val="0"/>
              </a:spcAft>
              <a:buClr>
                <a:schemeClr val="dk1"/>
              </a:buClr>
              <a:buSzPts val="1300"/>
              <a:buFont typeface="Arimo"/>
              <a:buChar char="●"/>
            </a:pPr>
            <a:r>
              <a:rPr lang="en-US" sz="1300" b="0" i="0" u="none" strike="noStrike" cap="none">
                <a:solidFill>
                  <a:schemeClr val="dk1"/>
                </a:solidFill>
                <a:latin typeface="Arimo"/>
                <a:ea typeface="Arimo"/>
                <a:cs typeface="Arimo"/>
                <a:sym typeface="Arimo"/>
              </a:rPr>
              <a:t>Highlighted the Jazz Festival Media Launch with artist graphic lineup and countdown</a:t>
            </a:r>
            <a:endParaRPr sz="1300" b="0" i="0" u="none" strike="noStrike" cap="none">
              <a:solidFill>
                <a:schemeClr val="dk1"/>
              </a:solidFill>
              <a:latin typeface="Arimo"/>
              <a:ea typeface="Arimo"/>
              <a:cs typeface="Arimo"/>
              <a:sym typeface="Arimo"/>
            </a:endParaRPr>
          </a:p>
          <a:p>
            <a:pPr marL="457200" marR="0" lvl="0" indent="-311150" algn="l" rtl="0">
              <a:lnSpc>
                <a:spcPct val="116727"/>
              </a:lnSpc>
              <a:spcBef>
                <a:spcPts val="0"/>
              </a:spcBef>
              <a:spcAft>
                <a:spcPts val="0"/>
              </a:spcAft>
              <a:buClr>
                <a:schemeClr val="dk1"/>
              </a:buClr>
              <a:buSzPts val="1300"/>
              <a:buFont typeface="Arimo"/>
              <a:buChar char="●"/>
            </a:pPr>
            <a:r>
              <a:rPr lang="en-US" sz="1300" b="0" i="0" u="none" strike="noStrike" cap="none">
                <a:solidFill>
                  <a:schemeClr val="dk1"/>
                </a:solidFill>
                <a:latin typeface="Arimo"/>
                <a:ea typeface="Arimo"/>
                <a:cs typeface="Arimo"/>
                <a:sym typeface="Arimo"/>
              </a:rPr>
              <a:t>Collaborated with “The Real Housewives of Atlanta” cast member Kenya Moore for Jazz Festival via a social media posts and stories</a:t>
            </a:r>
            <a:endParaRPr sz="1300" b="0" i="0" u="none" strike="noStrike" cap="none">
              <a:solidFill>
                <a:schemeClr val="dk1"/>
              </a:solidFill>
              <a:latin typeface="Arimo"/>
              <a:ea typeface="Arimo"/>
              <a:cs typeface="Arimo"/>
              <a:sym typeface="Arimo"/>
            </a:endParaRPr>
          </a:p>
          <a:p>
            <a:pPr marL="457200" marR="0" lvl="0" indent="-311150" algn="l" rtl="0">
              <a:lnSpc>
                <a:spcPct val="116727"/>
              </a:lnSpc>
              <a:spcBef>
                <a:spcPts val="0"/>
              </a:spcBef>
              <a:spcAft>
                <a:spcPts val="0"/>
              </a:spcAft>
              <a:buClr>
                <a:schemeClr val="dk1"/>
              </a:buClr>
              <a:buSzPts val="1300"/>
              <a:buFont typeface="Arimo"/>
              <a:buChar char="●"/>
            </a:pPr>
            <a:r>
              <a:rPr lang="en-US" sz="1300" b="0" i="0" u="none" strike="noStrike" cap="none">
                <a:solidFill>
                  <a:schemeClr val="dk1"/>
                </a:solidFill>
                <a:latin typeface="Arimo"/>
                <a:ea typeface="Arimo"/>
                <a:cs typeface="Arimo"/>
                <a:sym typeface="Arimo"/>
              </a:rPr>
              <a:t>Launched early bird ticket specials and the official teaser videos</a:t>
            </a:r>
            <a:endParaRPr sz="1300" b="0" i="0" u="none" strike="noStrike" cap="none">
              <a:solidFill>
                <a:schemeClr val="dk1"/>
              </a:solidFill>
              <a:latin typeface="Arimo"/>
              <a:ea typeface="Arimo"/>
              <a:cs typeface="Arimo"/>
              <a:sym typeface="Arimo"/>
            </a:endParaRPr>
          </a:p>
          <a:p>
            <a:pPr marL="457200" marR="0" lvl="0" indent="-311150" algn="l" rtl="0">
              <a:lnSpc>
                <a:spcPct val="116727"/>
              </a:lnSpc>
              <a:spcBef>
                <a:spcPts val="0"/>
              </a:spcBef>
              <a:spcAft>
                <a:spcPts val="0"/>
              </a:spcAft>
              <a:buClr>
                <a:schemeClr val="dk1"/>
              </a:buClr>
              <a:buSzPts val="1300"/>
              <a:buFont typeface="Arimo"/>
              <a:buChar char="●"/>
            </a:pPr>
            <a:r>
              <a:rPr lang="en-US" sz="1300" b="0" i="0" u="none" strike="noStrike" cap="none">
                <a:solidFill>
                  <a:schemeClr val="dk1"/>
                </a:solidFill>
                <a:latin typeface="Arimo"/>
                <a:ea typeface="Arimo"/>
                <a:cs typeface="Arimo"/>
                <a:sym typeface="Arimo"/>
              </a:rPr>
              <a:t>Promoted the Festival through posts/stories including a countdown to launch, and Flash Sale.</a:t>
            </a:r>
            <a:endParaRPr sz="1300" b="0" i="0" u="none" strike="noStrike" cap="none">
              <a:solidFill>
                <a:schemeClr val="dk1"/>
              </a:solidFill>
              <a:latin typeface="Arimo"/>
              <a:ea typeface="Arimo"/>
              <a:cs typeface="Arimo"/>
              <a:sym typeface="Arimo"/>
            </a:endParaRPr>
          </a:p>
          <a:p>
            <a:pPr marL="457200" marR="0" lvl="0" indent="-311150" algn="l" rtl="0">
              <a:lnSpc>
                <a:spcPct val="116727"/>
              </a:lnSpc>
              <a:spcBef>
                <a:spcPts val="0"/>
              </a:spcBef>
              <a:spcAft>
                <a:spcPts val="0"/>
              </a:spcAft>
              <a:buClr>
                <a:schemeClr val="dk1"/>
              </a:buClr>
              <a:buSzPts val="1300"/>
              <a:buFont typeface="Arimo"/>
              <a:buChar char="●"/>
            </a:pPr>
            <a:r>
              <a:rPr lang="en-US" sz="1300" b="0" i="0" u="none" strike="noStrike" cap="none">
                <a:solidFill>
                  <a:schemeClr val="dk1"/>
                </a:solidFill>
                <a:latin typeface="Arimo"/>
                <a:ea typeface="Arimo"/>
                <a:cs typeface="Arimo"/>
                <a:sym typeface="Arimo"/>
              </a:rPr>
              <a:t>Designed custom graphics to increase awareness and promote performing artists.</a:t>
            </a:r>
            <a:endParaRPr sz="1300" b="0" i="0" u="none" strike="noStrike" cap="none">
              <a:solidFill>
                <a:schemeClr val="dk1"/>
              </a:solidFill>
              <a:latin typeface="Arimo"/>
              <a:ea typeface="Arimo"/>
              <a:cs typeface="Arimo"/>
              <a:sym typeface="Arimo"/>
            </a:endParaRPr>
          </a:p>
          <a:p>
            <a:pPr marL="457200" marR="0" lvl="0" indent="-311150" algn="l" rtl="0">
              <a:lnSpc>
                <a:spcPct val="116727"/>
              </a:lnSpc>
              <a:spcBef>
                <a:spcPts val="0"/>
              </a:spcBef>
              <a:spcAft>
                <a:spcPts val="0"/>
              </a:spcAft>
              <a:buClr>
                <a:schemeClr val="dk1"/>
              </a:buClr>
              <a:buSzPts val="1300"/>
              <a:buFont typeface="Arimo"/>
              <a:buChar char="●"/>
            </a:pPr>
            <a:r>
              <a:rPr lang="en-US" sz="1300" b="0" i="0" u="none" strike="noStrike" cap="none">
                <a:solidFill>
                  <a:schemeClr val="dk1"/>
                </a:solidFill>
                <a:latin typeface="Arimo"/>
                <a:ea typeface="Arimo"/>
                <a:cs typeface="Arimo"/>
                <a:sym typeface="Arimo"/>
              </a:rPr>
              <a:t>Promoted Jazz Festival via Social Media ads across Canada, USA and Caribbean</a:t>
            </a:r>
            <a:endParaRPr sz="1300" b="0" i="0" u="none" strike="noStrike" cap="none">
              <a:solidFill>
                <a:schemeClr val="accent5"/>
              </a:solidFill>
              <a:latin typeface="Arimo"/>
              <a:ea typeface="Arimo"/>
              <a:cs typeface="Arimo"/>
              <a:sym typeface="Arimo"/>
            </a:endParaRPr>
          </a:p>
        </p:txBody>
      </p:sp>
      <p:pic>
        <p:nvPicPr>
          <p:cNvPr id="553" name="Google Shape;553;p85"/>
          <p:cNvPicPr preferRelativeResize="0"/>
          <p:nvPr/>
        </p:nvPicPr>
        <p:blipFill rotWithShape="1">
          <a:blip r:embed="rId3">
            <a:alphaModFix/>
          </a:blip>
          <a:srcRect/>
          <a:stretch/>
        </p:blipFill>
        <p:spPr>
          <a:xfrm>
            <a:off x="5696547" y="1701610"/>
            <a:ext cx="6147174" cy="34547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86"/>
          <p:cNvSpPr txBox="1"/>
          <p:nvPr/>
        </p:nvSpPr>
        <p:spPr>
          <a:xfrm>
            <a:off x="618000" y="485050"/>
            <a:ext cx="4276500" cy="652800"/>
          </a:xfrm>
          <a:prstGeom prst="rect">
            <a:avLst/>
          </a:prstGeom>
          <a:noFill/>
          <a:ln>
            <a:noFill/>
          </a:ln>
        </p:spPr>
        <p:txBody>
          <a:bodyPr spcFirstLastPara="1" wrap="square" lIns="0" tIns="0" rIns="0" bIns="0" anchor="t" anchorCtr="1">
            <a:noAutofit/>
          </a:bodyPr>
          <a:lstStyle/>
          <a:p>
            <a:pPr marL="0" marR="0" lvl="0" indent="0" algn="l" rtl="0">
              <a:lnSpc>
                <a:spcPct val="139945"/>
              </a:lnSpc>
              <a:spcBef>
                <a:spcPts val="0"/>
              </a:spcBef>
              <a:spcAft>
                <a:spcPts val="0"/>
              </a:spcAft>
              <a:buClr>
                <a:srgbClr val="000000"/>
              </a:buClr>
              <a:buSzPts val="3670"/>
              <a:buFont typeface="Arial"/>
              <a:buNone/>
            </a:pPr>
            <a:r>
              <a:rPr lang="en-US" sz="3670" b="0" i="0" u="none" strike="noStrike" cap="none">
                <a:solidFill>
                  <a:srgbClr val="60989E"/>
                </a:solidFill>
                <a:latin typeface="Oswald"/>
                <a:ea typeface="Oswald"/>
                <a:cs typeface="Oswald"/>
                <a:sym typeface="Oswald"/>
              </a:rPr>
              <a:t>Quarter 1 &amp; 2 Highlights</a:t>
            </a:r>
            <a:endParaRPr sz="3670" b="0" i="0" u="none" strike="noStrike" cap="none">
              <a:solidFill>
                <a:srgbClr val="60989E"/>
              </a:solidFill>
              <a:latin typeface="Oswald"/>
              <a:ea typeface="Oswald"/>
              <a:cs typeface="Oswald"/>
              <a:sym typeface="Oswald"/>
            </a:endParaRPr>
          </a:p>
        </p:txBody>
      </p:sp>
      <p:sp>
        <p:nvSpPr>
          <p:cNvPr id="559" name="Google Shape;559;p86"/>
          <p:cNvSpPr txBox="1"/>
          <p:nvPr/>
        </p:nvSpPr>
        <p:spPr>
          <a:xfrm>
            <a:off x="618000" y="1270325"/>
            <a:ext cx="4873200" cy="853500"/>
          </a:xfrm>
          <a:prstGeom prst="rect">
            <a:avLst/>
          </a:prstGeom>
          <a:noFill/>
          <a:ln>
            <a:noFill/>
          </a:ln>
        </p:spPr>
        <p:txBody>
          <a:bodyPr spcFirstLastPara="1" wrap="square" lIns="0" tIns="0" rIns="0" bIns="0" anchor="t" anchorCtr="1">
            <a:noAutofit/>
          </a:bodyPr>
          <a:lstStyle/>
          <a:p>
            <a:pPr marL="0" marR="0" lvl="0" indent="0" algn="l" rtl="0">
              <a:lnSpc>
                <a:spcPct val="116727"/>
              </a:lnSpc>
              <a:spcBef>
                <a:spcPts val="0"/>
              </a:spcBef>
              <a:spcAft>
                <a:spcPts val="0"/>
              </a:spcAft>
              <a:buClr>
                <a:schemeClr val="dk1"/>
              </a:buClr>
              <a:buSzPts val="1100"/>
              <a:buFont typeface="Arial"/>
              <a:buNone/>
            </a:pPr>
            <a:r>
              <a:rPr lang="en-US" sz="1300" b="1" i="0" u="none" strike="noStrike" cap="none">
                <a:solidFill>
                  <a:schemeClr val="dk1"/>
                </a:solidFill>
                <a:latin typeface="Arimo"/>
                <a:ea typeface="Arimo"/>
                <a:cs typeface="Arimo"/>
                <a:sym typeface="Arimo"/>
              </a:rPr>
              <a:t>Carnival 2024</a:t>
            </a:r>
            <a:endParaRPr sz="1300" b="1" i="0" u="none" strike="noStrike" cap="none">
              <a:solidFill>
                <a:schemeClr val="dk1"/>
              </a:solidFill>
              <a:latin typeface="Arimo"/>
              <a:ea typeface="Arimo"/>
              <a:cs typeface="Arimo"/>
              <a:sym typeface="Arimo"/>
            </a:endParaRPr>
          </a:p>
          <a:p>
            <a:pPr marL="457200" marR="0" lvl="0" indent="-311150" algn="l" rtl="0">
              <a:lnSpc>
                <a:spcPct val="116727"/>
              </a:lnSpc>
              <a:spcBef>
                <a:spcPts val="0"/>
              </a:spcBef>
              <a:spcAft>
                <a:spcPts val="0"/>
              </a:spcAft>
              <a:buClr>
                <a:schemeClr val="dk1"/>
              </a:buClr>
              <a:buSzPts val="1300"/>
              <a:buFont typeface="Arimo"/>
              <a:buChar char="●"/>
            </a:pPr>
            <a:r>
              <a:rPr lang="en-US" sz="1300" b="0" i="0" u="none" strike="noStrike" cap="none">
                <a:solidFill>
                  <a:schemeClr val="dk1"/>
                </a:solidFill>
                <a:latin typeface="Arimo"/>
                <a:ea typeface="Arimo"/>
                <a:cs typeface="Arimo"/>
                <a:sym typeface="Arimo"/>
              </a:rPr>
              <a:t>Launched the official Carnival video and promoted events throughout the month</a:t>
            </a:r>
            <a:endParaRPr sz="1300" b="0" i="0" u="none" strike="noStrike" cap="none">
              <a:solidFill>
                <a:schemeClr val="dk1"/>
              </a:solidFill>
              <a:latin typeface="Arimo"/>
              <a:ea typeface="Arimo"/>
              <a:cs typeface="Arimo"/>
              <a:sym typeface="Arimo"/>
            </a:endParaRPr>
          </a:p>
          <a:p>
            <a:pPr marL="457200" marR="0" lvl="0" indent="-311150" algn="l" rtl="0">
              <a:lnSpc>
                <a:spcPct val="116727"/>
              </a:lnSpc>
              <a:spcBef>
                <a:spcPts val="0"/>
              </a:spcBef>
              <a:spcAft>
                <a:spcPts val="0"/>
              </a:spcAft>
              <a:buClr>
                <a:schemeClr val="dk1"/>
              </a:buClr>
              <a:buSzPts val="1300"/>
              <a:buFont typeface="Arimo"/>
              <a:buChar char="●"/>
            </a:pPr>
            <a:r>
              <a:rPr lang="en-US" sz="1300" b="0" i="0" u="none" strike="noStrike" cap="none">
                <a:solidFill>
                  <a:schemeClr val="dk1"/>
                </a:solidFill>
                <a:latin typeface="Arimo"/>
                <a:ea typeface="Arimo"/>
                <a:cs typeface="Arimo"/>
                <a:sym typeface="Arimo"/>
              </a:rPr>
              <a:t>Influencer collaboration with Korra Obidi - Singer and social media personality to experience Saint Lucia for the first time highlighting her experience to her followers with social posts and lives.</a:t>
            </a:r>
            <a:endParaRPr sz="1300" b="0" i="0" u="none" strike="noStrike" cap="none">
              <a:solidFill>
                <a:schemeClr val="dk1"/>
              </a:solidFill>
              <a:latin typeface="Arimo"/>
              <a:ea typeface="Arimo"/>
              <a:cs typeface="Arimo"/>
              <a:sym typeface="Arimo"/>
            </a:endParaRPr>
          </a:p>
          <a:p>
            <a:pPr marL="457200" marR="0" lvl="0" indent="-311150" algn="l" rtl="0">
              <a:lnSpc>
                <a:spcPct val="116727"/>
              </a:lnSpc>
              <a:spcBef>
                <a:spcPts val="0"/>
              </a:spcBef>
              <a:spcAft>
                <a:spcPts val="0"/>
              </a:spcAft>
              <a:buClr>
                <a:schemeClr val="dk1"/>
              </a:buClr>
              <a:buSzPts val="1300"/>
              <a:buFont typeface="Arimo"/>
              <a:buChar char="●"/>
            </a:pPr>
            <a:r>
              <a:rPr lang="en-US" sz="1300" b="0" i="0" u="none" strike="noStrike" cap="none">
                <a:solidFill>
                  <a:schemeClr val="dk1"/>
                </a:solidFill>
                <a:latin typeface="Arimo"/>
                <a:ea typeface="Arimo"/>
                <a:cs typeface="Arimo"/>
                <a:sym typeface="Arimo"/>
              </a:rPr>
              <a:t>Influencer collaboration with Senior Editor, Sidnee Douyon from Black Enterprise, a premier resource for African American business.  </a:t>
            </a:r>
            <a:endParaRPr sz="1300" b="0" i="0" u="none" strike="noStrike" cap="none">
              <a:solidFill>
                <a:schemeClr val="dk1"/>
              </a:solidFill>
              <a:latin typeface="Arimo"/>
              <a:ea typeface="Arimo"/>
              <a:cs typeface="Arimo"/>
              <a:sym typeface="Arimo"/>
            </a:endParaRPr>
          </a:p>
          <a:p>
            <a:pPr marL="457200" marR="0" lvl="0" indent="-311150" algn="l" rtl="0">
              <a:lnSpc>
                <a:spcPct val="116727"/>
              </a:lnSpc>
              <a:spcBef>
                <a:spcPts val="0"/>
              </a:spcBef>
              <a:spcAft>
                <a:spcPts val="0"/>
              </a:spcAft>
              <a:buClr>
                <a:schemeClr val="dk1"/>
              </a:buClr>
              <a:buSzPts val="1300"/>
              <a:buFont typeface="Arimo"/>
              <a:buChar char="●"/>
            </a:pPr>
            <a:r>
              <a:rPr lang="en-US" sz="1300" b="0" i="0" u="none" strike="noStrike" cap="none">
                <a:solidFill>
                  <a:schemeClr val="dk1"/>
                </a:solidFill>
                <a:latin typeface="Arimo"/>
                <a:ea typeface="Arimo"/>
                <a:cs typeface="Arimo"/>
                <a:sym typeface="Arimo"/>
              </a:rPr>
              <a:t>Influencer collaboration with Jessie Woo, TV Host and Social Media Personality who highlighted her experience on social media.</a:t>
            </a:r>
            <a:endParaRPr sz="1300" b="0" i="0" u="none" strike="noStrike" cap="none">
              <a:solidFill>
                <a:schemeClr val="dk1"/>
              </a:solidFill>
              <a:latin typeface="Arimo"/>
              <a:ea typeface="Arimo"/>
              <a:cs typeface="Arimo"/>
              <a:sym typeface="Arimo"/>
            </a:endParaRPr>
          </a:p>
          <a:p>
            <a:pPr marL="457200" marR="0" lvl="0" indent="-311150" algn="l" rtl="0">
              <a:lnSpc>
                <a:spcPct val="116727"/>
              </a:lnSpc>
              <a:spcBef>
                <a:spcPts val="0"/>
              </a:spcBef>
              <a:spcAft>
                <a:spcPts val="0"/>
              </a:spcAft>
              <a:buClr>
                <a:schemeClr val="dk1"/>
              </a:buClr>
              <a:buSzPts val="1300"/>
              <a:buFont typeface="Arimo"/>
              <a:buChar char="●"/>
            </a:pPr>
            <a:r>
              <a:rPr lang="en-US" sz="1300" b="0" i="0" u="none" strike="noStrike" cap="none">
                <a:solidFill>
                  <a:schemeClr val="dk1"/>
                </a:solidFill>
                <a:latin typeface="Arimo"/>
                <a:ea typeface="Arimo"/>
                <a:cs typeface="Arimo"/>
                <a:sym typeface="Arimo"/>
              </a:rPr>
              <a:t>Promoted Carnival via Social Media ads across Canada, USA and Caribbean </a:t>
            </a:r>
            <a:endParaRPr sz="1200" b="1" i="0" u="none" strike="noStrike" cap="none">
              <a:solidFill>
                <a:schemeClr val="dk1"/>
              </a:solidFill>
              <a:latin typeface="Arial"/>
              <a:ea typeface="Arial"/>
              <a:cs typeface="Arial"/>
              <a:sym typeface="Arial"/>
            </a:endParaRPr>
          </a:p>
        </p:txBody>
      </p:sp>
      <p:pic>
        <p:nvPicPr>
          <p:cNvPr id="560" name="Google Shape;560;p86"/>
          <p:cNvPicPr preferRelativeResize="0"/>
          <p:nvPr/>
        </p:nvPicPr>
        <p:blipFill rotWithShape="1">
          <a:blip r:embed="rId3">
            <a:alphaModFix/>
          </a:blip>
          <a:srcRect/>
          <a:stretch/>
        </p:blipFill>
        <p:spPr>
          <a:xfrm>
            <a:off x="6028772" y="1824012"/>
            <a:ext cx="5716552" cy="32099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87"/>
          <p:cNvSpPr txBox="1"/>
          <p:nvPr/>
        </p:nvSpPr>
        <p:spPr>
          <a:xfrm>
            <a:off x="3826625" y="485050"/>
            <a:ext cx="6120000" cy="652800"/>
          </a:xfrm>
          <a:prstGeom prst="rect">
            <a:avLst/>
          </a:prstGeom>
          <a:noFill/>
          <a:ln>
            <a:noFill/>
          </a:ln>
        </p:spPr>
        <p:txBody>
          <a:bodyPr spcFirstLastPara="1" wrap="square" lIns="0" tIns="0" rIns="0" bIns="0" anchor="t" anchorCtr="1">
            <a:noAutofit/>
          </a:bodyPr>
          <a:lstStyle/>
          <a:p>
            <a:pPr marL="0" marR="0" lvl="0" indent="0" algn="l" rtl="0">
              <a:lnSpc>
                <a:spcPct val="100000"/>
              </a:lnSpc>
              <a:spcBef>
                <a:spcPts val="0"/>
              </a:spcBef>
              <a:spcAft>
                <a:spcPts val="0"/>
              </a:spcAft>
              <a:buClr>
                <a:srgbClr val="000000"/>
              </a:buClr>
              <a:buSzPts val="3670"/>
              <a:buFont typeface="Arial"/>
              <a:buNone/>
            </a:pPr>
            <a:r>
              <a:rPr lang="en-US" sz="2800" b="0" i="0" u="none" strike="noStrike" cap="none">
                <a:solidFill>
                  <a:srgbClr val="60989E"/>
                </a:solidFill>
                <a:latin typeface="Oswald"/>
                <a:ea typeface="Oswald"/>
                <a:cs typeface="Oswald"/>
                <a:sym typeface="Oswald"/>
              </a:rPr>
              <a:t>Quarter 3 Current Market Updates</a:t>
            </a:r>
            <a:endParaRPr sz="2800" b="0" i="0" u="none" strike="noStrike" cap="none">
              <a:solidFill>
                <a:srgbClr val="60989E"/>
              </a:solidFill>
              <a:latin typeface="Oswald"/>
              <a:ea typeface="Oswald"/>
              <a:cs typeface="Oswald"/>
              <a:sym typeface="Oswald"/>
            </a:endParaRPr>
          </a:p>
          <a:p>
            <a:pPr marL="0" marR="0" lvl="0" indent="0" algn="l" rtl="0">
              <a:lnSpc>
                <a:spcPct val="100000"/>
              </a:lnSpc>
              <a:spcBef>
                <a:spcPts val="0"/>
              </a:spcBef>
              <a:spcAft>
                <a:spcPts val="0"/>
              </a:spcAft>
              <a:buClr>
                <a:srgbClr val="000000"/>
              </a:buClr>
              <a:buSzPts val="3670"/>
              <a:buFont typeface="Arial"/>
              <a:buNone/>
            </a:pPr>
            <a:r>
              <a:rPr lang="en-US" sz="2400" b="0" i="0" u="none" strike="noStrike" cap="none">
                <a:solidFill>
                  <a:srgbClr val="898989"/>
                </a:solidFill>
                <a:latin typeface="Oswald"/>
                <a:ea typeface="Oswald"/>
                <a:cs typeface="Oswald"/>
                <a:sym typeface="Oswald"/>
              </a:rPr>
              <a:t>August - September</a:t>
            </a:r>
            <a:endParaRPr sz="2400" b="0" i="0" u="none" strike="noStrike" cap="none">
              <a:solidFill>
                <a:srgbClr val="898989"/>
              </a:solidFill>
              <a:latin typeface="Oswald"/>
              <a:ea typeface="Oswald"/>
              <a:cs typeface="Oswald"/>
              <a:sym typeface="Oswald"/>
            </a:endParaRPr>
          </a:p>
        </p:txBody>
      </p:sp>
      <p:sp>
        <p:nvSpPr>
          <p:cNvPr id="566" name="Google Shape;566;p87"/>
          <p:cNvSpPr txBox="1"/>
          <p:nvPr/>
        </p:nvSpPr>
        <p:spPr>
          <a:xfrm>
            <a:off x="3706475" y="1370550"/>
            <a:ext cx="5346000" cy="853500"/>
          </a:xfrm>
          <a:prstGeom prst="rect">
            <a:avLst/>
          </a:prstGeom>
          <a:noFill/>
          <a:ln>
            <a:noFill/>
          </a:ln>
        </p:spPr>
        <p:txBody>
          <a:bodyPr spcFirstLastPara="1" wrap="square" lIns="0" tIns="0" rIns="0" bIns="0" anchor="t" anchorCtr="1">
            <a:noAutofit/>
          </a:bodyPr>
          <a:lstStyle/>
          <a:p>
            <a:pPr marL="457200" marR="0" lvl="0" indent="-311150" algn="l" rtl="0">
              <a:lnSpc>
                <a:spcPct val="115000"/>
              </a:lnSpc>
              <a:spcBef>
                <a:spcPts val="0"/>
              </a:spcBef>
              <a:spcAft>
                <a:spcPts val="0"/>
              </a:spcAft>
              <a:buClr>
                <a:schemeClr val="dk1"/>
              </a:buClr>
              <a:buSzPts val="1300"/>
              <a:buFont typeface="Arimo"/>
              <a:buChar char="●"/>
            </a:pPr>
            <a:r>
              <a:rPr lang="en-US" sz="1300" b="0" i="0" u="none" strike="noStrike" cap="none">
                <a:solidFill>
                  <a:schemeClr val="dk1"/>
                </a:solidFill>
                <a:latin typeface="Arimo"/>
                <a:ea typeface="Arimo"/>
                <a:cs typeface="Arimo"/>
                <a:sym typeface="Arimo"/>
              </a:rPr>
              <a:t>Gros Islet Friday Night Street Party with exclusive Martinique DJ takeovers for the month of August</a:t>
            </a:r>
            <a:endParaRPr sz="1300" b="0" i="0" u="none" strike="noStrike" cap="none">
              <a:solidFill>
                <a:schemeClr val="dk1"/>
              </a:solidFill>
              <a:latin typeface="Arimo"/>
              <a:ea typeface="Arimo"/>
              <a:cs typeface="Arimo"/>
              <a:sym typeface="Arimo"/>
            </a:endParaRPr>
          </a:p>
          <a:p>
            <a:pPr marL="457200" marR="0" lvl="0" indent="-311150" algn="l" rtl="0">
              <a:lnSpc>
                <a:spcPct val="115000"/>
              </a:lnSpc>
              <a:spcBef>
                <a:spcPts val="0"/>
              </a:spcBef>
              <a:spcAft>
                <a:spcPts val="0"/>
              </a:spcAft>
              <a:buClr>
                <a:schemeClr val="dk1"/>
              </a:buClr>
              <a:buSzPts val="1300"/>
              <a:buFont typeface="Arimo"/>
              <a:buChar char="●"/>
            </a:pPr>
            <a:r>
              <a:rPr lang="en-US" sz="1300" b="0" i="0" u="none" strike="noStrike" cap="none">
                <a:solidFill>
                  <a:schemeClr val="dk1"/>
                </a:solidFill>
                <a:latin typeface="Arimo"/>
                <a:ea typeface="Arimo"/>
                <a:cs typeface="Arimo"/>
                <a:sym typeface="Arimo"/>
              </a:rPr>
              <a:t>Julien Alfred Gold and Silver Olympic Win social media push and campaign planning </a:t>
            </a:r>
            <a:endParaRPr sz="1300" b="0" i="0" u="none" strike="noStrike" cap="none">
              <a:solidFill>
                <a:schemeClr val="dk1"/>
              </a:solidFill>
              <a:latin typeface="Arimo"/>
              <a:ea typeface="Arimo"/>
              <a:cs typeface="Arimo"/>
              <a:sym typeface="Arimo"/>
            </a:endParaRPr>
          </a:p>
          <a:p>
            <a:pPr marL="457200" marR="0" lvl="0" indent="-311150" algn="l" rtl="0">
              <a:lnSpc>
                <a:spcPct val="116727"/>
              </a:lnSpc>
              <a:spcBef>
                <a:spcPts val="0"/>
              </a:spcBef>
              <a:spcAft>
                <a:spcPts val="0"/>
              </a:spcAft>
              <a:buClr>
                <a:schemeClr val="dk1"/>
              </a:buClr>
              <a:buSzPts val="1300"/>
              <a:buFont typeface="Arimo"/>
              <a:buChar char="●"/>
            </a:pPr>
            <a:r>
              <a:rPr lang="en-US" sz="1300" b="0" i="0" u="none" strike="noStrike" cap="none">
                <a:solidFill>
                  <a:schemeClr val="dk1"/>
                </a:solidFill>
                <a:latin typeface="Arimo"/>
                <a:ea typeface="Arimo"/>
                <a:cs typeface="Arimo"/>
                <a:sym typeface="Arimo"/>
              </a:rPr>
              <a:t>Highlighted the new Chloe Bailey visual album entirely inspired by and filmed in Saint Lucia across social media</a:t>
            </a:r>
            <a:endParaRPr sz="1300" b="0" i="0" u="none" strike="noStrike" cap="none">
              <a:solidFill>
                <a:schemeClr val="dk1"/>
              </a:solidFill>
              <a:latin typeface="Arimo"/>
              <a:ea typeface="Arimo"/>
              <a:cs typeface="Arimo"/>
              <a:sym typeface="Arimo"/>
            </a:endParaRPr>
          </a:p>
          <a:p>
            <a:pPr marL="457200" marR="0" lvl="0" indent="-311150" algn="l" rtl="0">
              <a:lnSpc>
                <a:spcPct val="115000"/>
              </a:lnSpc>
              <a:spcBef>
                <a:spcPts val="0"/>
              </a:spcBef>
              <a:spcAft>
                <a:spcPts val="0"/>
              </a:spcAft>
              <a:buClr>
                <a:schemeClr val="dk1"/>
              </a:buClr>
              <a:buSzPts val="1300"/>
              <a:buFont typeface="Arimo"/>
              <a:buChar char="●"/>
            </a:pPr>
            <a:r>
              <a:rPr lang="en-US" sz="1300" b="0" i="0" u="none" strike="noStrike" cap="none">
                <a:solidFill>
                  <a:schemeClr val="dk1"/>
                </a:solidFill>
                <a:latin typeface="Arimo"/>
                <a:ea typeface="Arimo"/>
                <a:cs typeface="Arimo"/>
                <a:sym typeface="Arimo"/>
              </a:rPr>
              <a:t>Promote Saint Lucia Stories across all social platforms</a:t>
            </a:r>
            <a:endParaRPr sz="1300" b="0" i="0" u="none" strike="noStrike" cap="none">
              <a:solidFill>
                <a:schemeClr val="dk1"/>
              </a:solidFill>
              <a:latin typeface="Arimo"/>
              <a:ea typeface="Arimo"/>
              <a:cs typeface="Arimo"/>
              <a:sym typeface="Arimo"/>
            </a:endParaRPr>
          </a:p>
          <a:p>
            <a:pPr marL="457200" marR="0" lvl="0" indent="-311150" algn="l" rtl="0">
              <a:lnSpc>
                <a:spcPct val="115000"/>
              </a:lnSpc>
              <a:spcBef>
                <a:spcPts val="0"/>
              </a:spcBef>
              <a:spcAft>
                <a:spcPts val="0"/>
              </a:spcAft>
              <a:buClr>
                <a:schemeClr val="dk1"/>
              </a:buClr>
              <a:buSzPts val="1300"/>
              <a:buFont typeface="Arimo"/>
              <a:buChar char="●"/>
            </a:pPr>
            <a:r>
              <a:rPr lang="en-US" sz="1300" b="0" i="0" u="none" strike="noStrike" cap="none">
                <a:solidFill>
                  <a:schemeClr val="dk1"/>
                </a:solidFill>
                <a:latin typeface="Arimo"/>
                <a:ea typeface="Arimo"/>
                <a:cs typeface="Arimo"/>
                <a:sym typeface="Arimo"/>
              </a:rPr>
              <a:t>Influencer collaborations</a:t>
            </a:r>
            <a:endParaRPr sz="1300" b="0" i="0" u="none" strike="noStrike" cap="none">
              <a:solidFill>
                <a:schemeClr val="dk1"/>
              </a:solidFill>
              <a:latin typeface="Arimo"/>
              <a:ea typeface="Arimo"/>
              <a:cs typeface="Arimo"/>
              <a:sym typeface="Arimo"/>
            </a:endParaRPr>
          </a:p>
        </p:txBody>
      </p:sp>
      <p:sp>
        <p:nvSpPr>
          <p:cNvPr id="567" name="Google Shape;567;p87"/>
          <p:cNvSpPr txBox="1"/>
          <p:nvPr/>
        </p:nvSpPr>
        <p:spPr>
          <a:xfrm>
            <a:off x="3826625" y="3479675"/>
            <a:ext cx="6120000" cy="652800"/>
          </a:xfrm>
          <a:prstGeom prst="rect">
            <a:avLst/>
          </a:prstGeom>
          <a:noFill/>
          <a:ln>
            <a:noFill/>
          </a:ln>
        </p:spPr>
        <p:txBody>
          <a:bodyPr spcFirstLastPara="1" wrap="square" lIns="0" tIns="0" rIns="0" bIns="0" anchor="t" anchorCtr="1">
            <a:noAutofit/>
          </a:bodyPr>
          <a:lstStyle/>
          <a:p>
            <a:pPr marL="0" marR="0" lvl="0" indent="0" algn="l" rtl="0">
              <a:lnSpc>
                <a:spcPct val="100000"/>
              </a:lnSpc>
              <a:spcBef>
                <a:spcPts val="0"/>
              </a:spcBef>
              <a:spcAft>
                <a:spcPts val="0"/>
              </a:spcAft>
              <a:buClr>
                <a:srgbClr val="000000"/>
              </a:buClr>
              <a:buSzPts val="3670"/>
              <a:buFont typeface="Arial"/>
              <a:buNone/>
            </a:pPr>
            <a:r>
              <a:rPr lang="en-US" sz="2800" b="0" i="0" u="none" strike="noStrike" cap="none">
                <a:solidFill>
                  <a:srgbClr val="60989E"/>
                </a:solidFill>
                <a:latin typeface="Oswald"/>
                <a:ea typeface="Oswald"/>
                <a:cs typeface="Oswald"/>
                <a:sym typeface="Oswald"/>
              </a:rPr>
              <a:t>Quarter 4</a:t>
            </a:r>
            <a:endParaRPr sz="2800" b="0" i="0" u="none" strike="noStrike" cap="none">
              <a:solidFill>
                <a:srgbClr val="60989E"/>
              </a:solidFill>
              <a:latin typeface="Oswald"/>
              <a:ea typeface="Oswald"/>
              <a:cs typeface="Oswald"/>
              <a:sym typeface="Oswald"/>
            </a:endParaRPr>
          </a:p>
          <a:p>
            <a:pPr marL="0" marR="0" lvl="0" indent="0" algn="l" rtl="0">
              <a:lnSpc>
                <a:spcPct val="100000"/>
              </a:lnSpc>
              <a:spcBef>
                <a:spcPts val="0"/>
              </a:spcBef>
              <a:spcAft>
                <a:spcPts val="0"/>
              </a:spcAft>
              <a:buClr>
                <a:srgbClr val="000000"/>
              </a:buClr>
              <a:buSzPts val="3670"/>
              <a:buFont typeface="Arial"/>
              <a:buNone/>
            </a:pPr>
            <a:r>
              <a:rPr lang="en-US" sz="2400" b="0" i="0" u="none" strike="noStrike" cap="none">
                <a:solidFill>
                  <a:srgbClr val="898989"/>
                </a:solidFill>
                <a:latin typeface="Oswald"/>
                <a:ea typeface="Oswald"/>
                <a:cs typeface="Oswald"/>
                <a:sym typeface="Oswald"/>
              </a:rPr>
              <a:t>October - December</a:t>
            </a:r>
            <a:endParaRPr sz="2400" b="0" i="0" u="none" strike="noStrike" cap="none">
              <a:solidFill>
                <a:srgbClr val="898989"/>
              </a:solidFill>
              <a:latin typeface="Oswald"/>
              <a:ea typeface="Oswald"/>
              <a:cs typeface="Oswald"/>
              <a:sym typeface="Oswald"/>
            </a:endParaRPr>
          </a:p>
        </p:txBody>
      </p:sp>
      <p:sp>
        <p:nvSpPr>
          <p:cNvPr id="568" name="Google Shape;568;p87"/>
          <p:cNvSpPr txBox="1"/>
          <p:nvPr/>
        </p:nvSpPr>
        <p:spPr>
          <a:xfrm>
            <a:off x="3706475" y="4365175"/>
            <a:ext cx="5346000" cy="853500"/>
          </a:xfrm>
          <a:prstGeom prst="rect">
            <a:avLst/>
          </a:prstGeom>
          <a:noFill/>
          <a:ln>
            <a:noFill/>
          </a:ln>
        </p:spPr>
        <p:txBody>
          <a:bodyPr spcFirstLastPara="1" wrap="square" lIns="0" tIns="0" rIns="0" bIns="0" anchor="t" anchorCtr="1">
            <a:noAutofit/>
          </a:bodyPr>
          <a:lstStyle/>
          <a:p>
            <a:pPr marL="457200" marR="0" lvl="0" indent="-311150" algn="l" rtl="0">
              <a:lnSpc>
                <a:spcPct val="115000"/>
              </a:lnSpc>
              <a:spcBef>
                <a:spcPts val="0"/>
              </a:spcBef>
              <a:spcAft>
                <a:spcPts val="0"/>
              </a:spcAft>
              <a:buClr>
                <a:schemeClr val="dk1"/>
              </a:buClr>
              <a:buSzPts val="1300"/>
              <a:buFont typeface="Arimo"/>
              <a:buChar char="●"/>
            </a:pPr>
            <a:r>
              <a:rPr lang="en-US" sz="1300" b="0" i="0" u="none" strike="noStrike" cap="none">
                <a:solidFill>
                  <a:schemeClr val="dk1"/>
                </a:solidFill>
                <a:latin typeface="Arimo"/>
                <a:ea typeface="Arimo"/>
                <a:cs typeface="Arimo"/>
                <a:sym typeface="Arimo"/>
              </a:rPr>
              <a:t>Holiday Giveaway with Influencer Collaboration</a:t>
            </a:r>
            <a:endParaRPr sz="1300" b="0" i="0" u="none" strike="noStrike" cap="none">
              <a:solidFill>
                <a:schemeClr val="dk1"/>
              </a:solidFill>
              <a:latin typeface="Arimo"/>
              <a:ea typeface="Arimo"/>
              <a:cs typeface="Arimo"/>
              <a:sym typeface="Arimo"/>
            </a:endParaRPr>
          </a:p>
          <a:p>
            <a:pPr marL="457200" marR="0" lvl="0" indent="-311150" algn="l" rtl="0">
              <a:lnSpc>
                <a:spcPct val="115000"/>
              </a:lnSpc>
              <a:spcBef>
                <a:spcPts val="0"/>
              </a:spcBef>
              <a:spcAft>
                <a:spcPts val="0"/>
              </a:spcAft>
              <a:buClr>
                <a:schemeClr val="dk1"/>
              </a:buClr>
              <a:buSzPts val="1300"/>
              <a:buFont typeface="Arimo"/>
              <a:buChar char="●"/>
            </a:pPr>
            <a:r>
              <a:rPr lang="en-US" sz="1300" b="0" i="0" u="none" strike="noStrike" cap="none">
                <a:solidFill>
                  <a:schemeClr val="dk1"/>
                </a:solidFill>
                <a:latin typeface="Arimo"/>
                <a:ea typeface="Arimo"/>
                <a:cs typeface="Arimo"/>
                <a:sym typeface="Arimo"/>
              </a:rPr>
              <a:t>Holiday Influencer PR/Social Box</a:t>
            </a:r>
            <a:endParaRPr sz="1300" b="0" i="0" u="none" strike="noStrike" cap="none">
              <a:solidFill>
                <a:schemeClr val="dk1"/>
              </a:solidFill>
              <a:latin typeface="Arimo"/>
              <a:ea typeface="Arimo"/>
              <a:cs typeface="Arimo"/>
              <a:sym typeface="Arimo"/>
            </a:endParaRPr>
          </a:p>
          <a:p>
            <a:pPr marL="457200" marR="0" lvl="0" indent="-311150" algn="l" rtl="0">
              <a:lnSpc>
                <a:spcPct val="115000"/>
              </a:lnSpc>
              <a:spcBef>
                <a:spcPts val="0"/>
              </a:spcBef>
              <a:spcAft>
                <a:spcPts val="0"/>
              </a:spcAft>
              <a:buClr>
                <a:schemeClr val="dk1"/>
              </a:buClr>
              <a:buSzPts val="1300"/>
              <a:buFont typeface="Arimo"/>
              <a:buChar char="●"/>
            </a:pPr>
            <a:r>
              <a:rPr lang="en-US" sz="1300" b="0" i="0" u="none" strike="noStrike" cap="none">
                <a:solidFill>
                  <a:schemeClr val="dk1"/>
                </a:solidFill>
                <a:latin typeface="Arimo"/>
                <a:ea typeface="Arimo"/>
                <a:cs typeface="Arimo"/>
                <a:sym typeface="Arimo"/>
              </a:rPr>
              <a:t>Influencer Residency Campaign Planning for 2025</a:t>
            </a:r>
            <a:endParaRPr sz="1300" b="0" i="0" u="none" strike="noStrike" cap="none">
              <a:solidFill>
                <a:schemeClr val="dk1"/>
              </a:solidFill>
              <a:latin typeface="Arimo"/>
              <a:ea typeface="Arimo"/>
              <a:cs typeface="Arimo"/>
              <a:sym typeface="Arimo"/>
            </a:endParaRPr>
          </a:p>
          <a:p>
            <a:pPr marL="457200" marR="0" lvl="0" indent="-311150" algn="l" rtl="0">
              <a:lnSpc>
                <a:spcPct val="115000"/>
              </a:lnSpc>
              <a:spcBef>
                <a:spcPts val="0"/>
              </a:spcBef>
              <a:spcAft>
                <a:spcPts val="0"/>
              </a:spcAft>
              <a:buClr>
                <a:schemeClr val="dk1"/>
              </a:buClr>
              <a:buSzPts val="1300"/>
              <a:buFont typeface="Arimo"/>
              <a:buChar char="●"/>
            </a:pPr>
            <a:r>
              <a:rPr lang="en-US" sz="1300" b="0" i="0" u="none" strike="noStrike" cap="none">
                <a:solidFill>
                  <a:schemeClr val="dk1"/>
                </a:solidFill>
                <a:latin typeface="Arimo"/>
                <a:ea typeface="Arimo"/>
                <a:cs typeface="Arimo"/>
                <a:sym typeface="Arimo"/>
              </a:rPr>
              <a:t>Ongoing influencer collaborations</a:t>
            </a:r>
            <a:endParaRPr sz="1300" b="0" i="0" u="none" strike="noStrike" cap="none">
              <a:solidFill>
                <a:schemeClr val="dk1"/>
              </a:solidFill>
              <a:latin typeface="Arimo"/>
              <a:ea typeface="Arimo"/>
              <a:cs typeface="Arimo"/>
              <a:sym typeface="Arimo"/>
            </a:endParaRPr>
          </a:p>
          <a:p>
            <a:pPr marL="457200" marR="0" lvl="0" indent="-311150" algn="l" rtl="0">
              <a:lnSpc>
                <a:spcPct val="115000"/>
              </a:lnSpc>
              <a:spcBef>
                <a:spcPts val="0"/>
              </a:spcBef>
              <a:spcAft>
                <a:spcPts val="0"/>
              </a:spcAft>
              <a:buClr>
                <a:schemeClr val="dk1"/>
              </a:buClr>
              <a:buSzPts val="1300"/>
              <a:buFont typeface="Arimo"/>
              <a:buChar char="●"/>
            </a:pPr>
            <a:r>
              <a:rPr lang="en-US" sz="1300" b="0" i="0" u="none" strike="noStrike" cap="none">
                <a:solidFill>
                  <a:schemeClr val="dk1"/>
                </a:solidFill>
                <a:latin typeface="Arimo"/>
                <a:ea typeface="Arimo"/>
                <a:cs typeface="Arimo"/>
                <a:sym typeface="Arimo"/>
              </a:rPr>
              <a:t>Monthly custom interactive social media stories</a:t>
            </a:r>
            <a:endParaRPr sz="1300" b="0" i="0" u="none" strike="noStrike" cap="none">
              <a:solidFill>
                <a:schemeClr val="dk1"/>
              </a:solidFill>
              <a:latin typeface="Arimo"/>
              <a:ea typeface="Arimo"/>
              <a:cs typeface="Arimo"/>
              <a:sym typeface="Arimo"/>
            </a:endParaRPr>
          </a:p>
          <a:p>
            <a:pPr marL="457200" marR="0" lvl="0" indent="-311150" algn="l" rtl="0">
              <a:lnSpc>
                <a:spcPct val="115000"/>
              </a:lnSpc>
              <a:spcBef>
                <a:spcPts val="0"/>
              </a:spcBef>
              <a:spcAft>
                <a:spcPts val="0"/>
              </a:spcAft>
              <a:buClr>
                <a:schemeClr val="dk1"/>
              </a:buClr>
              <a:buSzPts val="1300"/>
              <a:buFont typeface="Arimo"/>
              <a:buChar char="●"/>
            </a:pPr>
            <a:r>
              <a:rPr lang="en-US" sz="1300" b="0" i="0" u="none" strike="noStrike" cap="none">
                <a:solidFill>
                  <a:schemeClr val="dk1"/>
                </a:solidFill>
                <a:latin typeface="Arimo"/>
                <a:ea typeface="Arimo"/>
                <a:cs typeface="Arimo"/>
                <a:sym typeface="Arimo"/>
              </a:rPr>
              <a:t>Ongoing promotion of Staycation </a:t>
            </a:r>
            <a:endParaRPr sz="1300" b="0" i="0" u="none" strike="noStrike" cap="none">
              <a:solidFill>
                <a:schemeClr val="dk1"/>
              </a:solidFill>
              <a:latin typeface="Arimo"/>
              <a:ea typeface="Arimo"/>
              <a:cs typeface="Arimo"/>
              <a:sym typeface="Arimo"/>
            </a:endParaRPr>
          </a:p>
          <a:p>
            <a:pPr marL="457200" marR="0" lvl="0" indent="-311150" algn="l" rtl="0">
              <a:lnSpc>
                <a:spcPct val="115000"/>
              </a:lnSpc>
              <a:spcBef>
                <a:spcPts val="0"/>
              </a:spcBef>
              <a:spcAft>
                <a:spcPts val="0"/>
              </a:spcAft>
              <a:buClr>
                <a:schemeClr val="dk1"/>
              </a:buClr>
              <a:buSzPts val="1300"/>
              <a:buFont typeface="Arimo"/>
              <a:buChar char="●"/>
            </a:pPr>
            <a:r>
              <a:rPr lang="en-US" sz="1300" b="0" i="0" u="none" strike="noStrike" cap="none">
                <a:solidFill>
                  <a:schemeClr val="dk1"/>
                </a:solidFill>
                <a:latin typeface="Arimo"/>
                <a:ea typeface="Arimo"/>
                <a:cs typeface="Arimo"/>
                <a:sym typeface="Arimo"/>
              </a:rPr>
              <a:t>Collection de Pépites highlighting villas, B&amp;B’s and boutique hotels</a:t>
            </a:r>
            <a:endParaRPr sz="1300" b="0" i="0" u="none" strike="noStrike" cap="none">
              <a:solidFill>
                <a:schemeClr val="dk1"/>
              </a:solidFill>
              <a:latin typeface="Arimo"/>
              <a:ea typeface="Arimo"/>
              <a:cs typeface="Arimo"/>
              <a:sym typeface="Arimo"/>
            </a:endParaRPr>
          </a:p>
          <a:p>
            <a:pPr marL="457200" marR="0" lvl="0" indent="-311150" algn="l" rtl="0">
              <a:lnSpc>
                <a:spcPct val="115000"/>
              </a:lnSpc>
              <a:spcBef>
                <a:spcPts val="0"/>
              </a:spcBef>
              <a:spcAft>
                <a:spcPts val="0"/>
              </a:spcAft>
              <a:buClr>
                <a:schemeClr val="dk1"/>
              </a:buClr>
              <a:buSzPts val="1300"/>
              <a:buFont typeface="Arimo"/>
              <a:buChar char="●"/>
            </a:pPr>
            <a:r>
              <a:rPr lang="en-US" sz="1300" b="0" i="0" u="none" strike="noStrike" cap="none">
                <a:solidFill>
                  <a:schemeClr val="dk1"/>
                </a:solidFill>
                <a:latin typeface="Arimo"/>
                <a:ea typeface="Arimo"/>
                <a:cs typeface="Arimo"/>
                <a:sym typeface="Arimo"/>
              </a:rPr>
              <a:t>Monthly Social Media Ad promoting Staycation</a:t>
            </a:r>
            <a:endParaRPr sz="1300" b="0" i="0" u="none" strike="noStrike" cap="none">
              <a:solidFill>
                <a:schemeClr val="dk1"/>
              </a:solidFill>
              <a:latin typeface="Arimo"/>
              <a:ea typeface="Arimo"/>
              <a:cs typeface="Arimo"/>
              <a:sym typeface="Arimo"/>
            </a:endParaRPr>
          </a:p>
        </p:txBody>
      </p:sp>
      <p:pic>
        <p:nvPicPr>
          <p:cNvPr id="569" name="Google Shape;569;p87" descr="1000044603.jpg"/>
          <p:cNvPicPr preferRelativeResize="0"/>
          <p:nvPr/>
        </p:nvPicPr>
        <p:blipFill rotWithShape="1">
          <a:blip r:embed="rId3">
            <a:alphaModFix/>
          </a:blip>
          <a:srcRect/>
          <a:stretch/>
        </p:blipFill>
        <p:spPr>
          <a:xfrm>
            <a:off x="523602" y="1475950"/>
            <a:ext cx="3077850" cy="390610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88"/>
          <p:cNvSpPr txBox="1"/>
          <p:nvPr/>
        </p:nvSpPr>
        <p:spPr>
          <a:xfrm>
            <a:off x="565900" y="904425"/>
            <a:ext cx="4393200" cy="663900"/>
          </a:xfrm>
          <a:prstGeom prst="rect">
            <a:avLst/>
          </a:prstGeom>
          <a:noFill/>
          <a:ln>
            <a:noFill/>
          </a:ln>
        </p:spPr>
        <p:txBody>
          <a:bodyPr spcFirstLastPara="1" wrap="square" lIns="0" tIns="0" rIns="0" bIns="0" anchor="t" anchorCtr="1">
            <a:noAutofit/>
          </a:bodyPr>
          <a:lstStyle/>
          <a:p>
            <a:pPr marL="0" marR="0" lvl="0" indent="0" algn="l" rtl="0">
              <a:lnSpc>
                <a:spcPct val="70000"/>
              </a:lnSpc>
              <a:spcBef>
                <a:spcPts val="0"/>
              </a:spcBef>
              <a:spcAft>
                <a:spcPts val="0"/>
              </a:spcAft>
              <a:buClr>
                <a:srgbClr val="000000"/>
              </a:buClr>
              <a:buSzPts val="6440"/>
              <a:buFont typeface="Arial"/>
              <a:buNone/>
            </a:pPr>
            <a:r>
              <a:rPr lang="en-US" sz="6440" b="0" i="0" u="none" strike="noStrike" cap="none">
                <a:solidFill>
                  <a:srgbClr val="FFFFFF"/>
                </a:solidFill>
                <a:latin typeface="Oswald"/>
                <a:ea typeface="Oswald"/>
                <a:cs typeface="Oswald"/>
                <a:sym typeface="Oswald"/>
              </a:rPr>
              <a:t>SLTA GLOBAL</a:t>
            </a:r>
            <a:endParaRPr sz="6440" b="0" i="0" u="none" strike="noStrike" cap="none">
              <a:solidFill>
                <a:srgbClr val="FFFFFF"/>
              </a:solidFill>
              <a:latin typeface="Oswald"/>
              <a:ea typeface="Oswald"/>
              <a:cs typeface="Oswald"/>
              <a:sym typeface="Oswald"/>
            </a:endParaRPr>
          </a:p>
          <a:p>
            <a:pPr marL="0" marR="0" lvl="0" indent="0" algn="l" rtl="0">
              <a:lnSpc>
                <a:spcPct val="70000"/>
              </a:lnSpc>
              <a:spcBef>
                <a:spcPts val="0"/>
              </a:spcBef>
              <a:spcAft>
                <a:spcPts val="0"/>
              </a:spcAft>
              <a:buClr>
                <a:srgbClr val="000000"/>
              </a:buClr>
              <a:buSzPts val="6440"/>
              <a:buFont typeface="Arial"/>
              <a:buNone/>
            </a:pPr>
            <a:r>
              <a:rPr lang="en-US" sz="6440" b="0" i="0" u="none" strike="noStrike" cap="none">
                <a:solidFill>
                  <a:srgbClr val="FFFFFF"/>
                </a:solidFill>
                <a:latin typeface="Oswald"/>
                <a:ea typeface="Oswald"/>
                <a:cs typeface="Oswald"/>
                <a:sym typeface="Oswald"/>
              </a:rPr>
              <a:t>HIGHLIGHTS</a:t>
            </a:r>
            <a:endParaRPr sz="6440" b="0" i="0" u="none" strike="noStrike" cap="none">
              <a:solidFill>
                <a:srgbClr val="FFFFFF"/>
              </a:solidFill>
              <a:latin typeface="Oswald"/>
              <a:ea typeface="Oswald"/>
              <a:cs typeface="Oswald"/>
              <a:sym typeface="Oswa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42"/>
          <p:cNvSpPr txBox="1"/>
          <p:nvPr/>
        </p:nvSpPr>
        <p:spPr>
          <a:xfrm>
            <a:off x="2129550" y="1066025"/>
            <a:ext cx="7932900" cy="538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5500"/>
              <a:buFont typeface="Arial"/>
              <a:buNone/>
            </a:pPr>
            <a:r>
              <a:rPr lang="en-US" sz="5500" b="0" i="0" u="none" strike="noStrike" cap="none">
                <a:solidFill>
                  <a:srgbClr val="156082"/>
                </a:solidFill>
                <a:latin typeface="Oswald Medium"/>
                <a:ea typeface="Oswald Medium"/>
                <a:cs typeface="Oswald Medium"/>
                <a:sym typeface="Oswald Medium"/>
              </a:rPr>
              <a:t>PERFORMANCE UPDATE</a:t>
            </a:r>
            <a:endParaRPr sz="5500" b="0" i="0" u="none" strike="noStrike" cap="none">
              <a:solidFill>
                <a:srgbClr val="156082"/>
              </a:solidFill>
              <a:latin typeface="Oswald Medium"/>
              <a:ea typeface="Oswald Medium"/>
              <a:cs typeface="Oswald Medium"/>
              <a:sym typeface="Oswald Medium"/>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89"/>
          <p:cNvSpPr txBox="1"/>
          <p:nvPr/>
        </p:nvSpPr>
        <p:spPr>
          <a:xfrm rot="-5400000">
            <a:off x="-571750" y="3580200"/>
            <a:ext cx="5588700" cy="36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7000" b="0" i="0" u="none" strike="noStrike" cap="none">
                <a:solidFill>
                  <a:schemeClr val="lt1"/>
                </a:solidFill>
                <a:latin typeface="Oswald"/>
                <a:ea typeface="Oswald"/>
                <a:cs typeface="Oswald"/>
                <a:sym typeface="Oswald"/>
              </a:rPr>
              <a:t>UNITED STATES</a:t>
            </a:r>
            <a:endParaRPr sz="7400" b="0" i="0" u="none" strike="noStrike" cap="none">
              <a:solidFill>
                <a:schemeClr val="lt1"/>
              </a:solidFill>
              <a:latin typeface="Oswald"/>
              <a:ea typeface="Oswald"/>
              <a:cs typeface="Oswald"/>
              <a:sym typeface="Oswald"/>
            </a:endParaRPr>
          </a:p>
        </p:txBody>
      </p:sp>
      <p:pic>
        <p:nvPicPr>
          <p:cNvPr id="580" name="Google Shape;580;p89"/>
          <p:cNvPicPr preferRelativeResize="0"/>
          <p:nvPr/>
        </p:nvPicPr>
        <p:blipFill rotWithShape="1">
          <a:blip r:embed="rId3">
            <a:alphaModFix/>
          </a:blip>
          <a:srcRect/>
          <a:stretch/>
        </p:blipFill>
        <p:spPr>
          <a:xfrm>
            <a:off x="3245350" y="524038"/>
            <a:ext cx="3190909" cy="2136705"/>
          </a:xfrm>
          <a:prstGeom prst="rect">
            <a:avLst/>
          </a:prstGeom>
          <a:noFill/>
          <a:ln>
            <a:noFill/>
          </a:ln>
        </p:spPr>
      </p:pic>
      <p:pic>
        <p:nvPicPr>
          <p:cNvPr id="581" name="Google Shape;581;p89"/>
          <p:cNvPicPr preferRelativeResize="0"/>
          <p:nvPr/>
        </p:nvPicPr>
        <p:blipFill rotWithShape="1">
          <a:blip r:embed="rId4">
            <a:alphaModFix/>
          </a:blip>
          <a:srcRect/>
          <a:stretch/>
        </p:blipFill>
        <p:spPr>
          <a:xfrm>
            <a:off x="3245350" y="2704095"/>
            <a:ext cx="3121077" cy="3629868"/>
          </a:xfrm>
          <a:prstGeom prst="rect">
            <a:avLst/>
          </a:prstGeom>
          <a:noFill/>
          <a:ln>
            <a:noFill/>
          </a:ln>
        </p:spPr>
      </p:pic>
      <p:pic>
        <p:nvPicPr>
          <p:cNvPr id="582" name="Google Shape;582;p89"/>
          <p:cNvPicPr preferRelativeResize="0"/>
          <p:nvPr/>
        </p:nvPicPr>
        <p:blipFill rotWithShape="1">
          <a:blip r:embed="rId5">
            <a:alphaModFix/>
          </a:blip>
          <a:srcRect/>
          <a:stretch/>
        </p:blipFill>
        <p:spPr>
          <a:xfrm>
            <a:off x="6525973" y="2704111"/>
            <a:ext cx="3121077" cy="3629857"/>
          </a:xfrm>
          <a:prstGeom prst="rect">
            <a:avLst/>
          </a:prstGeom>
          <a:noFill/>
          <a:ln>
            <a:noFill/>
          </a:ln>
        </p:spPr>
      </p:pic>
      <p:pic>
        <p:nvPicPr>
          <p:cNvPr id="583" name="Google Shape;583;p89"/>
          <p:cNvPicPr preferRelativeResize="0"/>
          <p:nvPr/>
        </p:nvPicPr>
        <p:blipFill rotWithShape="1">
          <a:blip r:embed="rId6">
            <a:alphaModFix/>
          </a:blip>
          <a:srcRect/>
          <a:stretch/>
        </p:blipFill>
        <p:spPr>
          <a:xfrm>
            <a:off x="6525975" y="524050"/>
            <a:ext cx="3849466" cy="21367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90"/>
          <p:cNvSpPr txBox="1"/>
          <p:nvPr/>
        </p:nvSpPr>
        <p:spPr>
          <a:xfrm rot="-5400000">
            <a:off x="-830050" y="3321900"/>
            <a:ext cx="6105300" cy="365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7000" b="0" i="0" u="none" strike="noStrike" cap="none" dirty="0">
                <a:solidFill>
                  <a:schemeClr val="lt1"/>
                </a:solidFill>
                <a:latin typeface="Oswald"/>
                <a:ea typeface="Oswald"/>
                <a:cs typeface="Oswald"/>
                <a:sym typeface="Oswald"/>
              </a:rPr>
              <a:t>EUROPE</a:t>
            </a:r>
            <a:endParaRPr sz="7400" b="0" i="0" u="none" strike="noStrike" cap="none" dirty="0">
              <a:solidFill>
                <a:schemeClr val="lt1"/>
              </a:solidFill>
              <a:latin typeface="Oswald"/>
              <a:ea typeface="Oswald"/>
              <a:cs typeface="Oswald"/>
              <a:sym typeface="Oswald"/>
            </a:endParaRPr>
          </a:p>
        </p:txBody>
      </p:sp>
      <p:pic>
        <p:nvPicPr>
          <p:cNvPr id="589" name="Google Shape;589;p90"/>
          <p:cNvPicPr preferRelativeResize="0"/>
          <p:nvPr/>
        </p:nvPicPr>
        <p:blipFill rotWithShape="1">
          <a:blip r:embed="rId3">
            <a:alphaModFix/>
          </a:blip>
          <a:srcRect/>
          <a:stretch/>
        </p:blipFill>
        <p:spPr>
          <a:xfrm>
            <a:off x="3177400" y="706100"/>
            <a:ext cx="2876430" cy="2157320"/>
          </a:xfrm>
          <a:prstGeom prst="rect">
            <a:avLst/>
          </a:prstGeom>
          <a:noFill/>
          <a:ln>
            <a:noFill/>
          </a:ln>
        </p:spPr>
      </p:pic>
      <p:pic>
        <p:nvPicPr>
          <p:cNvPr id="590" name="Google Shape;590;p90"/>
          <p:cNvPicPr preferRelativeResize="0"/>
          <p:nvPr/>
        </p:nvPicPr>
        <p:blipFill rotWithShape="1">
          <a:blip r:embed="rId4">
            <a:alphaModFix/>
          </a:blip>
          <a:srcRect/>
          <a:stretch/>
        </p:blipFill>
        <p:spPr>
          <a:xfrm>
            <a:off x="3177400" y="2947686"/>
            <a:ext cx="2347170" cy="3139514"/>
          </a:xfrm>
          <a:prstGeom prst="rect">
            <a:avLst/>
          </a:prstGeom>
          <a:noFill/>
          <a:ln>
            <a:noFill/>
          </a:ln>
        </p:spPr>
      </p:pic>
      <p:pic>
        <p:nvPicPr>
          <p:cNvPr id="591" name="Google Shape;591;p90"/>
          <p:cNvPicPr preferRelativeResize="0"/>
          <p:nvPr/>
        </p:nvPicPr>
        <p:blipFill rotWithShape="1">
          <a:blip r:embed="rId5">
            <a:alphaModFix/>
          </a:blip>
          <a:srcRect/>
          <a:stretch/>
        </p:blipFill>
        <p:spPr>
          <a:xfrm>
            <a:off x="5657311" y="2947686"/>
            <a:ext cx="2908948" cy="3139514"/>
          </a:xfrm>
          <a:prstGeom prst="rect">
            <a:avLst/>
          </a:prstGeom>
          <a:noFill/>
          <a:ln>
            <a:noFill/>
          </a:ln>
        </p:spPr>
      </p:pic>
      <p:pic>
        <p:nvPicPr>
          <p:cNvPr id="592" name="Google Shape;592;p90"/>
          <p:cNvPicPr preferRelativeResize="0"/>
          <p:nvPr/>
        </p:nvPicPr>
        <p:blipFill rotWithShape="1">
          <a:blip r:embed="rId6">
            <a:alphaModFix/>
          </a:blip>
          <a:srcRect/>
          <a:stretch/>
        </p:blipFill>
        <p:spPr>
          <a:xfrm>
            <a:off x="6162472" y="706101"/>
            <a:ext cx="3771744" cy="2157320"/>
          </a:xfrm>
          <a:prstGeom prst="rect">
            <a:avLst/>
          </a:prstGeom>
          <a:noFill/>
          <a:ln>
            <a:noFill/>
          </a:ln>
        </p:spPr>
      </p:pic>
      <p:pic>
        <p:nvPicPr>
          <p:cNvPr id="593" name="Google Shape;593;p90"/>
          <p:cNvPicPr preferRelativeResize="0"/>
          <p:nvPr/>
        </p:nvPicPr>
        <p:blipFill rotWithShape="1">
          <a:blip r:embed="rId7">
            <a:alphaModFix/>
          </a:blip>
          <a:srcRect/>
          <a:stretch/>
        </p:blipFill>
        <p:spPr>
          <a:xfrm>
            <a:off x="8699006" y="2947686"/>
            <a:ext cx="2626945" cy="313951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90"/>
          <p:cNvSpPr txBox="1"/>
          <p:nvPr/>
        </p:nvSpPr>
        <p:spPr>
          <a:xfrm rot="-5400000">
            <a:off x="-830050" y="3321900"/>
            <a:ext cx="6105300" cy="36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7000" b="0" i="0" u="none" strike="noStrike" cap="none">
                <a:solidFill>
                  <a:schemeClr val="lt1"/>
                </a:solidFill>
                <a:latin typeface="Oswald"/>
                <a:ea typeface="Oswald"/>
                <a:cs typeface="Oswald"/>
                <a:sym typeface="Oswald"/>
              </a:rPr>
              <a:t>UNITED KINGDOM</a:t>
            </a:r>
            <a:endParaRPr sz="7400" b="0" i="0" u="none" strike="noStrike" cap="none">
              <a:solidFill>
                <a:schemeClr val="lt1"/>
              </a:solidFill>
              <a:latin typeface="Oswald"/>
              <a:ea typeface="Oswald"/>
              <a:cs typeface="Oswald"/>
              <a:sym typeface="Oswald"/>
            </a:endParaRPr>
          </a:p>
        </p:txBody>
      </p:sp>
      <p:pic>
        <p:nvPicPr>
          <p:cNvPr id="2" name="Content Placeholder 4">
            <a:extLst>
              <a:ext uri="{FF2B5EF4-FFF2-40B4-BE49-F238E27FC236}">
                <a16:creationId xmlns:a16="http://schemas.microsoft.com/office/drawing/2014/main" id="{446C3B80-E065-77C2-8AEF-2D2FB48BBF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2463" y="3647648"/>
            <a:ext cx="4018857" cy="2676510"/>
          </a:xfrm>
          <a:prstGeom prst="rect">
            <a:avLst/>
          </a:prstGeom>
        </p:spPr>
      </p:pic>
      <p:pic>
        <p:nvPicPr>
          <p:cNvPr id="3" name="Picture 2">
            <a:extLst>
              <a:ext uri="{FF2B5EF4-FFF2-40B4-BE49-F238E27FC236}">
                <a16:creationId xmlns:a16="http://schemas.microsoft.com/office/drawing/2014/main" id="{2F262A1B-5C7A-940C-F4A4-FB8F11E40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2462" y="610038"/>
            <a:ext cx="4035625" cy="2697298"/>
          </a:xfrm>
          <a:prstGeom prst="rect">
            <a:avLst/>
          </a:prstGeom>
        </p:spPr>
      </p:pic>
      <p:pic>
        <p:nvPicPr>
          <p:cNvPr id="4" name="Picture 3">
            <a:extLst>
              <a:ext uri="{FF2B5EF4-FFF2-40B4-BE49-F238E27FC236}">
                <a16:creationId xmlns:a16="http://schemas.microsoft.com/office/drawing/2014/main" id="{82C13A79-16CB-AD70-51E5-99713F4677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5021" y="610038"/>
            <a:ext cx="4150844" cy="2716095"/>
          </a:xfrm>
          <a:prstGeom prst="rect">
            <a:avLst/>
          </a:prstGeom>
        </p:spPr>
      </p:pic>
      <p:pic>
        <p:nvPicPr>
          <p:cNvPr id="5" name="Picture 4">
            <a:extLst>
              <a:ext uri="{FF2B5EF4-FFF2-40B4-BE49-F238E27FC236}">
                <a16:creationId xmlns:a16="http://schemas.microsoft.com/office/drawing/2014/main" id="{5E433279-8223-8A09-5218-16CD844893F9}"/>
              </a:ext>
            </a:extLst>
          </p:cNvPr>
          <p:cNvPicPr>
            <a:picLocks noChangeAspect="1"/>
          </p:cNvPicPr>
          <p:nvPr/>
        </p:nvPicPr>
        <p:blipFill>
          <a:blip r:embed="rId6"/>
          <a:stretch>
            <a:fillRect/>
          </a:stretch>
        </p:blipFill>
        <p:spPr>
          <a:xfrm>
            <a:off x="7482671" y="3635169"/>
            <a:ext cx="4103194" cy="2688989"/>
          </a:xfrm>
          <a:prstGeom prst="rect">
            <a:avLst/>
          </a:prstGeom>
        </p:spPr>
      </p:pic>
    </p:spTree>
    <p:extLst>
      <p:ext uri="{BB962C8B-B14F-4D97-AF65-F5344CB8AC3E}">
        <p14:creationId xmlns:p14="http://schemas.microsoft.com/office/powerpoint/2010/main" val="16938833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91"/>
          <p:cNvSpPr txBox="1"/>
          <p:nvPr/>
        </p:nvSpPr>
        <p:spPr>
          <a:xfrm rot="-5400000">
            <a:off x="-830050" y="3321900"/>
            <a:ext cx="6105300" cy="36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7000" b="0" i="0" u="none" strike="noStrike" cap="none">
                <a:solidFill>
                  <a:schemeClr val="lt1"/>
                </a:solidFill>
                <a:latin typeface="Oswald"/>
                <a:ea typeface="Oswald"/>
                <a:cs typeface="Oswald"/>
                <a:sym typeface="Oswald"/>
              </a:rPr>
              <a:t>CANADA</a:t>
            </a:r>
            <a:endParaRPr sz="7400" b="0" i="0" u="none" strike="noStrike" cap="none">
              <a:solidFill>
                <a:schemeClr val="lt1"/>
              </a:solidFill>
              <a:latin typeface="Oswald"/>
              <a:ea typeface="Oswald"/>
              <a:cs typeface="Oswald"/>
              <a:sym typeface="Oswald"/>
            </a:endParaRPr>
          </a:p>
        </p:txBody>
      </p:sp>
      <p:pic>
        <p:nvPicPr>
          <p:cNvPr id="599" name="Google Shape;599;p91"/>
          <p:cNvPicPr preferRelativeResize="0"/>
          <p:nvPr/>
        </p:nvPicPr>
        <p:blipFill rotWithShape="1">
          <a:blip r:embed="rId3">
            <a:alphaModFix/>
          </a:blip>
          <a:srcRect/>
          <a:stretch/>
        </p:blipFill>
        <p:spPr>
          <a:xfrm>
            <a:off x="3346450" y="2137302"/>
            <a:ext cx="2784959" cy="3877098"/>
          </a:xfrm>
          <a:prstGeom prst="rect">
            <a:avLst/>
          </a:prstGeom>
          <a:noFill/>
          <a:ln>
            <a:noFill/>
          </a:ln>
        </p:spPr>
      </p:pic>
      <p:pic>
        <p:nvPicPr>
          <p:cNvPr id="600" name="Google Shape;600;p91"/>
          <p:cNvPicPr preferRelativeResize="0"/>
          <p:nvPr/>
        </p:nvPicPr>
        <p:blipFill rotWithShape="1">
          <a:blip r:embed="rId4">
            <a:alphaModFix/>
          </a:blip>
          <a:srcRect/>
          <a:stretch/>
        </p:blipFill>
        <p:spPr>
          <a:xfrm>
            <a:off x="6161095" y="2120250"/>
            <a:ext cx="2587205" cy="3911201"/>
          </a:xfrm>
          <a:prstGeom prst="rect">
            <a:avLst/>
          </a:prstGeom>
          <a:noFill/>
          <a:ln>
            <a:noFill/>
          </a:ln>
        </p:spPr>
      </p:pic>
      <p:pic>
        <p:nvPicPr>
          <p:cNvPr id="601" name="Google Shape;601;p91"/>
          <p:cNvPicPr preferRelativeResize="0"/>
          <p:nvPr/>
        </p:nvPicPr>
        <p:blipFill rotWithShape="1">
          <a:blip r:embed="rId5">
            <a:alphaModFix/>
          </a:blip>
          <a:srcRect/>
          <a:stretch/>
        </p:blipFill>
        <p:spPr>
          <a:xfrm>
            <a:off x="8818350" y="2137300"/>
            <a:ext cx="2858950" cy="3830625"/>
          </a:xfrm>
          <a:prstGeom prst="rect">
            <a:avLst/>
          </a:prstGeom>
          <a:noFill/>
          <a:ln>
            <a:noFill/>
          </a:ln>
        </p:spPr>
      </p:pic>
      <p:pic>
        <p:nvPicPr>
          <p:cNvPr id="602" name="Google Shape;602;p91"/>
          <p:cNvPicPr preferRelativeResize="0"/>
          <p:nvPr/>
        </p:nvPicPr>
        <p:blipFill rotWithShape="1">
          <a:blip r:embed="rId6">
            <a:alphaModFix/>
          </a:blip>
          <a:srcRect/>
          <a:stretch/>
        </p:blipFill>
        <p:spPr>
          <a:xfrm>
            <a:off x="6337738" y="311325"/>
            <a:ext cx="2233925" cy="18089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92"/>
          <p:cNvSpPr txBox="1"/>
          <p:nvPr/>
        </p:nvSpPr>
        <p:spPr>
          <a:xfrm rot="-5400000">
            <a:off x="-830050" y="3321900"/>
            <a:ext cx="6105300" cy="36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7000" b="0" i="0" u="none" strike="noStrike" cap="none">
                <a:solidFill>
                  <a:schemeClr val="lt1"/>
                </a:solidFill>
                <a:latin typeface="Oswald"/>
                <a:ea typeface="Oswald"/>
                <a:cs typeface="Oswald"/>
                <a:sym typeface="Oswald"/>
              </a:rPr>
              <a:t>CARIBBEAN</a:t>
            </a:r>
            <a:endParaRPr sz="7400" b="0" i="0" u="none" strike="noStrike" cap="none">
              <a:solidFill>
                <a:schemeClr val="lt1"/>
              </a:solidFill>
              <a:latin typeface="Oswald"/>
              <a:ea typeface="Oswald"/>
              <a:cs typeface="Oswald"/>
              <a:sym typeface="Oswald"/>
            </a:endParaRPr>
          </a:p>
        </p:txBody>
      </p:sp>
      <p:pic>
        <p:nvPicPr>
          <p:cNvPr id="608" name="Google Shape;608;p92"/>
          <p:cNvPicPr preferRelativeResize="0"/>
          <p:nvPr/>
        </p:nvPicPr>
        <p:blipFill rotWithShape="1">
          <a:blip r:embed="rId3">
            <a:alphaModFix/>
          </a:blip>
          <a:srcRect/>
          <a:stretch/>
        </p:blipFill>
        <p:spPr>
          <a:xfrm>
            <a:off x="3211950" y="1841675"/>
            <a:ext cx="8844950" cy="30182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94"/>
          <p:cNvSpPr txBox="1"/>
          <p:nvPr/>
        </p:nvSpPr>
        <p:spPr>
          <a:xfrm rot="-5400000">
            <a:off x="215007" y="4366950"/>
            <a:ext cx="4015200" cy="36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7000" b="0" i="0" u="none" strike="noStrike" cap="none" dirty="0">
                <a:solidFill>
                  <a:schemeClr val="lt1"/>
                </a:solidFill>
                <a:latin typeface="Oswald"/>
                <a:ea typeface="Oswald"/>
                <a:cs typeface="Oswald"/>
                <a:sym typeface="Oswald"/>
              </a:rPr>
              <a:t>AUGUST</a:t>
            </a:r>
            <a:endParaRPr sz="7400" b="0" i="0" u="none" strike="noStrike" cap="none" dirty="0">
              <a:solidFill>
                <a:schemeClr val="lt1"/>
              </a:solidFill>
              <a:latin typeface="Oswald"/>
              <a:ea typeface="Oswald"/>
              <a:cs typeface="Oswald"/>
              <a:sym typeface="Oswald"/>
            </a:endParaRPr>
          </a:p>
        </p:txBody>
      </p:sp>
      <p:pic>
        <p:nvPicPr>
          <p:cNvPr id="618" name="Google Shape;618;p94" descr="1000044603.jpg"/>
          <p:cNvPicPr preferRelativeResize="0"/>
          <p:nvPr/>
        </p:nvPicPr>
        <p:blipFill rotWithShape="1">
          <a:blip r:embed="rId3">
            <a:alphaModFix/>
          </a:blip>
          <a:srcRect/>
          <a:stretch/>
        </p:blipFill>
        <p:spPr>
          <a:xfrm>
            <a:off x="3279380" y="1662698"/>
            <a:ext cx="3684187" cy="4675601"/>
          </a:xfrm>
          <a:prstGeom prst="rect">
            <a:avLst/>
          </a:prstGeom>
          <a:noFill/>
          <a:ln>
            <a:noFill/>
          </a:ln>
        </p:spPr>
      </p:pic>
      <p:pic>
        <p:nvPicPr>
          <p:cNvPr id="619" name="Google Shape;619;p94"/>
          <p:cNvPicPr preferRelativeResize="0"/>
          <p:nvPr/>
        </p:nvPicPr>
        <p:blipFill rotWithShape="1">
          <a:blip r:embed="rId4">
            <a:alphaModFix/>
          </a:blip>
          <a:srcRect/>
          <a:stretch/>
        </p:blipFill>
        <p:spPr>
          <a:xfrm>
            <a:off x="7070526" y="1597767"/>
            <a:ext cx="1848271" cy="2304010"/>
          </a:xfrm>
          <a:prstGeom prst="rect">
            <a:avLst/>
          </a:prstGeom>
          <a:noFill/>
          <a:ln>
            <a:noFill/>
          </a:ln>
        </p:spPr>
      </p:pic>
      <p:pic>
        <p:nvPicPr>
          <p:cNvPr id="620" name="Google Shape;620;p94"/>
          <p:cNvPicPr preferRelativeResize="0"/>
          <p:nvPr/>
        </p:nvPicPr>
        <p:blipFill rotWithShape="1">
          <a:blip r:embed="rId5">
            <a:alphaModFix/>
          </a:blip>
          <a:srcRect/>
          <a:stretch/>
        </p:blipFill>
        <p:spPr>
          <a:xfrm>
            <a:off x="7070526" y="4034273"/>
            <a:ext cx="1848271" cy="2304026"/>
          </a:xfrm>
          <a:prstGeom prst="rect">
            <a:avLst/>
          </a:prstGeom>
          <a:noFill/>
          <a:ln>
            <a:noFill/>
          </a:ln>
        </p:spPr>
      </p:pic>
      <p:pic>
        <p:nvPicPr>
          <p:cNvPr id="621" name="Google Shape;621;p94"/>
          <p:cNvPicPr preferRelativeResize="0"/>
          <p:nvPr/>
        </p:nvPicPr>
        <p:blipFill rotWithShape="1">
          <a:blip r:embed="rId6">
            <a:alphaModFix/>
          </a:blip>
          <a:srcRect/>
          <a:stretch/>
        </p:blipFill>
        <p:spPr>
          <a:xfrm>
            <a:off x="3842634" y="17403"/>
            <a:ext cx="4750647" cy="1580363"/>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95"/>
          <p:cNvSpPr txBox="1"/>
          <p:nvPr/>
        </p:nvSpPr>
        <p:spPr>
          <a:xfrm rot="-5400000">
            <a:off x="215007" y="4366950"/>
            <a:ext cx="4015200" cy="36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7000" b="0" i="0" u="none" strike="noStrike" cap="none" dirty="0">
                <a:solidFill>
                  <a:schemeClr val="lt1"/>
                </a:solidFill>
                <a:latin typeface="Oswald"/>
                <a:ea typeface="Oswald"/>
                <a:cs typeface="Oswald"/>
                <a:sym typeface="Oswald"/>
              </a:rPr>
              <a:t>SEPTEMBER</a:t>
            </a:r>
            <a:endParaRPr sz="7400" b="0" i="0" u="none" strike="noStrike" cap="none" dirty="0">
              <a:solidFill>
                <a:schemeClr val="lt1"/>
              </a:solidFill>
              <a:latin typeface="Oswald"/>
              <a:ea typeface="Oswald"/>
              <a:cs typeface="Oswald"/>
              <a:sym typeface="Oswald"/>
            </a:endParaRPr>
          </a:p>
        </p:txBody>
      </p:sp>
      <p:pic>
        <p:nvPicPr>
          <p:cNvPr id="627" name="Google Shape;627;p95" descr="Enjoy Dang - vert.jpg"/>
          <p:cNvPicPr preferRelativeResize="0"/>
          <p:nvPr/>
        </p:nvPicPr>
        <p:blipFill rotWithShape="1">
          <a:blip r:embed="rId3">
            <a:alphaModFix/>
          </a:blip>
          <a:srcRect/>
          <a:stretch/>
        </p:blipFill>
        <p:spPr>
          <a:xfrm>
            <a:off x="6320929" y="2047937"/>
            <a:ext cx="1436367" cy="2126633"/>
          </a:xfrm>
          <a:prstGeom prst="rect">
            <a:avLst/>
          </a:prstGeom>
          <a:noFill/>
          <a:ln>
            <a:noFill/>
          </a:ln>
        </p:spPr>
      </p:pic>
      <p:pic>
        <p:nvPicPr>
          <p:cNvPr id="628" name="Google Shape;628;p95" descr="Enjoy Adventures - vert.jpg"/>
          <p:cNvPicPr preferRelativeResize="0"/>
          <p:nvPr/>
        </p:nvPicPr>
        <p:blipFill rotWithShape="1">
          <a:blip r:embed="rId4">
            <a:alphaModFix/>
          </a:blip>
          <a:srcRect/>
          <a:stretch/>
        </p:blipFill>
        <p:spPr>
          <a:xfrm>
            <a:off x="6346177" y="4354924"/>
            <a:ext cx="1436367" cy="2126641"/>
          </a:xfrm>
          <a:prstGeom prst="rect">
            <a:avLst/>
          </a:prstGeom>
          <a:noFill/>
          <a:ln>
            <a:noFill/>
          </a:ln>
        </p:spPr>
      </p:pic>
      <p:pic>
        <p:nvPicPr>
          <p:cNvPr id="629" name="Google Shape;629;p95" descr="Enjoy Lyme - vert.jpg"/>
          <p:cNvPicPr preferRelativeResize="0"/>
          <p:nvPr/>
        </p:nvPicPr>
        <p:blipFill rotWithShape="1">
          <a:blip r:embed="rId5">
            <a:alphaModFix/>
          </a:blip>
          <a:srcRect/>
          <a:stretch/>
        </p:blipFill>
        <p:spPr>
          <a:xfrm>
            <a:off x="8184552" y="2047929"/>
            <a:ext cx="1543244" cy="2126633"/>
          </a:xfrm>
          <a:prstGeom prst="rect">
            <a:avLst/>
          </a:prstGeom>
          <a:noFill/>
          <a:ln>
            <a:noFill/>
          </a:ln>
        </p:spPr>
      </p:pic>
      <p:pic>
        <p:nvPicPr>
          <p:cNvPr id="630" name="Google Shape;630;p95" descr="Enjoy Vibes - vert.jpg"/>
          <p:cNvPicPr preferRelativeResize="0"/>
          <p:nvPr/>
        </p:nvPicPr>
        <p:blipFill rotWithShape="1">
          <a:blip r:embed="rId6">
            <a:alphaModFix/>
          </a:blip>
          <a:srcRect/>
          <a:stretch/>
        </p:blipFill>
        <p:spPr>
          <a:xfrm>
            <a:off x="8184552" y="4354923"/>
            <a:ext cx="1558630" cy="2126641"/>
          </a:xfrm>
          <a:prstGeom prst="rect">
            <a:avLst/>
          </a:prstGeom>
          <a:noFill/>
          <a:ln>
            <a:noFill/>
          </a:ln>
        </p:spPr>
      </p:pic>
      <p:pic>
        <p:nvPicPr>
          <p:cNvPr id="631" name="Google Shape;631;p95" descr="Version Two - vr2.jpg"/>
          <p:cNvPicPr preferRelativeResize="0"/>
          <p:nvPr/>
        </p:nvPicPr>
        <p:blipFill rotWithShape="1">
          <a:blip r:embed="rId7">
            <a:alphaModFix/>
          </a:blip>
          <a:srcRect/>
          <a:stretch/>
        </p:blipFill>
        <p:spPr>
          <a:xfrm>
            <a:off x="3216526" y="2080258"/>
            <a:ext cx="2780380" cy="4317925"/>
          </a:xfrm>
          <a:prstGeom prst="rect">
            <a:avLst/>
          </a:prstGeom>
          <a:noFill/>
          <a:ln>
            <a:noFill/>
          </a:ln>
        </p:spPr>
      </p:pic>
      <p:pic>
        <p:nvPicPr>
          <p:cNvPr id="632" name="Google Shape;632;p95"/>
          <p:cNvPicPr preferRelativeResize="0"/>
          <p:nvPr/>
        </p:nvPicPr>
        <p:blipFill rotWithShape="1">
          <a:blip r:embed="rId8">
            <a:alphaModFix/>
          </a:blip>
          <a:srcRect/>
          <a:stretch/>
        </p:blipFill>
        <p:spPr>
          <a:xfrm>
            <a:off x="4457306" y="183281"/>
            <a:ext cx="4946467" cy="2207556"/>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96"/>
          <p:cNvSpPr txBox="1"/>
          <p:nvPr/>
        </p:nvSpPr>
        <p:spPr>
          <a:xfrm rot="-5400000">
            <a:off x="215007" y="4366950"/>
            <a:ext cx="4015200" cy="36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7000" b="0" i="0" u="none" strike="noStrike" cap="none" dirty="0">
                <a:solidFill>
                  <a:schemeClr val="lt1"/>
                </a:solidFill>
                <a:latin typeface="Oswald"/>
                <a:ea typeface="Oswald"/>
                <a:cs typeface="Oswald"/>
                <a:sym typeface="Oswald"/>
              </a:rPr>
              <a:t>OCTOBER</a:t>
            </a:r>
            <a:endParaRPr sz="7400" b="0" i="0" u="none" strike="noStrike" cap="none" dirty="0">
              <a:solidFill>
                <a:schemeClr val="lt1"/>
              </a:solidFill>
              <a:latin typeface="Oswald"/>
              <a:ea typeface="Oswald"/>
              <a:cs typeface="Oswald"/>
              <a:sym typeface="Oswald"/>
            </a:endParaRPr>
          </a:p>
        </p:txBody>
      </p:sp>
      <p:pic>
        <p:nvPicPr>
          <p:cNvPr id="638" name="Google Shape;638;p96"/>
          <p:cNvPicPr preferRelativeResize="0"/>
          <p:nvPr/>
        </p:nvPicPr>
        <p:blipFill rotWithShape="1">
          <a:blip r:embed="rId3">
            <a:alphaModFix/>
          </a:blip>
          <a:srcRect/>
          <a:stretch/>
        </p:blipFill>
        <p:spPr>
          <a:xfrm>
            <a:off x="3111050" y="398199"/>
            <a:ext cx="2209095" cy="2012492"/>
          </a:xfrm>
          <a:prstGeom prst="rect">
            <a:avLst/>
          </a:prstGeom>
          <a:noFill/>
          <a:ln>
            <a:noFill/>
          </a:ln>
        </p:spPr>
      </p:pic>
      <p:pic>
        <p:nvPicPr>
          <p:cNvPr id="640" name="Google Shape;640;p96"/>
          <p:cNvPicPr preferRelativeResize="0"/>
          <p:nvPr/>
        </p:nvPicPr>
        <p:blipFill rotWithShape="1">
          <a:blip r:embed="rId4">
            <a:alphaModFix/>
          </a:blip>
          <a:srcRect/>
          <a:stretch/>
        </p:blipFill>
        <p:spPr>
          <a:xfrm>
            <a:off x="5698832" y="270164"/>
            <a:ext cx="4453411" cy="2566553"/>
          </a:xfrm>
          <a:prstGeom prst="rect">
            <a:avLst/>
          </a:prstGeom>
          <a:noFill/>
          <a:ln>
            <a:noFill/>
          </a:ln>
        </p:spPr>
      </p:pic>
      <p:pic>
        <p:nvPicPr>
          <p:cNvPr id="1026" name="Picture 2" descr="Couple at Caille Blanc Villa &amp; Resort">
            <a:extLst>
              <a:ext uri="{FF2B5EF4-FFF2-40B4-BE49-F238E27FC236}">
                <a16:creationId xmlns:a16="http://schemas.microsoft.com/office/drawing/2014/main" id="{0169316B-EDF4-0ABB-C5BE-90F08AB282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0063" y="2491222"/>
            <a:ext cx="4080164" cy="30601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uple Having Fun with Pitons in the Background">
            <a:extLst>
              <a:ext uri="{FF2B5EF4-FFF2-40B4-BE49-F238E27FC236}">
                <a16:creationId xmlns:a16="http://schemas.microsoft.com/office/drawing/2014/main" id="{86CBA801-D0E4-37A7-0871-483E11198F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5156" y="2542199"/>
            <a:ext cx="4080163" cy="30601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97"/>
          <p:cNvSpPr txBox="1"/>
          <p:nvPr/>
        </p:nvSpPr>
        <p:spPr>
          <a:xfrm rot="-5400000">
            <a:off x="-456249" y="3424050"/>
            <a:ext cx="5901000" cy="36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4800" b="0" i="0" u="none" strike="noStrike" cap="none" dirty="0">
                <a:solidFill>
                  <a:schemeClr val="lt1"/>
                </a:solidFill>
                <a:latin typeface="Oswald"/>
                <a:ea typeface="Oswald"/>
                <a:cs typeface="Oswald"/>
                <a:sym typeface="Oswald"/>
              </a:rPr>
              <a:t>NOVEMBER &amp; DECEMBER</a:t>
            </a:r>
            <a:endParaRPr sz="4800" b="0" i="0" u="none" strike="noStrike" cap="none" dirty="0">
              <a:solidFill>
                <a:schemeClr val="lt1"/>
              </a:solidFill>
              <a:latin typeface="Oswald"/>
              <a:ea typeface="Oswald"/>
              <a:cs typeface="Oswald"/>
              <a:sym typeface="Oswald"/>
            </a:endParaRPr>
          </a:p>
        </p:txBody>
      </p:sp>
      <p:pic>
        <p:nvPicPr>
          <p:cNvPr id="646" name="Google Shape;646;p97"/>
          <p:cNvPicPr preferRelativeResize="0"/>
          <p:nvPr/>
        </p:nvPicPr>
        <p:blipFill rotWithShape="1">
          <a:blip r:embed="rId3">
            <a:alphaModFix/>
          </a:blip>
          <a:srcRect/>
          <a:stretch/>
        </p:blipFill>
        <p:spPr>
          <a:xfrm>
            <a:off x="3148353" y="656400"/>
            <a:ext cx="5611183" cy="2836718"/>
          </a:xfrm>
          <a:prstGeom prst="rect">
            <a:avLst/>
          </a:prstGeom>
          <a:noFill/>
          <a:ln>
            <a:noFill/>
          </a:ln>
        </p:spPr>
      </p:pic>
      <p:pic>
        <p:nvPicPr>
          <p:cNvPr id="647" name="Google Shape;647;p97"/>
          <p:cNvPicPr preferRelativeResize="0"/>
          <p:nvPr/>
        </p:nvPicPr>
        <p:blipFill rotWithShape="1">
          <a:blip r:embed="rId4">
            <a:alphaModFix/>
          </a:blip>
          <a:srcRect/>
          <a:stretch/>
        </p:blipFill>
        <p:spPr>
          <a:xfrm>
            <a:off x="3228244" y="3096491"/>
            <a:ext cx="5611183" cy="3070535"/>
          </a:xfrm>
          <a:prstGeom prst="rect">
            <a:avLst/>
          </a:prstGeom>
          <a:noFill/>
          <a:ln>
            <a:noFill/>
          </a:ln>
        </p:spPr>
      </p:pic>
      <p:pic>
        <p:nvPicPr>
          <p:cNvPr id="3" name="Picture 2" descr="A logo for a beach festival&#10;&#10;Description automatically generated">
            <a:extLst>
              <a:ext uri="{FF2B5EF4-FFF2-40B4-BE49-F238E27FC236}">
                <a16:creationId xmlns:a16="http://schemas.microsoft.com/office/drawing/2014/main" id="{4B543627-C0E2-4817-BC47-036F0289A5AB}"/>
              </a:ext>
            </a:extLst>
          </p:cNvPr>
          <p:cNvPicPr>
            <a:picLocks noChangeAspect="1"/>
          </p:cNvPicPr>
          <p:nvPr/>
        </p:nvPicPr>
        <p:blipFill>
          <a:blip r:embed="rId5"/>
          <a:stretch>
            <a:fillRect/>
          </a:stretch>
        </p:blipFill>
        <p:spPr>
          <a:xfrm>
            <a:off x="8839427" y="827850"/>
            <a:ext cx="3228243" cy="249381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graphicFrame>
        <p:nvGraphicFramePr>
          <p:cNvPr id="198" name="Google Shape;198;p43"/>
          <p:cNvGraphicFramePr/>
          <p:nvPr/>
        </p:nvGraphicFramePr>
        <p:xfrm>
          <a:off x="4898100" y="537275"/>
          <a:ext cx="6672075" cy="4908475"/>
        </p:xfrm>
        <a:graphic>
          <a:graphicData uri="http://schemas.openxmlformats.org/drawingml/2006/table">
            <a:tbl>
              <a:tblPr>
                <a:noFill/>
                <a:tableStyleId>{D163A8BF-BED0-49D5-8CB2-8C0A0B2E63D6}</a:tableStyleId>
              </a:tblPr>
              <a:tblGrid>
                <a:gridCol w="1437050">
                  <a:extLst>
                    <a:ext uri="{9D8B030D-6E8A-4147-A177-3AD203B41FA5}">
                      <a16:colId xmlns:a16="http://schemas.microsoft.com/office/drawing/2014/main" val="20000"/>
                    </a:ext>
                  </a:extLst>
                </a:gridCol>
                <a:gridCol w="1437050">
                  <a:extLst>
                    <a:ext uri="{9D8B030D-6E8A-4147-A177-3AD203B41FA5}">
                      <a16:colId xmlns:a16="http://schemas.microsoft.com/office/drawing/2014/main" val="20001"/>
                    </a:ext>
                  </a:extLst>
                </a:gridCol>
                <a:gridCol w="1283100">
                  <a:extLst>
                    <a:ext uri="{9D8B030D-6E8A-4147-A177-3AD203B41FA5}">
                      <a16:colId xmlns:a16="http://schemas.microsoft.com/office/drawing/2014/main" val="20002"/>
                    </a:ext>
                  </a:extLst>
                </a:gridCol>
                <a:gridCol w="1475575">
                  <a:extLst>
                    <a:ext uri="{9D8B030D-6E8A-4147-A177-3AD203B41FA5}">
                      <a16:colId xmlns:a16="http://schemas.microsoft.com/office/drawing/2014/main" val="20003"/>
                    </a:ext>
                  </a:extLst>
                </a:gridCol>
                <a:gridCol w="1039300">
                  <a:extLst>
                    <a:ext uri="{9D8B030D-6E8A-4147-A177-3AD203B41FA5}">
                      <a16:colId xmlns:a16="http://schemas.microsoft.com/office/drawing/2014/main" val="20004"/>
                    </a:ext>
                  </a:extLst>
                </a:gridCol>
              </a:tblGrid>
              <a:tr h="405425">
                <a:tc>
                  <a:txBody>
                    <a:bodyPr/>
                    <a:lstStyle/>
                    <a:p>
                      <a:pPr marL="0" marR="0" lvl="0" indent="0" algn="ctr" rtl="0">
                        <a:spcBef>
                          <a:spcPts val="0"/>
                        </a:spcBef>
                        <a:spcAft>
                          <a:spcPts val="0"/>
                        </a:spcAft>
                        <a:buNone/>
                      </a:pPr>
                      <a:r>
                        <a:rPr lang="en-US" sz="1600" u="none" strike="noStrike" cap="none">
                          <a:solidFill>
                            <a:schemeClr val="lt1"/>
                          </a:solidFill>
                          <a:latin typeface="Oswald"/>
                          <a:ea typeface="Oswald"/>
                          <a:cs typeface="Oswald"/>
                          <a:sym typeface="Oswald"/>
                        </a:rPr>
                        <a:t>Month</a:t>
                      </a:r>
                      <a:endParaRPr sz="1600" i="0" u="none" strike="noStrike" cap="none">
                        <a:solidFill>
                          <a:schemeClr val="lt1"/>
                        </a:solidFill>
                        <a:latin typeface="Oswald"/>
                        <a:ea typeface="Oswald"/>
                        <a:cs typeface="Oswald"/>
                        <a:sym typeface="Oswald"/>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chemeClr val="accent5"/>
                    </a:solidFill>
                  </a:tcPr>
                </a:tc>
                <a:tc>
                  <a:txBody>
                    <a:bodyPr/>
                    <a:lstStyle/>
                    <a:p>
                      <a:pPr marL="0" marR="0" lvl="0" indent="0" algn="ctr" rtl="0">
                        <a:spcBef>
                          <a:spcPts val="0"/>
                        </a:spcBef>
                        <a:spcAft>
                          <a:spcPts val="0"/>
                        </a:spcAft>
                        <a:buNone/>
                      </a:pPr>
                      <a:r>
                        <a:rPr lang="en-US" sz="1600" u="none" strike="noStrike" cap="none">
                          <a:solidFill>
                            <a:schemeClr val="lt1"/>
                          </a:solidFill>
                          <a:latin typeface="Oswald"/>
                          <a:ea typeface="Oswald"/>
                          <a:cs typeface="Oswald"/>
                          <a:sym typeface="Oswald"/>
                        </a:rPr>
                        <a:t>2023</a:t>
                      </a:r>
                      <a:endParaRPr sz="1600" i="0" u="none" strike="noStrike" cap="none">
                        <a:solidFill>
                          <a:schemeClr val="lt1"/>
                        </a:solidFill>
                        <a:latin typeface="Oswald"/>
                        <a:ea typeface="Oswald"/>
                        <a:cs typeface="Oswald"/>
                        <a:sym typeface="Oswald"/>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chemeClr val="accent5"/>
                    </a:solidFill>
                  </a:tcPr>
                </a:tc>
                <a:tc>
                  <a:txBody>
                    <a:bodyPr/>
                    <a:lstStyle/>
                    <a:p>
                      <a:pPr marL="0" marR="0" lvl="0" indent="0" algn="ctr" rtl="0">
                        <a:spcBef>
                          <a:spcPts val="0"/>
                        </a:spcBef>
                        <a:spcAft>
                          <a:spcPts val="0"/>
                        </a:spcAft>
                        <a:buNone/>
                      </a:pPr>
                      <a:r>
                        <a:rPr lang="en-US" sz="1600" u="none" strike="noStrike" cap="none">
                          <a:solidFill>
                            <a:schemeClr val="lt1"/>
                          </a:solidFill>
                          <a:latin typeface="Oswald"/>
                          <a:ea typeface="Oswald"/>
                          <a:cs typeface="Oswald"/>
                          <a:sym typeface="Oswald"/>
                        </a:rPr>
                        <a:t>2024</a:t>
                      </a:r>
                      <a:endParaRPr sz="1600" i="0" u="none" strike="noStrike" cap="none">
                        <a:solidFill>
                          <a:schemeClr val="lt1"/>
                        </a:solidFill>
                        <a:latin typeface="Oswald"/>
                        <a:ea typeface="Oswald"/>
                        <a:cs typeface="Oswald"/>
                        <a:sym typeface="Oswald"/>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chemeClr val="accent5"/>
                    </a:solidFill>
                  </a:tcPr>
                </a:tc>
                <a:tc>
                  <a:txBody>
                    <a:bodyPr/>
                    <a:lstStyle/>
                    <a:p>
                      <a:pPr marL="0" marR="0" lvl="0" indent="0" algn="ctr" rtl="0">
                        <a:spcBef>
                          <a:spcPts val="0"/>
                        </a:spcBef>
                        <a:spcAft>
                          <a:spcPts val="0"/>
                        </a:spcAft>
                        <a:buNone/>
                      </a:pPr>
                      <a:r>
                        <a:rPr lang="en-US" sz="1600" u="none" strike="noStrike" cap="none">
                          <a:solidFill>
                            <a:schemeClr val="lt1"/>
                          </a:solidFill>
                          <a:latin typeface="Oswald"/>
                          <a:ea typeface="Oswald"/>
                          <a:cs typeface="Oswald"/>
                          <a:sym typeface="Oswald"/>
                        </a:rPr>
                        <a:t>Difference </a:t>
                      </a:r>
                      <a:endParaRPr sz="1600" i="0" u="none" strike="noStrike" cap="none">
                        <a:solidFill>
                          <a:schemeClr val="lt1"/>
                        </a:solidFill>
                        <a:latin typeface="Oswald"/>
                        <a:ea typeface="Oswald"/>
                        <a:cs typeface="Oswald"/>
                        <a:sym typeface="Oswald"/>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chemeClr val="accent5"/>
                    </a:solidFill>
                  </a:tcPr>
                </a:tc>
                <a:tc>
                  <a:txBody>
                    <a:bodyPr/>
                    <a:lstStyle/>
                    <a:p>
                      <a:pPr marL="0" marR="0" lvl="0" indent="0" algn="ctr" rtl="0">
                        <a:spcBef>
                          <a:spcPts val="0"/>
                        </a:spcBef>
                        <a:spcAft>
                          <a:spcPts val="0"/>
                        </a:spcAft>
                        <a:buNone/>
                      </a:pPr>
                      <a:r>
                        <a:rPr lang="en-US" sz="1600" u="none" strike="noStrike" cap="none">
                          <a:solidFill>
                            <a:schemeClr val="lt1"/>
                          </a:solidFill>
                          <a:latin typeface="Oswald"/>
                          <a:ea typeface="Oswald"/>
                          <a:cs typeface="Oswald"/>
                          <a:sym typeface="Oswald"/>
                        </a:rPr>
                        <a:t>% Growth</a:t>
                      </a:r>
                      <a:endParaRPr sz="1600" i="0" u="none" strike="noStrike" cap="none">
                        <a:solidFill>
                          <a:schemeClr val="lt1"/>
                        </a:solidFill>
                        <a:latin typeface="Oswald"/>
                        <a:ea typeface="Oswald"/>
                        <a:cs typeface="Oswald"/>
                        <a:sym typeface="Oswald"/>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chemeClr val="accent5"/>
                    </a:solidFill>
                  </a:tcPr>
                </a:tc>
                <a:extLst>
                  <a:ext uri="{0D108BD9-81ED-4DB2-BD59-A6C34878D82A}">
                    <a16:rowId xmlns:a16="http://schemas.microsoft.com/office/drawing/2014/main" val="10000"/>
                  </a:ext>
                </a:extLst>
              </a:tr>
              <a:tr h="321200">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January</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34,066 </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 36,863 </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2,797 </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8%</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1"/>
                  </a:ext>
                </a:extLst>
              </a:tr>
              <a:tr h="321200">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February</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34,638 </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 38,837 </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4,199 </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12%</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2"/>
                  </a:ext>
                </a:extLst>
              </a:tr>
              <a:tr h="321200">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March</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39,318 </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 44,561 </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5,243 </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13%</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3"/>
                  </a:ext>
                </a:extLst>
              </a:tr>
              <a:tr h="321200">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April</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34,539 </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 37,588 </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3,049 </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9%</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4"/>
                  </a:ext>
                </a:extLst>
              </a:tr>
              <a:tr h="321200">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May</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33,339 </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 36,375 </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3,036 </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9%</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5"/>
                  </a:ext>
                </a:extLst>
              </a:tr>
              <a:tr h="321200">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June</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27,028 </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 38,394 </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11,366 </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42%</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6"/>
                  </a:ext>
                </a:extLst>
              </a:tr>
              <a:tr h="321200">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July</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31,496 </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41,476 </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9,980 </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32%</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7"/>
                  </a:ext>
                </a:extLst>
              </a:tr>
              <a:tr h="321200">
                <a:tc>
                  <a:txBody>
                    <a:bodyPr/>
                    <a:lstStyle/>
                    <a:p>
                      <a:pPr marL="0" marR="0" lvl="0" indent="0" algn="ctr" rtl="0">
                        <a:spcBef>
                          <a:spcPts val="0"/>
                        </a:spcBef>
                        <a:spcAft>
                          <a:spcPts val="0"/>
                        </a:spcAft>
                        <a:buNone/>
                      </a:pPr>
                      <a:r>
                        <a:rPr lang="en-US" sz="1200" b="1" u="none" strike="noStrike" cap="none">
                          <a:solidFill>
                            <a:schemeClr val="lt1"/>
                          </a:solidFill>
                          <a:latin typeface="Arimo"/>
                          <a:ea typeface="Arimo"/>
                          <a:cs typeface="Arimo"/>
                          <a:sym typeface="Arimo"/>
                        </a:rPr>
                        <a:t>Total</a:t>
                      </a:r>
                      <a:endParaRPr sz="1200" b="1" i="0" u="none" strike="noStrike" cap="none">
                        <a:solidFill>
                          <a:schemeClr val="lt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1D4965"/>
                    </a:solidFill>
                  </a:tcPr>
                </a:tc>
                <a:tc>
                  <a:txBody>
                    <a:bodyPr/>
                    <a:lstStyle/>
                    <a:p>
                      <a:pPr marL="0" marR="0" lvl="0" indent="0" algn="ctr" rtl="0">
                        <a:spcBef>
                          <a:spcPts val="0"/>
                        </a:spcBef>
                        <a:spcAft>
                          <a:spcPts val="0"/>
                        </a:spcAft>
                        <a:buNone/>
                      </a:pPr>
                      <a:r>
                        <a:rPr lang="en-US" sz="1200" b="1" u="none" strike="noStrike" cap="none">
                          <a:solidFill>
                            <a:schemeClr val="lt1"/>
                          </a:solidFill>
                          <a:latin typeface="Arimo"/>
                          <a:ea typeface="Arimo"/>
                          <a:cs typeface="Arimo"/>
                          <a:sym typeface="Arimo"/>
                        </a:rPr>
                        <a:t>234,424 </a:t>
                      </a:r>
                      <a:endParaRPr sz="1200" b="1" i="0" u="none" strike="noStrike" cap="none">
                        <a:solidFill>
                          <a:schemeClr val="lt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1D4965"/>
                    </a:solidFill>
                  </a:tcPr>
                </a:tc>
                <a:tc>
                  <a:txBody>
                    <a:bodyPr/>
                    <a:lstStyle/>
                    <a:p>
                      <a:pPr marL="0" marR="0" lvl="0" indent="0" algn="ctr" rtl="0">
                        <a:spcBef>
                          <a:spcPts val="0"/>
                        </a:spcBef>
                        <a:spcAft>
                          <a:spcPts val="0"/>
                        </a:spcAft>
                        <a:buNone/>
                      </a:pPr>
                      <a:r>
                        <a:rPr lang="en-US" sz="1200" b="1" u="none" strike="noStrike" cap="none">
                          <a:solidFill>
                            <a:schemeClr val="lt1"/>
                          </a:solidFill>
                          <a:latin typeface="Arimo"/>
                          <a:ea typeface="Arimo"/>
                          <a:cs typeface="Arimo"/>
                          <a:sym typeface="Arimo"/>
                        </a:rPr>
                        <a:t>274,094 </a:t>
                      </a:r>
                      <a:endParaRPr sz="1200" b="1" i="0" u="none" strike="noStrike" cap="none">
                        <a:solidFill>
                          <a:schemeClr val="lt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1D4965"/>
                    </a:solidFill>
                  </a:tcPr>
                </a:tc>
                <a:tc>
                  <a:txBody>
                    <a:bodyPr/>
                    <a:lstStyle/>
                    <a:p>
                      <a:pPr marL="0" marR="0" lvl="0" indent="0" algn="ctr" rtl="0">
                        <a:spcBef>
                          <a:spcPts val="0"/>
                        </a:spcBef>
                        <a:spcAft>
                          <a:spcPts val="0"/>
                        </a:spcAft>
                        <a:buNone/>
                      </a:pPr>
                      <a:r>
                        <a:rPr lang="en-US" sz="1200" b="1" u="none" strike="noStrike" cap="none">
                          <a:solidFill>
                            <a:schemeClr val="lt1"/>
                          </a:solidFill>
                          <a:latin typeface="Arimo"/>
                          <a:ea typeface="Arimo"/>
                          <a:cs typeface="Arimo"/>
                          <a:sym typeface="Arimo"/>
                        </a:rPr>
                        <a:t>39,670 </a:t>
                      </a:r>
                      <a:endParaRPr sz="1200" b="1" i="0" u="none" strike="noStrike" cap="none">
                        <a:solidFill>
                          <a:schemeClr val="lt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1D4965"/>
                    </a:solidFill>
                  </a:tcPr>
                </a:tc>
                <a:tc>
                  <a:txBody>
                    <a:bodyPr/>
                    <a:lstStyle/>
                    <a:p>
                      <a:pPr marL="0" marR="0" lvl="0" indent="0" algn="ctr" rtl="0">
                        <a:spcBef>
                          <a:spcPts val="0"/>
                        </a:spcBef>
                        <a:spcAft>
                          <a:spcPts val="0"/>
                        </a:spcAft>
                        <a:buNone/>
                      </a:pPr>
                      <a:r>
                        <a:rPr lang="en-US" sz="1200" b="1" u="none" strike="noStrike" cap="none">
                          <a:solidFill>
                            <a:schemeClr val="lt1"/>
                          </a:solidFill>
                          <a:latin typeface="Arimo"/>
                          <a:ea typeface="Arimo"/>
                          <a:cs typeface="Arimo"/>
                          <a:sym typeface="Arimo"/>
                        </a:rPr>
                        <a:t>17%</a:t>
                      </a:r>
                      <a:endParaRPr sz="1200" b="1" i="0" u="none" strike="noStrike" cap="none">
                        <a:solidFill>
                          <a:schemeClr val="lt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1D4965"/>
                    </a:solidFill>
                  </a:tcPr>
                </a:tc>
                <a:extLst>
                  <a:ext uri="{0D108BD9-81ED-4DB2-BD59-A6C34878D82A}">
                    <a16:rowId xmlns:a16="http://schemas.microsoft.com/office/drawing/2014/main" val="10008"/>
                  </a:ext>
                </a:extLst>
              </a:tr>
              <a:tr h="321200">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August</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27,366 </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28,061 </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i="0" u="none" strike="noStrike" cap="none">
                          <a:solidFill>
                            <a:schemeClr val="dk1"/>
                          </a:solidFill>
                          <a:latin typeface="Arimo"/>
                          <a:ea typeface="Arimo"/>
                          <a:cs typeface="Arimo"/>
                          <a:sym typeface="Arimo"/>
                        </a:rPr>
                        <a:t>695 </a:t>
                      </a:r>
                      <a:endParaRPr sz="1200">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3%</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9"/>
                  </a:ext>
                </a:extLst>
              </a:tr>
              <a:tr h="321200">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September</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21,142 </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21,733 </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i="0" u="none" strike="noStrike" cap="none">
                          <a:solidFill>
                            <a:schemeClr val="dk1"/>
                          </a:solidFill>
                          <a:latin typeface="Arimo"/>
                          <a:ea typeface="Arimo"/>
                          <a:cs typeface="Arimo"/>
                          <a:sym typeface="Arimo"/>
                        </a:rPr>
                        <a:t>591 </a:t>
                      </a:r>
                      <a:endParaRPr sz="1200">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3%</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10"/>
                  </a:ext>
                </a:extLst>
              </a:tr>
              <a:tr h="321200">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October</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26,475 </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27,609 </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i="0" u="none" strike="noStrike" cap="none">
                          <a:solidFill>
                            <a:schemeClr val="dk1"/>
                          </a:solidFill>
                          <a:latin typeface="Arimo"/>
                          <a:ea typeface="Arimo"/>
                          <a:cs typeface="Arimo"/>
                          <a:sym typeface="Arimo"/>
                        </a:rPr>
                        <a:t>1,134 </a:t>
                      </a:r>
                      <a:endParaRPr sz="1200">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4%</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11"/>
                  </a:ext>
                </a:extLst>
              </a:tr>
              <a:tr h="321200">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November</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32,887 </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33,889 </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i="0" u="none" strike="noStrike" cap="none">
                          <a:solidFill>
                            <a:schemeClr val="dk1"/>
                          </a:solidFill>
                          <a:latin typeface="Arimo"/>
                          <a:ea typeface="Arimo"/>
                          <a:cs typeface="Arimo"/>
                          <a:sym typeface="Arimo"/>
                        </a:rPr>
                        <a:t>1,002 </a:t>
                      </a:r>
                      <a:endParaRPr sz="1200">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3%</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12"/>
                  </a:ext>
                </a:extLst>
              </a:tr>
              <a:tr h="321200">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December</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38,497 </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40,336 </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i="0" u="none" strike="noStrike" cap="none">
                          <a:solidFill>
                            <a:schemeClr val="dk1"/>
                          </a:solidFill>
                          <a:latin typeface="Arimo"/>
                          <a:ea typeface="Arimo"/>
                          <a:cs typeface="Arimo"/>
                          <a:sym typeface="Arimo"/>
                        </a:rPr>
                        <a:t>1,839 </a:t>
                      </a:r>
                      <a:endParaRPr sz="1200">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chemeClr val="dk1"/>
                          </a:solidFill>
                          <a:latin typeface="Arimo"/>
                          <a:ea typeface="Arimo"/>
                          <a:cs typeface="Arimo"/>
                          <a:sym typeface="Arimo"/>
                        </a:rPr>
                        <a:t>5%</a:t>
                      </a:r>
                      <a:endParaRPr sz="1200" i="0" u="none" strike="noStrike" cap="none">
                        <a:solidFill>
                          <a:schemeClr val="dk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extLst>
                  <a:ext uri="{0D108BD9-81ED-4DB2-BD59-A6C34878D82A}">
                    <a16:rowId xmlns:a16="http://schemas.microsoft.com/office/drawing/2014/main" val="10013"/>
                  </a:ext>
                </a:extLst>
              </a:tr>
              <a:tr h="327450">
                <a:tc>
                  <a:txBody>
                    <a:bodyPr/>
                    <a:lstStyle/>
                    <a:p>
                      <a:pPr marL="0" marR="0" lvl="0" indent="0" algn="ctr" rtl="0">
                        <a:spcBef>
                          <a:spcPts val="0"/>
                        </a:spcBef>
                        <a:spcAft>
                          <a:spcPts val="0"/>
                        </a:spcAft>
                        <a:buNone/>
                      </a:pPr>
                      <a:r>
                        <a:rPr lang="en-US" sz="1200" b="1" u="none" strike="noStrike" cap="none">
                          <a:solidFill>
                            <a:schemeClr val="lt1"/>
                          </a:solidFill>
                          <a:latin typeface="Arimo"/>
                          <a:ea typeface="Arimo"/>
                          <a:cs typeface="Arimo"/>
                          <a:sym typeface="Arimo"/>
                        </a:rPr>
                        <a:t>Total</a:t>
                      </a:r>
                      <a:endParaRPr sz="1200" b="1" i="0" u="none" strike="noStrike" cap="none">
                        <a:solidFill>
                          <a:schemeClr val="lt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1D4965"/>
                    </a:solidFill>
                  </a:tcPr>
                </a:tc>
                <a:tc>
                  <a:txBody>
                    <a:bodyPr/>
                    <a:lstStyle/>
                    <a:p>
                      <a:pPr marL="0" marR="0" lvl="0" indent="0" algn="ctr" rtl="0">
                        <a:spcBef>
                          <a:spcPts val="0"/>
                        </a:spcBef>
                        <a:spcAft>
                          <a:spcPts val="0"/>
                        </a:spcAft>
                        <a:buNone/>
                      </a:pPr>
                      <a:r>
                        <a:rPr lang="en-US" sz="1200" b="1" u="none" strike="noStrike" cap="none">
                          <a:solidFill>
                            <a:schemeClr val="lt1"/>
                          </a:solidFill>
                          <a:latin typeface="Arimo"/>
                          <a:ea typeface="Arimo"/>
                          <a:cs typeface="Arimo"/>
                          <a:sym typeface="Arimo"/>
                        </a:rPr>
                        <a:t>380,791 </a:t>
                      </a:r>
                      <a:endParaRPr sz="1200" b="1" i="0" u="none" strike="noStrike" cap="none">
                        <a:solidFill>
                          <a:schemeClr val="lt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1D4965"/>
                    </a:solidFill>
                  </a:tcPr>
                </a:tc>
                <a:tc>
                  <a:txBody>
                    <a:bodyPr/>
                    <a:lstStyle/>
                    <a:p>
                      <a:pPr marL="0" marR="0" lvl="0" indent="0" algn="ctr" rtl="0">
                        <a:spcBef>
                          <a:spcPts val="0"/>
                        </a:spcBef>
                        <a:spcAft>
                          <a:spcPts val="0"/>
                        </a:spcAft>
                        <a:buNone/>
                      </a:pPr>
                      <a:r>
                        <a:rPr lang="en-US" sz="1200" b="1" u="none" strike="noStrike" cap="none">
                          <a:solidFill>
                            <a:schemeClr val="lt1"/>
                          </a:solidFill>
                          <a:latin typeface="Arimo"/>
                          <a:ea typeface="Arimo"/>
                          <a:cs typeface="Arimo"/>
                          <a:sym typeface="Arimo"/>
                        </a:rPr>
                        <a:t>425,722 </a:t>
                      </a:r>
                      <a:endParaRPr sz="1200" b="1" i="0" u="none" strike="noStrike" cap="none">
                        <a:solidFill>
                          <a:schemeClr val="lt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1D4965"/>
                    </a:solidFill>
                  </a:tcPr>
                </a:tc>
                <a:tc>
                  <a:txBody>
                    <a:bodyPr/>
                    <a:lstStyle/>
                    <a:p>
                      <a:pPr marL="0" marR="0" lvl="0" indent="0" algn="ctr" rtl="0">
                        <a:spcBef>
                          <a:spcPts val="0"/>
                        </a:spcBef>
                        <a:spcAft>
                          <a:spcPts val="0"/>
                        </a:spcAft>
                        <a:buNone/>
                      </a:pPr>
                      <a:r>
                        <a:rPr lang="en-US" sz="1200" b="1" i="0" u="none" strike="noStrike" cap="none">
                          <a:solidFill>
                            <a:schemeClr val="lt1"/>
                          </a:solidFill>
                          <a:latin typeface="Arimo"/>
                          <a:ea typeface="Arimo"/>
                          <a:cs typeface="Arimo"/>
                          <a:sym typeface="Arimo"/>
                        </a:rPr>
                        <a:t>44,931 </a:t>
                      </a:r>
                      <a:endParaRPr sz="1200" b="1">
                        <a:solidFill>
                          <a:schemeClr val="lt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1D4965"/>
                    </a:solidFill>
                  </a:tcPr>
                </a:tc>
                <a:tc>
                  <a:txBody>
                    <a:bodyPr/>
                    <a:lstStyle/>
                    <a:p>
                      <a:pPr marL="0" marR="0" lvl="0" indent="0" algn="ctr" rtl="0">
                        <a:spcBef>
                          <a:spcPts val="0"/>
                        </a:spcBef>
                        <a:spcAft>
                          <a:spcPts val="0"/>
                        </a:spcAft>
                        <a:buNone/>
                      </a:pPr>
                      <a:r>
                        <a:rPr lang="en-US" sz="1200" b="1" u="none" strike="noStrike" cap="none">
                          <a:solidFill>
                            <a:schemeClr val="lt1"/>
                          </a:solidFill>
                          <a:latin typeface="Arimo"/>
                          <a:ea typeface="Arimo"/>
                          <a:cs typeface="Arimo"/>
                          <a:sym typeface="Arimo"/>
                        </a:rPr>
                        <a:t>12%</a:t>
                      </a:r>
                      <a:endParaRPr sz="1200" b="1" i="0" u="none" strike="noStrike" cap="none">
                        <a:solidFill>
                          <a:schemeClr val="lt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1D4965"/>
                    </a:solidFill>
                  </a:tcPr>
                </a:tc>
                <a:extLst>
                  <a:ext uri="{0D108BD9-81ED-4DB2-BD59-A6C34878D82A}">
                    <a16:rowId xmlns:a16="http://schemas.microsoft.com/office/drawing/2014/main" val="10014"/>
                  </a:ext>
                </a:extLst>
              </a:tr>
            </a:tbl>
          </a:graphicData>
        </a:graphic>
      </p:graphicFrame>
      <p:sp>
        <p:nvSpPr>
          <p:cNvPr id="199" name="Google Shape;199;p43"/>
          <p:cNvSpPr txBox="1"/>
          <p:nvPr/>
        </p:nvSpPr>
        <p:spPr>
          <a:xfrm>
            <a:off x="821825" y="776700"/>
            <a:ext cx="3750300" cy="652800"/>
          </a:xfrm>
          <a:prstGeom prst="rect">
            <a:avLst/>
          </a:prstGeom>
          <a:noFill/>
          <a:ln>
            <a:noFill/>
          </a:ln>
        </p:spPr>
        <p:txBody>
          <a:bodyPr spcFirstLastPara="1" wrap="square" lIns="0" tIns="0" rIns="0" bIns="0" anchor="t" anchorCtr="1">
            <a:noAutofit/>
          </a:bodyPr>
          <a:lstStyle/>
          <a:p>
            <a:pPr marL="0" marR="0" lvl="0" indent="0" algn="l" rtl="0">
              <a:lnSpc>
                <a:spcPct val="100000"/>
              </a:lnSpc>
              <a:spcBef>
                <a:spcPts val="0"/>
              </a:spcBef>
              <a:spcAft>
                <a:spcPts val="0"/>
              </a:spcAft>
              <a:buClr>
                <a:srgbClr val="000000"/>
              </a:buClr>
              <a:buSzPts val="3650"/>
              <a:buFont typeface="Arial"/>
              <a:buNone/>
            </a:pPr>
            <a:r>
              <a:rPr lang="en-US" sz="4350" b="0" i="0" u="none" strike="noStrike" cap="none" dirty="0">
                <a:solidFill>
                  <a:srgbClr val="60989E"/>
                </a:solidFill>
                <a:latin typeface="Oswald"/>
                <a:ea typeface="Oswald"/>
                <a:cs typeface="Oswald"/>
                <a:sym typeface="Oswald"/>
              </a:rPr>
              <a:t>Stay Over Arrivals by Month​</a:t>
            </a:r>
            <a:endParaRPr sz="4350" b="0" i="0" u="none" strike="noStrike" cap="none" dirty="0">
              <a:solidFill>
                <a:srgbClr val="60989E"/>
              </a:solidFill>
              <a:latin typeface="Oswald"/>
              <a:ea typeface="Oswald"/>
              <a:cs typeface="Oswald"/>
              <a:sym typeface="Oswald"/>
            </a:endParaRPr>
          </a:p>
        </p:txBody>
      </p:sp>
      <p:sp>
        <p:nvSpPr>
          <p:cNvPr id="2" name="Google Shape;207;p44">
            <a:extLst>
              <a:ext uri="{FF2B5EF4-FFF2-40B4-BE49-F238E27FC236}">
                <a16:creationId xmlns:a16="http://schemas.microsoft.com/office/drawing/2014/main" id="{EB62AE13-3413-783E-FEA1-35CBDA8DCBC3}"/>
              </a:ext>
            </a:extLst>
          </p:cNvPr>
          <p:cNvSpPr txBox="1"/>
          <p:nvPr/>
        </p:nvSpPr>
        <p:spPr>
          <a:xfrm>
            <a:off x="621825" y="2078180"/>
            <a:ext cx="3855152" cy="3667991"/>
          </a:xfrm>
          <a:prstGeom prst="rect">
            <a:avLst/>
          </a:prstGeom>
          <a:noFill/>
          <a:ln>
            <a:noFill/>
          </a:ln>
        </p:spPr>
        <p:txBody>
          <a:bodyPr spcFirstLastPara="1" wrap="square" lIns="91425" tIns="91425" rIns="91425" bIns="91425" anchor="t" anchorCtr="0">
            <a:noAutofit/>
          </a:bodyPr>
          <a:lstStyle/>
          <a:p>
            <a:pPr marL="457200" marR="0" lvl="0" indent="-304800" algn="l" rtl="0">
              <a:lnSpc>
                <a:spcPct val="115000"/>
              </a:lnSpc>
              <a:spcBef>
                <a:spcPts val="0"/>
              </a:spcBef>
              <a:spcAft>
                <a:spcPts val="0"/>
              </a:spcAft>
              <a:buClr>
                <a:srgbClr val="262626"/>
              </a:buClr>
              <a:buSzPts val="1200"/>
              <a:buFont typeface="Arimo"/>
              <a:buChar char="●"/>
            </a:pPr>
            <a:r>
              <a:rPr lang="en-US" dirty="0">
                <a:solidFill>
                  <a:srgbClr val="262626"/>
                </a:solidFill>
                <a:latin typeface="Arimo"/>
                <a:ea typeface="Arimo"/>
                <a:cs typeface="Arimo"/>
                <a:sym typeface="Arimo"/>
              </a:rPr>
              <a:t>In July the</a:t>
            </a:r>
            <a:r>
              <a:rPr lang="en-US" b="0" i="0" u="none" strike="noStrike" cap="none" dirty="0">
                <a:solidFill>
                  <a:srgbClr val="262626"/>
                </a:solidFill>
                <a:latin typeface="Arimo"/>
                <a:ea typeface="Arimo"/>
                <a:cs typeface="Arimo"/>
                <a:sym typeface="Arimo"/>
              </a:rPr>
              <a:t> island recorded a </a:t>
            </a:r>
            <a:r>
              <a:rPr lang="en-US" b="1" dirty="0">
                <a:solidFill>
                  <a:srgbClr val="262626"/>
                </a:solidFill>
                <a:latin typeface="Arimo"/>
                <a:ea typeface="Arimo"/>
                <a:cs typeface="Arimo"/>
                <a:sym typeface="Arimo"/>
              </a:rPr>
              <a:t>32</a:t>
            </a:r>
            <a:r>
              <a:rPr lang="en-US" b="1" i="0" u="none" strike="noStrike" cap="none" dirty="0">
                <a:solidFill>
                  <a:srgbClr val="262626"/>
                </a:solidFill>
                <a:latin typeface="Arimo"/>
                <a:ea typeface="Arimo"/>
                <a:cs typeface="Arimo"/>
                <a:sym typeface="Arimo"/>
              </a:rPr>
              <a:t>% increase</a:t>
            </a:r>
            <a:r>
              <a:rPr lang="en-US" b="0" i="0" u="none" strike="noStrike" cap="none" dirty="0">
                <a:solidFill>
                  <a:srgbClr val="262626"/>
                </a:solidFill>
                <a:latin typeface="Arimo"/>
                <a:ea typeface="Arimo"/>
                <a:cs typeface="Arimo"/>
                <a:sym typeface="Arimo"/>
              </a:rPr>
              <a:t> over the same period last year, owing to the island’s hosting of Saint Lucia </a:t>
            </a:r>
            <a:r>
              <a:rPr lang="en-US" dirty="0">
                <a:solidFill>
                  <a:srgbClr val="262626"/>
                </a:solidFill>
                <a:latin typeface="Arimo"/>
                <a:ea typeface="Arimo"/>
                <a:cs typeface="Arimo"/>
                <a:sym typeface="Arimo"/>
              </a:rPr>
              <a:t>Carnival.</a:t>
            </a:r>
            <a:br>
              <a:rPr lang="en-US" dirty="0">
                <a:solidFill>
                  <a:srgbClr val="262626"/>
                </a:solidFill>
                <a:latin typeface="Arimo"/>
                <a:ea typeface="Arimo"/>
                <a:cs typeface="Arimo"/>
                <a:sym typeface="Arimo"/>
              </a:rPr>
            </a:br>
            <a:endParaRPr b="0" i="0" u="none" strike="noStrike" cap="none" dirty="0">
              <a:solidFill>
                <a:srgbClr val="262626"/>
              </a:solidFill>
              <a:latin typeface="Arimo"/>
              <a:ea typeface="Arimo"/>
              <a:cs typeface="Arimo"/>
              <a:sym typeface="Arimo"/>
            </a:endParaRPr>
          </a:p>
          <a:p>
            <a:pPr marL="457200" marR="0" lvl="0" indent="-304800" algn="l" rtl="0">
              <a:lnSpc>
                <a:spcPct val="115000"/>
              </a:lnSpc>
              <a:spcBef>
                <a:spcPts val="0"/>
              </a:spcBef>
              <a:spcAft>
                <a:spcPts val="0"/>
              </a:spcAft>
              <a:buClr>
                <a:srgbClr val="262626"/>
              </a:buClr>
              <a:buSzPts val="1200"/>
              <a:buFont typeface="Arimo"/>
              <a:buChar char="●"/>
            </a:pPr>
            <a:r>
              <a:rPr lang="en-US" b="0" i="0" u="none" strike="noStrike" cap="none" dirty="0">
                <a:solidFill>
                  <a:srgbClr val="262626"/>
                </a:solidFill>
                <a:latin typeface="Arimo"/>
                <a:ea typeface="Arimo"/>
                <a:cs typeface="Arimo"/>
                <a:sym typeface="Arimo"/>
              </a:rPr>
              <a:t>Stay over arrivals for the first </a:t>
            </a:r>
            <a:r>
              <a:rPr lang="en-US" dirty="0">
                <a:solidFill>
                  <a:srgbClr val="262626"/>
                </a:solidFill>
                <a:latin typeface="Arimo"/>
                <a:ea typeface="Arimo"/>
                <a:cs typeface="Arimo"/>
                <a:sym typeface="Arimo"/>
              </a:rPr>
              <a:t>seven-month</a:t>
            </a:r>
            <a:r>
              <a:rPr lang="en-US" b="0" i="0" u="none" strike="noStrike" cap="none" dirty="0">
                <a:solidFill>
                  <a:srgbClr val="262626"/>
                </a:solidFill>
                <a:latin typeface="Arimo"/>
                <a:ea typeface="Arimo"/>
                <a:cs typeface="Arimo"/>
                <a:sym typeface="Arimo"/>
              </a:rPr>
              <a:t> 2024 </a:t>
            </a:r>
            <a:r>
              <a:rPr lang="en-US" b="1" i="0" u="none" strike="noStrike" cap="none" dirty="0">
                <a:solidFill>
                  <a:srgbClr val="262626"/>
                </a:solidFill>
                <a:latin typeface="Arimo"/>
                <a:ea typeface="Arimo"/>
                <a:cs typeface="Arimo"/>
                <a:sym typeface="Arimo"/>
              </a:rPr>
              <a:t>up 1</a:t>
            </a:r>
            <a:r>
              <a:rPr lang="en-US" b="1" dirty="0">
                <a:solidFill>
                  <a:srgbClr val="262626"/>
                </a:solidFill>
                <a:latin typeface="Arimo"/>
                <a:ea typeface="Arimo"/>
                <a:cs typeface="Arimo"/>
                <a:sym typeface="Arimo"/>
              </a:rPr>
              <a:t>7</a:t>
            </a:r>
            <a:r>
              <a:rPr lang="en-US" b="1" i="0" u="none" strike="noStrike" cap="none" dirty="0">
                <a:solidFill>
                  <a:srgbClr val="262626"/>
                </a:solidFill>
                <a:latin typeface="Arimo"/>
                <a:ea typeface="Arimo"/>
                <a:cs typeface="Arimo"/>
                <a:sym typeface="Arimo"/>
              </a:rPr>
              <a:t>% from the same period of last year</a:t>
            </a:r>
            <a:r>
              <a:rPr lang="en-US" b="0" i="0" u="none" strike="noStrike" cap="none" dirty="0">
                <a:solidFill>
                  <a:srgbClr val="262626"/>
                </a:solidFill>
                <a:latin typeface="Arimo"/>
                <a:ea typeface="Arimo"/>
                <a:cs typeface="Arimo"/>
                <a:sym typeface="Arimo"/>
              </a:rPr>
              <a:t>.  This also marked a </a:t>
            </a:r>
            <a:r>
              <a:rPr lang="en-US" b="1" dirty="0">
                <a:solidFill>
                  <a:srgbClr val="262626"/>
                </a:solidFill>
                <a:latin typeface="Arimo"/>
                <a:ea typeface="Arimo"/>
                <a:cs typeface="Arimo"/>
                <a:sym typeface="Arimo"/>
              </a:rPr>
              <a:t>12</a:t>
            </a:r>
            <a:r>
              <a:rPr lang="en-US" b="1" i="0" u="none" strike="noStrike" cap="none" dirty="0">
                <a:solidFill>
                  <a:srgbClr val="262626"/>
                </a:solidFill>
                <a:latin typeface="Arimo"/>
                <a:ea typeface="Arimo"/>
                <a:cs typeface="Arimo"/>
                <a:sym typeface="Arimo"/>
              </a:rPr>
              <a:t>% increase projections for  Year over Year</a:t>
            </a:r>
            <a:r>
              <a:rPr lang="en-US" b="0" i="0" u="none" strike="noStrike" cap="none" dirty="0">
                <a:solidFill>
                  <a:srgbClr val="262626"/>
                </a:solidFill>
                <a:latin typeface="Arimo"/>
                <a:ea typeface="Arimo"/>
                <a:cs typeface="Arimo"/>
                <a:sym typeface="Arimo"/>
              </a:rPr>
              <a:t>.​</a:t>
            </a:r>
            <a:br>
              <a:rPr lang="en-US" b="0" i="0" u="none" strike="noStrike" cap="none" dirty="0">
                <a:solidFill>
                  <a:srgbClr val="262626"/>
                </a:solidFill>
                <a:latin typeface="Arimo"/>
                <a:ea typeface="Arimo"/>
                <a:cs typeface="Arimo"/>
                <a:sym typeface="Arimo"/>
              </a:rPr>
            </a:br>
            <a:endParaRPr b="0" i="0" u="none" strike="noStrike" cap="none" dirty="0">
              <a:solidFill>
                <a:srgbClr val="262626"/>
              </a:solidFill>
              <a:latin typeface="Arimo"/>
              <a:ea typeface="Arimo"/>
              <a:cs typeface="Arimo"/>
              <a:sym typeface="Arimo"/>
            </a:endParaRPr>
          </a:p>
          <a:p>
            <a:pPr marL="457200" marR="0" lvl="0" indent="-304800" algn="l" rtl="0">
              <a:lnSpc>
                <a:spcPct val="115000"/>
              </a:lnSpc>
              <a:spcBef>
                <a:spcPts val="0"/>
              </a:spcBef>
              <a:spcAft>
                <a:spcPts val="0"/>
              </a:spcAft>
              <a:buClr>
                <a:srgbClr val="262626"/>
              </a:buClr>
              <a:buSzPts val="1200"/>
              <a:buFont typeface="Arimo"/>
              <a:buChar char="●"/>
            </a:pPr>
            <a:r>
              <a:rPr lang="en-US" b="0" i="0" u="none" strike="noStrike" cap="none" dirty="0">
                <a:solidFill>
                  <a:srgbClr val="262626"/>
                </a:solidFill>
                <a:latin typeface="Arimo"/>
                <a:ea typeface="Arimo"/>
                <a:cs typeface="Arimo"/>
                <a:sym typeface="Arimo"/>
              </a:rPr>
              <a:t>​Projections for the balance of the year shows continuous month-on-month increases, with year end figures expected to surpass the </a:t>
            </a:r>
            <a:r>
              <a:rPr lang="en-US" b="1" i="0" u="none" strike="noStrike" cap="none" dirty="0">
                <a:solidFill>
                  <a:srgbClr val="262626"/>
                </a:solidFill>
                <a:latin typeface="Arimo"/>
                <a:ea typeface="Arimo"/>
                <a:cs typeface="Arimo"/>
                <a:sym typeface="Arimo"/>
              </a:rPr>
              <a:t>420,000 mark</a:t>
            </a:r>
            <a:r>
              <a:rPr lang="en-US" sz="1200" b="0" i="0" u="none" strike="noStrike" cap="none" dirty="0">
                <a:solidFill>
                  <a:srgbClr val="262626"/>
                </a:solidFill>
                <a:latin typeface="Arimo"/>
                <a:ea typeface="Arimo"/>
                <a:cs typeface="Arimo"/>
                <a:sym typeface="Arimo"/>
              </a:rPr>
              <a:t>.</a:t>
            </a:r>
            <a:endParaRPr sz="1200" b="0" i="0" u="none" strike="noStrike" cap="none" dirty="0">
              <a:solidFill>
                <a:srgbClr val="262626"/>
              </a:solidFill>
              <a:latin typeface="Arimo"/>
              <a:ea typeface="Arimo"/>
              <a:cs typeface="Arimo"/>
              <a:sym typeface="Arimo"/>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98"/>
          <p:cNvSpPr txBox="1"/>
          <p:nvPr/>
        </p:nvSpPr>
        <p:spPr>
          <a:xfrm>
            <a:off x="695351" y="614975"/>
            <a:ext cx="5901000" cy="36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7800" b="0" i="0" u="none" strike="noStrike" cap="none">
                <a:solidFill>
                  <a:schemeClr val="lt1"/>
                </a:solidFill>
                <a:latin typeface="Oswald"/>
                <a:ea typeface="Oswald"/>
                <a:cs typeface="Oswald"/>
                <a:sym typeface="Oswald"/>
              </a:rPr>
              <a:t>2025</a:t>
            </a:r>
            <a:endParaRPr sz="7800" b="0" i="0" u="none" strike="noStrike" cap="none">
              <a:solidFill>
                <a:schemeClr val="lt1"/>
              </a:solidFill>
              <a:latin typeface="Oswald"/>
              <a:ea typeface="Oswald"/>
              <a:cs typeface="Oswald"/>
              <a:sym typeface="Oswald"/>
            </a:endParaRPr>
          </a:p>
          <a:p>
            <a:pPr marL="0" marR="0" lvl="0" indent="0" algn="l" rtl="0">
              <a:lnSpc>
                <a:spcPct val="100000"/>
              </a:lnSpc>
              <a:spcBef>
                <a:spcPts val="0"/>
              </a:spcBef>
              <a:spcAft>
                <a:spcPts val="0"/>
              </a:spcAft>
              <a:buClr>
                <a:srgbClr val="000000"/>
              </a:buClr>
              <a:buSzPts val="2000"/>
              <a:buFont typeface="Arial"/>
              <a:buNone/>
            </a:pPr>
            <a:r>
              <a:rPr lang="en-US" sz="7800" b="0" i="0" u="none" strike="noStrike" cap="none">
                <a:solidFill>
                  <a:schemeClr val="lt1"/>
                </a:solidFill>
                <a:latin typeface="Oswald"/>
                <a:ea typeface="Oswald"/>
                <a:cs typeface="Oswald"/>
                <a:sym typeface="Oswald"/>
              </a:rPr>
              <a:t>CALENDAR</a:t>
            </a:r>
            <a:endParaRPr sz="7800" b="0" i="0" u="none" strike="noStrike" cap="none">
              <a:solidFill>
                <a:schemeClr val="lt1"/>
              </a:solidFill>
              <a:latin typeface="Oswald"/>
              <a:ea typeface="Oswald"/>
              <a:cs typeface="Oswald"/>
              <a:sym typeface="Oswa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99"/>
          <p:cNvSpPr txBox="1"/>
          <p:nvPr/>
        </p:nvSpPr>
        <p:spPr>
          <a:xfrm rot="-5400000">
            <a:off x="215007" y="4366950"/>
            <a:ext cx="4015200" cy="36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7000" b="0" i="0" u="none" strike="noStrike" cap="none">
                <a:solidFill>
                  <a:schemeClr val="lt1"/>
                </a:solidFill>
                <a:latin typeface="Oswald"/>
                <a:ea typeface="Oswald"/>
                <a:cs typeface="Oswald"/>
                <a:sym typeface="Oswald"/>
              </a:rPr>
              <a:t>MAY</a:t>
            </a:r>
            <a:endParaRPr sz="7400" b="0" i="0" u="none" strike="noStrike" cap="none">
              <a:solidFill>
                <a:schemeClr val="lt1"/>
              </a:solidFill>
              <a:latin typeface="Oswald"/>
              <a:ea typeface="Oswald"/>
              <a:cs typeface="Oswald"/>
              <a:sym typeface="Oswald"/>
            </a:endParaRPr>
          </a:p>
        </p:txBody>
      </p:sp>
      <p:pic>
        <p:nvPicPr>
          <p:cNvPr id="658" name="Google Shape;658;p99"/>
          <p:cNvPicPr preferRelativeResize="0"/>
          <p:nvPr/>
        </p:nvPicPr>
        <p:blipFill rotWithShape="1">
          <a:blip r:embed="rId3">
            <a:alphaModFix/>
          </a:blip>
          <a:srcRect/>
          <a:stretch/>
        </p:blipFill>
        <p:spPr>
          <a:xfrm>
            <a:off x="3628500" y="339250"/>
            <a:ext cx="4120900" cy="617949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100"/>
          <p:cNvSpPr txBox="1"/>
          <p:nvPr/>
        </p:nvSpPr>
        <p:spPr>
          <a:xfrm rot="-5400000">
            <a:off x="215007" y="4366950"/>
            <a:ext cx="4015200" cy="36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7000" b="0" i="0" u="none" strike="noStrike" cap="none">
                <a:solidFill>
                  <a:schemeClr val="lt1"/>
                </a:solidFill>
                <a:latin typeface="Oswald"/>
                <a:ea typeface="Oswald"/>
                <a:cs typeface="Oswald"/>
                <a:sym typeface="Oswald"/>
              </a:rPr>
              <a:t>JULY</a:t>
            </a:r>
            <a:endParaRPr sz="7400" b="0" i="0" u="none" strike="noStrike" cap="none">
              <a:solidFill>
                <a:schemeClr val="lt1"/>
              </a:solidFill>
              <a:latin typeface="Oswald"/>
              <a:ea typeface="Oswald"/>
              <a:cs typeface="Oswald"/>
              <a:sym typeface="Oswald"/>
            </a:endParaRPr>
          </a:p>
        </p:txBody>
      </p:sp>
      <p:pic>
        <p:nvPicPr>
          <p:cNvPr id="664" name="Google Shape;664;p100" descr="Carnival2025_version3 (3).jpg"/>
          <p:cNvPicPr preferRelativeResize="0"/>
          <p:nvPr/>
        </p:nvPicPr>
        <p:blipFill rotWithShape="1">
          <a:blip r:embed="rId3">
            <a:alphaModFix/>
          </a:blip>
          <a:srcRect/>
          <a:stretch/>
        </p:blipFill>
        <p:spPr>
          <a:xfrm>
            <a:off x="3505000" y="656088"/>
            <a:ext cx="4304720" cy="5545825"/>
          </a:xfrm>
          <a:prstGeom prst="rect">
            <a:avLst/>
          </a:prstGeom>
          <a:noFill/>
          <a:ln>
            <a:noFill/>
          </a:ln>
        </p:spPr>
      </p:pic>
      <p:pic>
        <p:nvPicPr>
          <p:cNvPr id="665" name="Google Shape;665;p100" descr="Carnival2025_version2 (2).jpg"/>
          <p:cNvPicPr preferRelativeResize="0"/>
          <p:nvPr/>
        </p:nvPicPr>
        <p:blipFill rotWithShape="1">
          <a:blip r:embed="rId4">
            <a:alphaModFix/>
          </a:blip>
          <a:srcRect/>
          <a:stretch/>
        </p:blipFill>
        <p:spPr>
          <a:xfrm>
            <a:off x="7904454" y="656088"/>
            <a:ext cx="2151496" cy="2771789"/>
          </a:xfrm>
          <a:prstGeom prst="rect">
            <a:avLst/>
          </a:prstGeom>
          <a:noFill/>
          <a:ln>
            <a:noFill/>
          </a:ln>
        </p:spPr>
      </p:pic>
      <p:pic>
        <p:nvPicPr>
          <p:cNvPr id="666" name="Google Shape;666;p100" descr="Carnival2025_version1 (5).jpg"/>
          <p:cNvPicPr preferRelativeResize="0"/>
          <p:nvPr/>
        </p:nvPicPr>
        <p:blipFill rotWithShape="1">
          <a:blip r:embed="rId5">
            <a:alphaModFix/>
          </a:blip>
          <a:srcRect/>
          <a:stretch/>
        </p:blipFill>
        <p:spPr>
          <a:xfrm>
            <a:off x="7904454" y="3480256"/>
            <a:ext cx="2108784" cy="2721656"/>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101"/>
          <p:cNvSpPr txBox="1"/>
          <p:nvPr/>
        </p:nvSpPr>
        <p:spPr>
          <a:xfrm>
            <a:off x="1732290" y="1859973"/>
            <a:ext cx="8727420" cy="1278081"/>
          </a:xfrm>
          <a:prstGeom prst="rect">
            <a:avLst/>
          </a:prstGeom>
          <a:noFill/>
          <a:ln>
            <a:noFill/>
          </a:ln>
        </p:spPr>
        <p:txBody>
          <a:bodyPr spcFirstLastPara="1" wrap="square" lIns="0" tIns="0" rIns="0" bIns="0" anchor="t" anchorCtr="1">
            <a:noAutofit/>
          </a:bodyPr>
          <a:lstStyle/>
          <a:p>
            <a:pPr marL="0" marR="0" lvl="0" indent="0" algn="ctr" rtl="0">
              <a:lnSpc>
                <a:spcPct val="100000"/>
              </a:lnSpc>
              <a:spcBef>
                <a:spcPts val="0"/>
              </a:spcBef>
              <a:spcAft>
                <a:spcPts val="0"/>
              </a:spcAft>
              <a:buClr>
                <a:srgbClr val="000000"/>
              </a:buClr>
              <a:buSzPts val="3650"/>
              <a:buFont typeface="Arial"/>
              <a:buNone/>
            </a:pPr>
            <a:r>
              <a:rPr lang="en-US" sz="9600" b="0" i="0" u="none" strike="noStrike" cap="none">
                <a:solidFill>
                  <a:schemeClr val="lt1"/>
                </a:solidFill>
                <a:latin typeface="Oswald Medium"/>
                <a:ea typeface="Oswald Medium"/>
                <a:cs typeface="Oswald Medium"/>
                <a:sym typeface="Oswald Medium"/>
              </a:rPr>
              <a:t>THANK YOU</a:t>
            </a:r>
            <a:endParaRPr sz="9600" b="0" i="0" u="none" strike="noStrike" cap="none">
              <a:solidFill>
                <a:schemeClr val="lt1"/>
              </a:solidFill>
              <a:latin typeface="Oswald Medium"/>
              <a:ea typeface="Oswald Medium"/>
              <a:cs typeface="Oswald Medium"/>
              <a:sym typeface="Oswald Medium"/>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9" name="Google Shape;199;p43"/>
          <p:cNvSpPr txBox="1"/>
          <p:nvPr/>
        </p:nvSpPr>
        <p:spPr>
          <a:xfrm>
            <a:off x="842607" y="292773"/>
            <a:ext cx="3750300" cy="652800"/>
          </a:xfrm>
          <a:prstGeom prst="rect">
            <a:avLst/>
          </a:prstGeom>
          <a:noFill/>
          <a:ln>
            <a:noFill/>
          </a:ln>
        </p:spPr>
        <p:txBody>
          <a:bodyPr spcFirstLastPara="1" wrap="square" lIns="0" tIns="0" rIns="0" bIns="0" anchor="t" anchorCtr="1">
            <a:noAutofit/>
          </a:bodyPr>
          <a:lstStyle/>
          <a:p>
            <a:pPr marL="0" marR="0" lvl="0" indent="0" algn="l" rtl="0">
              <a:lnSpc>
                <a:spcPct val="100000"/>
              </a:lnSpc>
              <a:spcBef>
                <a:spcPts val="0"/>
              </a:spcBef>
              <a:spcAft>
                <a:spcPts val="0"/>
              </a:spcAft>
              <a:buClr>
                <a:srgbClr val="000000"/>
              </a:buClr>
              <a:buSzPts val="3650"/>
              <a:buFont typeface="Arial"/>
              <a:buNone/>
            </a:pPr>
            <a:r>
              <a:rPr lang="en-US" sz="4350" b="0" i="0" u="none" strike="noStrike" cap="none" dirty="0">
                <a:solidFill>
                  <a:srgbClr val="60989E"/>
                </a:solidFill>
                <a:latin typeface="Oswald"/>
                <a:ea typeface="Oswald"/>
                <a:cs typeface="Oswald"/>
                <a:sym typeface="Oswald"/>
              </a:rPr>
              <a:t>Stay Over Arrivals </a:t>
            </a:r>
            <a:r>
              <a:rPr lang="en-US" sz="4350" dirty="0">
                <a:solidFill>
                  <a:srgbClr val="60989E"/>
                </a:solidFill>
                <a:latin typeface="Oswald"/>
                <a:ea typeface="Oswald"/>
                <a:cs typeface="Oswald"/>
                <a:sym typeface="Oswald"/>
              </a:rPr>
              <a:t>July</a:t>
            </a:r>
            <a:endParaRPr sz="4350" b="0" i="0" u="none" strike="noStrike" cap="none" dirty="0">
              <a:solidFill>
                <a:srgbClr val="60989E"/>
              </a:solidFill>
              <a:latin typeface="Oswald"/>
              <a:ea typeface="Oswald"/>
              <a:cs typeface="Oswald"/>
              <a:sym typeface="Oswald"/>
            </a:endParaRPr>
          </a:p>
        </p:txBody>
      </p:sp>
      <p:pic>
        <p:nvPicPr>
          <p:cNvPr id="2" name="Picture 1">
            <a:extLst>
              <a:ext uri="{FF2B5EF4-FFF2-40B4-BE49-F238E27FC236}">
                <a16:creationId xmlns:a16="http://schemas.microsoft.com/office/drawing/2014/main" id="{36895A1E-DA3B-5863-63F7-EFF8DE3DF41D}"/>
              </a:ext>
            </a:extLst>
          </p:cNvPr>
          <p:cNvPicPr>
            <a:picLocks noChangeAspect="1"/>
          </p:cNvPicPr>
          <p:nvPr/>
        </p:nvPicPr>
        <p:blipFill>
          <a:blip r:embed="rId3"/>
          <a:stretch>
            <a:fillRect/>
          </a:stretch>
        </p:blipFill>
        <p:spPr>
          <a:xfrm>
            <a:off x="6096000" y="1330715"/>
            <a:ext cx="5142543" cy="4196569"/>
          </a:xfrm>
          <a:prstGeom prst="rect">
            <a:avLst/>
          </a:prstGeom>
        </p:spPr>
      </p:pic>
      <p:pic>
        <p:nvPicPr>
          <p:cNvPr id="3" name="Picture 2">
            <a:extLst>
              <a:ext uri="{FF2B5EF4-FFF2-40B4-BE49-F238E27FC236}">
                <a16:creationId xmlns:a16="http://schemas.microsoft.com/office/drawing/2014/main" id="{A83118A4-71E4-51BD-96AA-2B5593626522}"/>
              </a:ext>
            </a:extLst>
          </p:cNvPr>
          <p:cNvPicPr>
            <a:picLocks noChangeAspect="1"/>
          </p:cNvPicPr>
          <p:nvPr/>
        </p:nvPicPr>
        <p:blipFill>
          <a:blip r:embed="rId4"/>
          <a:stretch>
            <a:fillRect/>
          </a:stretch>
        </p:blipFill>
        <p:spPr>
          <a:xfrm>
            <a:off x="654472" y="1736215"/>
            <a:ext cx="5029636" cy="4029805"/>
          </a:xfrm>
          <a:prstGeom prst="rect">
            <a:avLst/>
          </a:prstGeom>
        </p:spPr>
      </p:pic>
    </p:spTree>
    <p:extLst>
      <p:ext uri="{BB962C8B-B14F-4D97-AF65-F5344CB8AC3E}">
        <p14:creationId xmlns:p14="http://schemas.microsoft.com/office/powerpoint/2010/main" val="4256727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45"/>
          <p:cNvSpPr txBox="1"/>
          <p:nvPr/>
        </p:nvSpPr>
        <p:spPr>
          <a:xfrm>
            <a:off x="821825" y="776700"/>
            <a:ext cx="3750300" cy="652800"/>
          </a:xfrm>
          <a:prstGeom prst="rect">
            <a:avLst/>
          </a:prstGeom>
          <a:noFill/>
          <a:ln>
            <a:noFill/>
          </a:ln>
        </p:spPr>
        <p:txBody>
          <a:bodyPr spcFirstLastPara="1" wrap="square" lIns="0" tIns="0" rIns="0" bIns="0" anchor="t" anchorCtr="1">
            <a:noAutofit/>
          </a:bodyPr>
          <a:lstStyle/>
          <a:p>
            <a:pPr marL="0" marR="0" lvl="0" indent="0" algn="l" rtl="0">
              <a:lnSpc>
                <a:spcPct val="100000"/>
              </a:lnSpc>
              <a:spcBef>
                <a:spcPts val="0"/>
              </a:spcBef>
              <a:spcAft>
                <a:spcPts val="0"/>
              </a:spcAft>
              <a:buClr>
                <a:srgbClr val="000000"/>
              </a:buClr>
              <a:buSzPts val="3650"/>
              <a:buFont typeface="Arial"/>
              <a:buNone/>
            </a:pPr>
            <a:r>
              <a:rPr lang="en-US" sz="4350" b="0" i="0" u="none" strike="noStrike" cap="none">
                <a:solidFill>
                  <a:srgbClr val="60989E"/>
                </a:solidFill>
                <a:latin typeface="Oswald"/>
                <a:ea typeface="Oswald"/>
                <a:cs typeface="Oswald"/>
                <a:sym typeface="Oswald"/>
              </a:rPr>
              <a:t>Visitor Expenditure​</a:t>
            </a:r>
            <a:endParaRPr sz="4350" b="0" i="0" u="none" strike="noStrike" cap="none">
              <a:solidFill>
                <a:srgbClr val="60989E"/>
              </a:solidFill>
              <a:latin typeface="Oswald"/>
              <a:ea typeface="Oswald"/>
              <a:cs typeface="Oswald"/>
              <a:sym typeface="Oswald"/>
            </a:endParaRPr>
          </a:p>
        </p:txBody>
      </p:sp>
      <p:sp>
        <p:nvSpPr>
          <p:cNvPr id="213" name="Google Shape;213;p45"/>
          <p:cNvSpPr txBox="1"/>
          <p:nvPr/>
        </p:nvSpPr>
        <p:spPr>
          <a:xfrm>
            <a:off x="734975" y="2219900"/>
            <a:ext cx="3837000" cy="2153400"/>
          </a:xfrm>
          <a:prstGeom prst="rect">
            <a:avLst/>
          </a:prstGeom>
          <a:noFill/>
          <a:ln>
            <a:noFill/>
          </a:ln>
        </p:spPr>
        <p:txBody>
          <a:bodyPr spcFirstLastPara="1" wrap="square" lIns="91425" tIns="91425" rIns="91425" bIns="91425" anchor="t" anchorCtr="0">
            <a:noAutofit/>
          </a:bodyPr>
          <a:lstStyle/>
          <a:p>
            <a:pPr marL="457200" lvl="0" indent="-304800" algn="l" rtl="0">
              <a:lnSpc>
                <a:spcPct val="90000"/>
              </a:lnSpc>
              <a:spcBef>
                <a:spcPts val="0"/>
              </a:spcBef>
              <a:spcAft>
                <a:spcPts val="0"/>
              </a:spcAft>
              <a:buClr>
                <a:schemeClr val="dk1"/>
              </a:buClr>
              <a:buSzPts val="1200"/>
              <a:buFont typeface="Arimo"/>
              <a:buChar char="●"/>
            </a:pPr>
            <a:r>
              <a:rPr lang="en-US" sz="1200">
                <a:solidFill>
                  <a:schemeClr val="dk1"/>
                </a:solidFill>
                <a:latin typeface="Arimo"/>
                <a:ea typeface="Arimo"/>
                <a:cs typeface="Arimo"/>
                <a:sym typeface="Arimo"/>
              </a:rPr>
              <a:t>Daily spend per person has been higher in 2024 than in 2023.</a:t>
            </a:r>
            <a:endParaRPr sz="1200">
              <a:solidFill>
                <a:schemeClr val="dk1"/>
              </a:solidFill>
              <a:latin typeface="Arimo"/>
              <a:ea typeface="Arimo"/>
              <a:cs typeface="Arimo"/>
              <a:sym typeface="Arimo"/>
            </a:endParaRPr>
          </a:p>
          <a:p>
            <a:pPr marL="457200" lvl="0" indent="-304800" algn="l" rtl="0">
              <a:lnSpc>
                <a:spcPct val="90000"/>
              </a:lnSpc>
              <a:spcBef>
                <a:spcPts val="1000"/>
              </a:spcBef>
              <a:spcAft>
                <a:spcPts val="0"/>
              </a:spcAft>
              <a:buClr>
                <a:schemeClr val="dk1"/>
              </a:buClr>
              <a:buSzPts val="1200"/>
              <a:buFont typeface="Arimo"/>
              <a:buChar char="●"/>
            </a:pPr>
            <a:r>
              <a:rPr lang="en-US" sz="1200">
                <a:solidFill>
                  <a:schemeClr val="dk1"/>
                </a:solidFill>
                <a:latin typeface="Arimo"/>
                <a:ea typeface="Arimo"/>
                <a:cs typeface="Arimo"/>
                <a:sym typeface="Arimo"/>
              </a:rPr>
              <a:t>All months (except April) experienced </a:t>
            </a:r>
            <a:r>
              <a:rPr lang="en-US" sz="1200" b="1">
                <a:solidFill>
                  <a:schemeClr val="dk1"/>
                </a:solidFill>
                <a:latin typeface="Arimo"/>
                <a:ea typeface="Arimo"/>
                <a:cs typeface="Arimo"/>
                <a:sym typeface="Arimo"/>
              </a:rPr>
              <a:t>double digit percentage growth</a:t>
            </a:r>
            <a:r>
              <a:rPr lang="en-US" sz="1200">
                <a:solidFill>
                  <a:schemeClr val="dk1"/>
                </a:solidFill>
                <a:latin typeface="Arimo"/>
                <a:ea typeface="Arimo"/>
                <a:cs typeface="Arimo"/>
                <a:sym typeface="Arimo"/>
              </a:rPr>
              <a:t>.</a:t>
            </a:r>
            <a:endParaRPr sz="1200">
              <a:solidFill>
                <a:schemeClr val="dk1"/>
              </a:solidFill>
              <a:latin typeface="Arimo"/>
              <a:ea typeface="Arimo"/>
              <a:cs typeface="Arimo"/>
              <a:sym typeface="Arimo"/>
            </a:endParaRPr>
          </a:p>
          <a:p>
            <a:pPr marL="457200" lvl="0" indent="-304800" algn="l" rtl="0">
              <a:lnSpc>
                <a:spcPct val="90000"/>
              </a:lnSpc>
              <a:spcBef>
                <a:spcPts val="1000"/>
              </a:spcBef>
              <a:spcAft>
                <a:spcPts val="0"/>
              </a:spcAft>
              <a:buClr>
                <a:schemeClr val="dk1"/>
              </a:buClr>
              <a:buSzPts val="1200"/>
              <a:buFont typeface="Arimo"/>
              <a:buChar char="●"/>
            </a:pPr>
            <a:r>
              <a:rPr lang="en-US" sz="1200">
                <a:solidFill>
                  <a:schemeClr val="dk1"/>
                </a:solidFill>
                <a:latin typeface="Arimo"/>
                <a:ea typeface="Arimo"/>
                <a:cs typeface="Arimo"/>
                <a:sym typeface="Arimo"/>
              </a:rPr>
              <a:t>The largest areas of spend were:</a:t>
            </a:r>
            <a:endParaRPr sz="1200">
              <a:solidFill>
                <a:schemeClr val="dk1"/>
              </a:solidFill>
              <a:latin typeface="Arimo"/>
              <a:ea typeface="Arimo"/>
              <a:cs typeface="Arimo"/>
              <a:sym typeface="Arimo"/>
            </a:endParaRPr>
          </a:p>
          <a:p>
            <a:pPr marL="914400" lvl="1" indent="-304800" algn="l" rtl="0">
              <a:lnSpc>
                <a:spcPct val="90000"/>
              </a:lnSpc>
              <a:spcBef>
                <a:spcPts val="500"/>
              </a:spcBef>
              <a:spcAft>
                <a:spcPts val="0"/>
              </a:spcAft>
              <a:buClr>
                <a:schemeClr val="dk1"/>
              </a:buClr>
              <a:buSzPts val="1200"/>
              <a:buFont typeface="Arimo"/>
              <a:buChar char="○"/>
            </a:pPr>
            <a:r>
              <a:rPr lang="en-US" sz="1200">
                <a:solidFill>
                  <a:schemeClr val="dk1"/>
                </a:solidFill>
                <a:latin typeface="Arimo"/>
                <a:ea typeface="Arimo"/>
                <a:cs typeface="Arimo"/>
                <a:sym typeface="Arimo"/>
              </a:rPr>
              <a:t>Accommodation - </a:t>
            </a:r>
            <a:r>
              <a:rPr lang="en-US" sz="1200" b="1">
                <a:solidFill>
                  <a:schemeClr val="dk1"/>
                </a:solidFill>
                <a:latin typeface="Arimo"/>
                <a:ea typeface="Arimo"/>
                <a:cs typeface="Arimo"/>
                <a:sym typeface="Arimo"/>
              </a:rPr>
              <a:t>64%</a:t>
            </a:r>
            <a:r>
              <a:rPr lang="en-US" sz="1200">
                <a:solidFill>
                  <a:schemeClr val="dk1"/>
                </a:solidFill>
                <a:latin typeface="Arimo"/>
                <a:ea typeface="Arimo"/>
                <a:cs typeface="Arimo"/>
                <a:sym typeface="Arimo"/>
              </a:rPr>
              <a:t> </a:t>
            </a:r>
            <a:endParaRPr sz="1200">
              <a:solidFill>
                <a:schemeClr val="dk1"/>
              </a:solidFill>
              <a:latin typeface="Arimo"/>
              <a:ea typeface="Arimo"/>
              <a:cs typeface="Arimo"/>
              <a:sym typeface="Arimo"/>
            </a:endParaRPr>
          </a:p>
          <a:p>
            <a:pPr marL="914400" lvl="1" indent="-304800" algn="l" rtl="0">
              <a:lnSpc>
                <a:spcPct val="90000"/>
              </a:lnSpc>
              <a:spcBef>
                <a:spcPts val="500"/>
              </a:spcBef>
              <a:spcAft>
                <a:spcPts val="0"/>
              </a:spcAft>
              <a:buClr>
                <a:schemeClr val="dk1"/>
              </a:buClr>
              <a:buSzPts val="1200"/>
              <a:buFont typeface="Arimo"/>
              <a:buChar char="○"/>
            </a:pPr>
            <a:r>
              <a:rPr lang="en-US" sz="1200">
                <a:solidFill>
                  <a:schemeClr val="dk1"/>
                </a:solidFill>
                <a:latin typeface="Arimo"/>
                <a:ea typeface="Arimo"/>
                <a:cs typeface="Arimo"/>
                <a:sym typeface="Arimo"/>
              </a:rPr>
              <a:t>Food and Beverage (at the hotel) -</a:t>
            </a:r>
            <a:r>
              <a:rPr lang="en-US" sz="1200" b="1">
                <a:solidFill>
                  <a:schemeClr val="dk1"/>
                </a:solidFill>
                <a:latin typeface="Arimo"/>
                <a:ea typeface="Arimo"/>
                <a:cs typeface="Arimo"/>
                <a:sym typeface="Arimo"/>
              </a:rPr>
              <a:t>15%</a:t>
            </a:r>
            <a:endParaRPr sz="1200" b="1">
              <a:solidFill>
                <a:schemeClr val="dk1"/>
              </a:solidFill>
              <a:latin typeface="Arimo"/>
              <a:ea typeface="Arimo"/>
              <a:cs typeface="Arimo"/>
              <a:sym typeface="Arimo"/>
            </a:endParaRPr>
          </a:p>
          <a:p>
            <a:pPr marL="914400" lvl="1" indent="-304800" algn="l" rtl="0">
              <a:lnSpc>
                <a:spcPct val="90000"/>
              </a:lnSpc>
              <a:spcBef>
                <a:spcPts val="500"/>
              </a:spcBef>
              <a:spcAft>
                <a:spcPts val="0"/>
              </a:spcAft>
              <a:buClr>
                <a:schemeClr val="dk1"/>
              </a:buClr>
              <a:buSzPts val="1200"/>
              <a:buFont typeface="Arimo"/>
              <a:buChar char="○"/>
            </a:pPr>
            <a:r>
              <a:rPr lang="en-US" sz="1200">
                <a:solidFill>
                  <a:schemeClr val="dk1"/>
                </a:solidFill>
                <a:latin typeface="Arimo"/>
                <a:ea typeface="Arimo"/>
                <a:cs typeface="Arimo"/>
                <a:sym typeface="Arimo"/>
              </a:rPr>
              <a:t>Tours/Hotel activities – </a:t>
            </a:r>
            <a:r>
              <a:rPr lang="en-US" sz="1200" b="1">
                <a:solidFill>
                  <a:schemeClr val="dk1"/>
                </a:solidFill>
                <a:latin typeface="Arimo"/>
                <a:ea typeface="Arimo"/>
                <a:cs typeface="Arimo"/>
                <a:sym typeface="Arimo"/>
              </a:rPr>
              <a:t>12%</a:t>
            </a:r>
            <a:endParaRPr sz="1200" b="1">
              <a:solidFill>
                <a:srgbClr val="262626"/>
              </a:solidFill>
              <a:latin typeface="Arimo"/>
              <a:ea typeface="Arimo"/>
              <a:cs typeface="Arimo"/>
              <a:sym typeface="Arimo"/>
            </a:endParaRPr>
          </a:p>
        </p:txBody>
      </p:sp>
      <p:pic>
        <p:nvPicPr>
          <p:cNvPr id="214" name="Google Shape;214;p45"/>
          <p:cNvPicPr preferRelativeResize="0"/>
          <p:nvPr/>
        </p:nvPicPr>
        <p:blipFill rotWithShape="1">
          <a:blip r:embed="rId3">
            <a:alphaModFix/>
          </a:blip>
          <a:srcRect/>
          <a:stretch/>
        </p:blipFill>
        <p:spPr>
          <a:xfrm>
            <a:off x="5537400" y="1023900"/>
            <a:ext cx="5727900" cy="48102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46"/>
          <p:cNvSpPr txBox="1"/>
          <p:nvPr/>
        </p:nvSpPr>
        <p:spPr>
          <a:xfrm>
            <a:off x="821825" y="1567100"/>
            <a:ext cx="3750300" cy="652800"/>
          </a:xfrm>
          <a:prstGeom prst="rect">
            <a:avLst/>
          </a:prstGeom>
          <a:noFill/>
          <a:ln>
            <a:noFill/>
          </a:ln>
        </p:spPr>
        <p:txBody>
          <a:bodyPr spcFirstLastPara="1" wrap="square" lIns="0" tIns="0" rIns="0" bIns="0" anchor="t" anchorCtr="1">
            <a:noAutofit/>
          </a:bodyPr>
          <a:lstStyle/>
          <a:p>
            <a:pPr marL="0" marR="0" lvl="0" indent="0" algn="l" rtl="0">
              <a:lnSpc>
                <a:spcPct val="100000"/>
              </a:lnSpc>
              <a:spcBef>
                <a:spcPts val="0"/>
              </a:spcBef>
              <a:spcAft>
                <a:spcPts val="0"/>
              </a:spcAft>
              <a:buClr>
                <a:srgbClr val="000000"/>
              </a:buClr>
              <a:buSzPts val="3650"/>
              <a:buFont typeface="Arial"/>
              <a:buNone/>
            </a:pPr>
            <a:r>
              <a:rPr lang="en-US" sz="4350" b="0" i="0" u="none" strike="noStrike" cap="none">
                <a:solidFill>
                  <a:srgbClr val="60989E"/>
                </a:solidFill>
                <a:latin typeface="Oswald"/>
                <a:ea typeface="Oswald"/>
                <a:cs typeface="Oswald"/>
                <a:sym typeface="Oswald"/>
              </a:rPr>
              <a:t>Airlift/Seats​</a:t>
            </a:r>
            <a:endParaRPr sz="4350" b="0" i="0" u="none" strike="noStrike" cap="none">
              <a:solidFill>
                <a:srgbClr val="60989E"/>
              </a:solidFill>
              <a:latin typeface="Oswald"/>
              <a:ea typeface="Oswald"/>
              <a:cs typeface="Oswald"/>
              <a:sym typeface="Oswald"/>
            </a:endParaRPr>
          </a:p>
        </p:txBody>
      </p:sp>
      <p:sp>
        <p:nvSpPr>
          <p:cNvPr id="220" name="Google Shape;220;p46"/>
          <p:cNvSpPr txBox="1"/>
          <p:nvPr/>
        </p:nvSpPr>
        <p:spPr>
          <a:xfrm>
            <a:off x="734975" y="2219900"/>
            <a:ext cx="3552600" cy="2153400"/>
          </a:xfrm>
          <a:prstGeom prst="rect">
            <a:avLst/>
          </a:prstGeom>
          <a:noFill/>
          <a:ln>
            <a:noFill/>
          </a:ln>
        </p:spPr>
        <p:txBody>
          <a:bodyPr spcFirstLastPara="1" wrap="square" lIns="91425" tIns="91425" rIns="91425" bIns="91425" anchor="t" anchorCtr="0">
            <a:noAutofit/>
          </a:bodyPr>
          <a:lstStyle/>
          <a:p>
            <a:pPr marL="457200" lvl="0" indent="-304800" algn="l" rtl="0">
              <a:lnSpc>
                <a:spcPct val="90000"/>
              </a:lnSpc>
              <a:spcBef>
                <a:spcPts val="0"/>
              </a:spcBef>
              <a:spcAft>
                <a:spcPts val="0"/>
              </a:spcAft>
              <a:buClr>
                <a:schemeClr val="dk1"/>
              </a:buClr>
              <a:buSzPts val="1200"/>
              <a:buFont typeface="Arimo"/>
              <a:buChar char="●"/>
            </a:pPr>
            <a:r>
              <a:rPr lang="en-US" sz="1200">
                <a:solidFill>
                  <a:schemeClr val="dk1"/>
                </a:solidFill>
                <a:latin typeface="Arimo"/>
                <a:ea typeface="Arimo"/>
                <a:cs typeface="Arimo"/>
                <a:sym typeface="Arimo"/>
              </a:rPr>
              <a:t>The island recorded month-on-month increases in airlift for the first 7 months of 2024.</a:t>
            </a:r>
            <a:endParaRPr sz="1200">
              <a:solidFill>
                <a:schemeClr val="dk1"/>
              </a:solidFill>
              <a:latin typeface="Arimo"/>
              <a:ea typeface="Arimo"/>
              <a:cs typeface="Arimo"/>
              <a:sym typeface="Arimo"/>
            </a:endParaRPr>
          </a:p>
          <a:p>
            <a:pPr marL="457200" lvl="0" indent="-304800" algn="l" rtl="0">
              <a:lnSpc>
                <a:spcPct val="90000"/>
              </a:lnSpc>
              <a:spcBef>
                <a:spcPts val="1000"/>
              </a:spcBef>
              <a:spcAft>
                <a:spcPts val="0"/>
              </a:spcAft>
              <a:buClr>
                <a:schemeClr val="dk1"/>
              </a:buClr>
              <a:buSzPts val="1200"/>
              <a:buFont typeface="Arimo"/>
              <a:buChar char="●"/>
            </a:pPr>
            <a:r>
              <a:rPr lang="en-US" sz="1200">
                <a:solidFill>
                  <a:schemeClr val="dk1"/>
                </a:solidFill>
                <a:latin typeface="Arimo"/>
                <a:ea typeface="Arimo"/>
                <a:cs typeface="Arimo"/>
                <a:sym typeface="Arimo"/>
              </a:rPr>
              <a:t>This growth pattern is expected to continue for the remaining 5 months as well.</a:t>
            </a:r>
            <a:endParaRPr sz="1200">
              <a:solidFill>
                <a:srgbClr val="262626"/>
              </a:solidFill>
              <a:latin typeface="Arimo"/>
              <a:ea typeface="Arimo"/>
              <a:cs typeface="Arimo"/>
              <a:sym typeface="Arimo"/>
            </a:endParaRPr>
          </a:p>
        </p:txBody>
      </p:sp>
      <p:graphicFrame>
        <p:nvGraphicFramePr>
          <p:cNvPr id="221" name="Google Shape;221;p46"/>
          <p:cNvGraphicFramePr/>
          <p:nvPr/>
        </p:nvGraphicFramePr>
        <p:xfrm>
          <a:off x="4898100" y="637550"/>
          <a:ext cx="6672075" cy="4908475"/>
        </p:xfrm>
        <a:graphic>
          <a:graphicData uri="http://schemas.openxmlformats.org/drawingml/2006/table">
            <a:tbl>
              <a:tblPr>
                <a:noFill/>
                <a:tableStyleId>{D163A8BF-BED0-49D5-8CB2-8C0A0B2E63D6}</a:tableStyleId>
              </a:tblPr>
              <a:tblGrid>
                <a:gridCol w="1437050">
                  <a:extLst>
                    <a:ext uri="{9D8B030D-6E8A-4147-A177-3AD203B41FA5}">
                      <a16:colId xmlns:a16="http://schemas.microsoft.com/office/drawing/2014/main" val="20000"/>
                    </a:ext>
                  </a:extLst>
                </a:gridCol>
                <a:gridCol w="1437050">
                  <a:extLst>
                    <a:ext uri="{9D8B030D-6E8A-4147-A177-3AD203B41FA5}">
                      <a16:colId xmlns:a16="http://schemas.microsoft.com/office/drawing/2014/main" val="20001"/>
                    </a:ext>
                  </a:extLst>
                </a:gridCol>
                <a:gridCol w="1283100">
                  <a:extLst>
                    <a:ext uri="{9D8B030D-6E8A-4147-A177-3AD203B41FA5}">
                      <a16:colId xmlns:a16="http://schemas.microsoft.com/office/drawing/2014/main" val="20002"/>
                    </a:ext>
                  </a:extLst>
                </a:gridCol>
                <a:gridCol w="1475575">
                  <a:extLst>
                    <a:ext uri="{9D8B030D-6E8A-4147-A177-3AD203B41FA5}">
                      <a16:colId xmlns:a16="http://schemas.microsoft.com/office/drawing/2014/main" val="20003"/>
                    </a:ext>
                  </a:extLst>
                </a:gridCol>
                <a:gridCol w="1039300">
                  <a:extLst>
                    <a:ext uri="{9D8B030D-6E8A-4147-A177-3AD203B41FA5}">
                      <a16:colId xmlns:a16="http://schemas.microsoft.com/office/drawing/2014/main" val="20004"/>
                    </a:ext>
                  </a:extLst>
                </a:gridCol>
              </a:tblGrid>
              <a:tr h="405425">
                <a:tc>
                  <a:txBody>
                    <a:bodyPr/>
                    <a:lstStyle/>
                    <a:p>
                      <a:pPr marL="0" marR="0" lvl="0" indent="0" algn="ctr" rtl="0">
                        <a:spcBef>
                          <a:spcPts val="0"/>
                        </a:spcBef>
                        <a:spcAft>
                          <a:spcPts val="0"/>
                        </a:spcAft>
                        <a:buNone/>
                      </a:pPr>
                      <a:r>
                        <a:rPr lang="en-US" sz="1800" u="none" strike="noStrike" cap="none">
                          <a:solidFill>
                            <a:srgbClr val="FFFFFF"/>
                          </a:solidFill>
                          <a:latin typeface="Oswald"/>
                          <a:ea typeface="Oswald"/>
                          <a:cs typeface="Oswald"/>
                          <a:sym typeface="Oswald"/>
                        </a:rPr>
                        <a:t>Month</a:t>
                      </a:r>
                      <a:endParaRPr sz="1800" i="0" u="none" strike="noStrike" cap="none">
                        <a:solidFill>
                          <a:srgbClr val="FFFFFF"/>
                        </a:solidFill>
                        <a:latin typeface="Oswald"/>
                        <a:ea typeface="Oswald"/>
                        <a:cs typeface="Oswald"/>
                        <a:sym typeface="Oswald"/>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chemeClr val="accent5"/>
                    </a:solidFill>
                  </a:tcPr>
                </a:tc>
                <a:tc>
                  <a:txBody>
                    <a:bodyPr/>
                    <a:lstStyle/>
                    <a:p>
                      <a:pPr marL="0" marR="0" lvl="0" indent="0" algn="ctr" rtl="0">
                        <a:spcBef>
                          <a:spcPts val="0"/>
                        </a:spcBef>
                        <a:spcAft>
                          <a:spcPts val="0"/>
                        </a:spcAft>
                        <a:buNone/>
                      </a:pPr>
                      <a:r>
                        <a:rPr lang="en-US" sz="1800" u="none" strike="noStrike" cap="none">
                          <a:solidFill>
                            <a:srgbClr val="FFFFFF"/>
                          </a:solidFill>
                          <a:latin typeface="Oswald"/>
                          <a:ea typeface="Oswald"/>
                          <a:cs typeface="Oswald"/>
                          <a:sym typeface="Oswald"/>
                        </a:rPr>
                        <a:t>2023</a:t>
                      </a:r>
                      <a:endParaRPr sz="1800" i="0" u="none" strike="noStrike" cap="none">
                        <a:solidFill>
                          <a:srgbClr val="FFFFFF"/>
                        </a:solidFill>
                        <a:latin typeface="Oswald"/>
                        <a:ea typeface="Oswald"/>
                        <a:cs typeface="Oswald"/>
                        <a:sym typeface="Oswald"/>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chemeClr val="accent5"/>
                    </a:solidFill>
                  </a:tcPr>
                </a:tc>
                <a:tc>
                  <a:txBody>
                    <a:bodyPr/>
                    <a:lstStyle/>
                    <a:p>
                      <a:pPr marL="0" marR="0" lvl="0" indent="0" algn="ctr" rtl="0">
                        <a:spcBef>
                          <a:spcPts val="0"/>
                        </a:spcBef>
                        <a:spcAft>
                          <a:spcPts val="0"/>
                        </a:spcAft>
                        <a:buNone/>
                      </a:pPr>
                      <a:r>
                        <a:rPr lang="en-US" sz="1800" u="none" strike="noStrike" cap="none">
                          <a:solidFill>
                            <a:srgbClr val="FFFFFF"/>
                          </a:solidFill>
                          <a:latin typeface="Oswald"/>
                          <a:ea typeface="Oswald"/>
                          <a:cs typeface="Oswald"/>
                          <a:sym typeface="Oswald"/>
                        </a:rPr>
                        <a:t>2024</a:t>
                      </a:r>
                      <a:endParaRPr sz="1800" i="0" u="none" strike="noStrike" cap="none">
                        <a:solidFill>
                          <a:srgbClr val="FFFFFF"/>
                        </a:solidFill>
                        <a:latin typeface="Oswald"/>
                        <a:ea typeface="Oswald"/>
                        <a:cs typeface="Oswald"/>
                        <a:sym typeface="Oswald"/>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chemeClr val="accent5"/>
                    </a:solidFill>
                  </a:tcPr>
                </a:tc>
                <a:tc>
                  <a:txBody>
                    <a:bodyPr/>
                    <a:lstStyle/>
                    <a:p>
                      <a:pPr marL="0" marR="0" lvl="0" indent="0" algn="ctr" rtl="0">
                        <a:spcBef>
                          <a:spcPts val="0"/>
                        </a:spcBef>
                        <a:spcAft>
                          <a:spcPts val="0"/>
                        </a:spcAft>
                        <a:buNone/>
                      </a:pPr>
                      <a:r>
                        <a:rPr lang="en-US" sz="1800" u="none" strike="noStrike" cap="none">
                          <a:solidFill>
                            <a:srgbClr val="FFFFFF"/>
                          </a:solidFill>
                          <a:latin typeface="Oswald"/>
                          <a:ea typeface="Oswald"/>
                          <a:cs typeface="Oswald"/>
                          <a:sym typeface="Oswald"/>
                        </a:rPr>
                        <a:t>Difference</a:t>
                      </a:r>
                      <a:endParaRPr sz="1800" i="0" u="none" strike="noStrike" cap="none">
                        <a:solidFill>
                          <a:srgbClr val="FFFFFF"/>
                        </a:solidFill>
                        <a:latin typeface="Oswald"/>
                        <a:ea typeface="Oswald"/>
                        <a:cs typeface="Oswald"/>
                        <a:sym typeface="Oswald"/>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chemeClr val="accent5"/>
                    </a:solidFill>
                  </a:tcPr>
                </a:tc>
                <a:tc>
                  <a:txBody>
                    <a:bodyPr/>
                    <a:lstStyle/>
                    <a:p>
                      <a:pPr marL="0" marR="0" lvl="0" indent="0" algn="ctr" rtl="0">
                        <a:spcBef>
                          <a:spcPts val="0"/>
                        </a:spcBef>
                        <a:spcAft>
                          <a:spcPts val="0"/>
                        </a:spcAft>
                        <a:buNone/>
                      </a:pPr>
                      <a:r>
                        <a:rPr lang="en-US" sz="1800" u="none" strike="noStrike" cap="none">
                          <a:solidFill>
                            <a:srgbClr val="FFFFFF"/>
                          </a:solidFill>
                          <a:latin typeface="Oswald"/>
                          <a:ea typeface="Oswald"/>
                          <a:cs typeface="Oswald"/>
                          <a:sym typeface="Oswald"/>
                        </a:rPr>
                        <a:t>% Growth</a:t>
                      </a:r>
                      <a:endParaRPr sz="1800" i="0" u="none" strike="noStrike" cap="none">
                        <a:solidFill>
                          <a:srgbClr val="FFFFFF"/>
                        </a:solidFill>
                        <a:latin typeface="Oswald"/>
                        <a:ea typeface="Oswald"/>
                        <a:cs typeface="Oswald"/>
                        <a:sym typeface="Oswald"/>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solidFill>
                      <a:schemeClr val="accent5"/>
                    </a:solidFill>
                  </a:tcPr>
                </a:tc>
                <a:extLst>
                  <a:ext uri="{0D108BD9-81ED-4DB2-BD59-A6C34878D82A}">
                    <a16:rowId xmlns:a16="http://schemas.microsoft.com/office/drawing/2014/main" val="10000"/>
                  </a:ext>
                </a:extLst>
              </a:tr>
              <a:tr h="321200">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January</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50,582 </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57,060 </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6,478 </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13%</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1"/>
                  </a:ext>
                </a:extLst>
              </a:tr>
              <a:tr h="321200">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February</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45,380 </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52,637 </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7,257 </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16%</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2"/>
                  </a:ext>
                </a:extLst>
              </a:tr>
              <a:tr h="321200">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March</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50,894 </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59,990 </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9,096 </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18%</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3"/>
                  </a:ext>
                </a:extLst>
              </a:tr>
              <a:tr h="321200">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April</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49,628 </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53,707 </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4,079 </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8%</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4"/>
                  </a:ext>
                </a:extLst>
              </a:tr>
              <a:tr h="321200">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May</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43,626 </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48,414 </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4,788 </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11%</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5"/>
                  </a:ext>
                </a:extLst>
              </a:tr>
              <a:tr h="321200">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June</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39,300 </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53,657 </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14,357 </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37%</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6"/>
                  </a:ext>
                </a:extLst>
              </a:tr>
              <a:tr h="321200">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July</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45,072 </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54,058 </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8,986 </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20%</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7"/>
                  </a:ext>
                </a:extLst>
              </a:tr>
              <a:tr h="321200">
                <a:tc>
                  <a:txBody>
                    <a:bodyPr/>
                    <a:lstStyle/>
                    <a:p>
                      <a:pPr marL="0" marR="0" lvl="0" indent="0" algn="ctr" rtl="0">
                        <a:spcBef>
                          <a:spcPts val="0"/>
                        </a:spcBef>
                        <a:spcAft>
                          <a:spcPts val="0"/>
                        </a:spcAft>
                        <a:buNone/>
                      </a:pPr>
                      <a:r>
                        <a:rPr lang="en-US" sz="1200" b="1" u="none" strike="noStrike" cap="none">
                          <a:solidFill>
                            <a:schemeClr val="lt1"/>
                          </a:solidFill>
                          <a:latin typeface="Arimo"/>
                          <a:ea typeface="Arimo"/>
                          <a:cs typeface="Arimo"/>
                          <a:sym typeface="Arimo"/>
                        </a:rPr>
                        <a:t>Total</a:t>
                      </a:r>
                      <a:endParaRPr sz="1200" b="1" i="0" u="none" strike="noStrike" cap="none">
                        <a:solidFill>
                          <a:schemeClr val="lt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1D4965"/>
                    </a:solidFill>
                  </a:tcPr>
                </a:tc>
                <a:tc>
                  <a:txBody>
                    <a:bodyPr/>
                    <a:lstStyle/>
                    <a:p>
                      <a:pPr marL="0" marR="0" lvl="0" indent="0" algn="ctr" rtl="0">
                        <a:spcBef>
                          <a:spcPts val="0"/>
                        </a:spcBef>
                        <a:spcAft>
                          <a:spcPts val="0"/>
                        </a:spcAft>
                        <a:buNone/>
                      </a:pPr>
                      <a:r>
                        <a:rPr lang="en-US" sz="1200" b="1" u="none" strike="noStrike" cap="none">
                          <a:solidFill>
                            <a:schemeClr val="lt1"/>
                          </a:solidFill>
                          <a:latin typeface="Arimo"/>
                          <a:ea typeface="Arimo"/>
                          <a:cs typeface="Arimo"/>
                          <a:sym typeface="Arimo"/>
                        </a:rPr>
                        <a:t>324,482 </a:t>
                      </a:r>
                      <a:endParaRPr sz="1200" b="1" i="0" u="none" strike="noStrike" cap="none">
                        <a:solidFill>
                          <a:schemeClr val="lt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1D4965"/>
                    </a:solidFill>
                  </a:tcPr>
                </a:tc>
                <a:tc>
                  <a:txBody>
                    <a:bodyPr/>
                    <a:lstStyle/>
                    <a:p>
                      <a:pPr marL="0" marR="0" lvl="0" indent="0" algn="ctr" rtl="0">
                        <a:spcBef>
                          <a:spcPts val="0"/>
                        </a:spcBef>
                        <a:spcAft>
                          <a:spcPts val="0"/>
                        </a:spcAft>
                        <a:buNone/>
                      </a:pPr>
                      <a:r>
                        <a:rPr lang="en-US" sz="1200" b="1" u="none" strike="noStrike" cap="none">
                          <a:solidFill>
                            <a:schemeClr val="lt1"/>
                          </a:solidFill>
                          <a:latin typeface="Arimo"/>
                          <a:ea typeface="Arimo"/>
                          <a:cs typeface="Arimo"/>
                          <a:sym typeface="Arimo"/>
                        </a:rPr>
                        <a:t>379,523 </a:t>
                      </a:r>
                      <a:endParaRPr sz="1200" b="1" i="0" u="none" strike="noStrike" cap="none">
                        <a:solidFill>
                          <a:schemeClr val="lt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1D4965"/>
                    </a:solidFill>
                  </a:tcPr>
                </a:tc>
                <a:tc>
                  <a:txBody>
                    <a:bodyPr/>
                    <a:lstStyle/>
                    <a:p>
                      <a:pPr marL="0" marR="0" lvl="0" indent="0" algn="ctr" rtl="0">
                        <a:spcBef>
                          <a:spcPts val="0"/>
                        </a:spcBef>
                        <a:spcAft>
                          <a:spcPts val="0"/>
                        </a:spcAft>
                        <a:buNone/>
                      </a:pPr>
                      <a:r>
                        <a:rPr lang="en-US" sz="1200" b="1" u="none" strike="noStrike" cap="none">
                          <a:solidFill>
                            <a:schemeClr val="lt1"/>
                          </a:solidFill>
                          <a:latin typeface="Arimo"/>
                          <a:ea typeface="Arimo"/>
                          <a:cs typeface="Arimo"/>
                          <a:sym typeface="Arimo"/>
                        </a:rPr>
                        <a:t>55,041 </a:t>
                      </a:r>
                      <a:endParaRPr sz="1200" b="1" i="0" u="none" strike="noStrike" cap="none">
                        <a:solidFill>
                          <a:schemeClr val="lt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1D4965"/>
                    </a:solidFill>
                  </a:tcPr>
                </a:tc>
                <a:tc>
                  <a:txBody>
                    <a:bodyPr/>
                    <a:lstStyle/>
                    <a:p>
                      <a:pPr marL="0" marR="0" lvl="0" indent="0" algn="ctr" rtl="0">
                        <a:spcBef>
                          <a:spcPts val="0"/>
                        </a:spcBef>
                        <a:spcAft>
                          <a:spcPts val="0"/>
                        </a:spcAft>
                        <a:buNone/>
                      </a:pPr>
                      <a:r>
                        <a:rPr lang="en-US" sz="1200" b="1" u="none" strike="noStrike" cap="none">
                          <a:solidFill>
                            <a:schemeClr val="lt1"/>
                          </a:solidFill>
                          <a:latin typeface="Arimo"/>
                          <a:ea typeface="Arimo"/>
                          <a:cs typeface="Arimo"/>
                          <a:sym typeface="Arimo"/>
                        </a:rPr>
                        <a:t>17%</a:t>
                      </a:r>
                      <a:endParaRPr sz="1200" b="1" i="0" u="none" strike="noStrike" cap="none">
                        <a:solidFill>
                          <a:schemeClr val="lt1"/>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1D4965"/>
                    </a:solidFill>
                  </a:tcPr>
                </a:tc>
                <a:extLst>
                  <a:ext uri="{0D108BD9-81ED-4DB2-BD59-A6C34878D82A}">
                    <a16:rowId xmlns:a16="http://schemas.microsoft.com/office/drawing/2014/main" val="10008"/>
                  </a:ext>
                </a:extLst>
              </a:tr>
              <a:tr h="321200">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August </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40,709</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156082"/>
                          </a:solidFill>
                          <a:latin typeface="Arimo"/>
                          <a:ea typeface="Arimo"/>
                          <a:cs typeface="Arimo"/>
                          <a:sym typeface="Arimo"/>
                        </a:rPr>
                        <a:t>51,809 </a:t>
                      </a:r>
                      <a:endParaRPr sz="1200" i="0" u="none" strike="noStrike" cap="none">
                        <a:solidFill>
                          <a:srgbClr val="156082"/>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11,100 </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27%</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09"/>
                  </a:ext>
                </a:extLst>
              </a:tr>
              <a:tr h="321200">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September</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34,334</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156082"/>
                          </a:solidFill>
                          <a:latin typeface="Arimo"/>
                          <a:ea typeface="Arimo"/>
                          <a:cs typeface="Arimo"/>
                          <a:sym typeface="Arimo"/>
                        </a:rPr>
                        <a:t>38,717 </a:t>
                      </a:r>
                      <a:endParaRPr sz="1200" i="0" u="none" strike="noStrike" cap="none">
                        <a:solidFill>
                          <a:srgbClr val="156082"/>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4,383 </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13%</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10"/>
                  </a:ext>
                </a:extLst>
              </a:tr>
              <a:tr h="321200">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October</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37,361</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156082"/>
                          </a:solidFill>
                          <a:latin typeface="Arimo"/>
                          <a:ea typeface="Arimo"/>
                          <a:cs typeface="Arimo"/>
                          <a:sym typeface="Arimo"/>
                        </a:rPr>
                        <a:t>47,974 </a:t>
                      </a:r>
                      <a:endParaRPr sz="1200" i="0" u="none" strike="noStrike" cap="none">
                        <a:solidFill>
                          <a:srgbClr val="156082"/>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10,613 </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28%</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11"/>
                  </a:ext>
                </a:extLst>
              </a:tr>
              <a:tr h="321200">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November</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44,395</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156082"/>
                          </a:solidFill>
                          <a:latin typeface="Arimo"/>
                          <a:ea typeface="Arimo"/>
                          <a:cs typeface="Arimo"/>
                          <a:sym typeface="Arimo"/>
                        </a:rPr>
                        <a:t>56,929 </a:t>
                      </a:r>
                      <a:endParaRPr sz="1200" i="0" u="none" strike="noStrike" cap="none">
                        <a:solidFill>
                          <a:srgbClr val="156082"/>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12,534 </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28%</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tcPr>
                </a:tc>
                <a:extLst>
                  <a:ext uri="{0D108BD9-81ED-4DB2-BD59-A6C34878D82A}">
                    <a16:rowId xmlns:a16="http://schemas.microsoft.com/office/drawing/2014/main" val="10012"/>
                  </a:ext>
                </a:extLst>
              </a:tr>
              <a:tr h="321200">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December</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55,026</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156082"/>
                          </a:solidFill>
                          <a:latin typeface="Arimo"/>
                          <a:ea typeface="Arimo"/>
                          <a:cs typeface="Arimo"/>
                          <a:sym typeface="Arimo"/>
                        </a:rPr>
                        <a:t>61,351 </a:t>
                      </a:r>
                      <a:endParaRPr sz="1200" i="0" u="none" strike="noStrike" cap="none">
                        <a:solidFill>
                          <a:srgbClr val="156082"/>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6,325 </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u="none" strike="noStrike" cap="none">
                          <a:solidFill>
                            <a:srgbClr val="000000"/>
                          </a:solidFill>
                          <a:latin typeface="Arimo"/>
                          <a:ea typeface="Arimo"/>
                          <a:cs typeface="Arimo"/>
                          <a:sym typeface="Arimo"/>
                        </a:rPr>
                        <a:t>11%</a:t>
                      </a:r>
                      <a:endParaRPr sz="1200" i="0" u="none" strike="noStrike" cap="none">
                        <a:solidFill>
                          <a:srgbClr val="000000"/>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38100" cap="flat" cmpd="sng">
                      <a:solidFill>
                        <a:srgbClr val="FFFFFF"/>
                      </a:solidFill>
                      <a:prstDash val="solid"/>
                      <a:round/>
                      <a:headEnd type="none" w="sm" len="sm"/>
                      <a:tailEnd type="none" w="sm" len="sm"/>
                    </a:lnB>
                  </a:tcPr>
                </a:tc>
                <a:extLst>
                  <a:ext uri="{0D108BD9-81ED-4DB2-BD59-A6C34878D82A}">
                    <a16:rowId xmlns:a16="http://schemas.microsoft.com/office/drawing/2014/main" val="10013"/>
                  </a:ext>
                </a:extLst>
              </a:tr>
              <a:tr h="327450">
                <a:tc>
                  <a:txBody>
                    <a:bodyPr/>
                    <a:lstStyle/>
                    <a:p>
                      <a:pPr marL="0" marR="0" lvl="0" indent="0" algn="ctr" rtl="0">
                        <a:spcBef>
                          <a:spcPts val="0"/>
                        </a:spcBef>
                        <a:spcAft>
                          <a:spcPts val="0"/>
                        </a:spcAft>
                        <a:buNone/>
                      </a:pPr>
                      <a:r>
                        <a:rPr lang="en-US" sz="1200" b="1" u="none" strike="noStrike" cap="none">
                          <a:solidFill>
                            <a:srgbClr val="FFFFFF"/>
                          </a:solidFill>
                          <a:latin typeface="Arimo"/>
                          <a:ea typeface="Arimo"/>
                          <a:cs typeface="Arimo"/>
                          <a:sym typeface="Arimo"/>
                        </a:rPr>
                        <a:t>Total</a:t>
                      </a:r>
                      <a:endParaRPr sz="1200" b="1" i="0" u="none" strike="noStrike" cap="none">
                        <a:solidFill>
                          <a:srgbClr val="FFFFFF"/>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1D4965"/>
                    </a:solidFill>
                  </a:tcPr>
                </a:tc>
                <a:tc>
                  <a:txBody>
                    <a:bodyPr/>
                    <a:lstStyle/>
                    <a:p>
                      <a:pPr marL="0" marR="0" lvl="0" indent="0" algn="ctr" rtl="0">
                        <a:spcBef>
                          <a:spcPts val="0"/>
                        </a:spcBef>
                        <a:spcAft>
                          <a:spcPts val="0"/>
                        </a:spcAft>
                        <a:buNone/>
                      </a:pPr>
                      <a:r>
                        <a:rPr lang="en-US" sz="1200" b="1" u="none" strike="noStrike" cap="none">
                          <a:solidFill>
                            <a:srgbClr val="FFFFFF"/>
                          </a:solidFill>
                          <a:latin typeface="Arimo"/>
                          <a:ea typeface="Arimo"/>
                          <a:cs typeface="Arimo"/>
                          <a:sym typeface="Arimo"/>
                        </a:rPr>
                        <a:t>536,307 </a:t>
                      </a:r>
                      <a:endParaRPr sz="1200" b="1" i="0" u="none" strike="noStrike" cap="none">
                        <a:solidFill>
                          <a:srgbClr val="FFFFFF"/>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1D4965"/>
                    </a:solidFill>
                  </a:tcPr>
                </a:tc>
                <a:tc>
                  <a:txBody>
                    <a:bodyPr/>
                    <a:lstStyle/>
                    <a:p>
                      <a:pPr marL="0" marR="0" lvl="0" indent="0" algn="ctr" rtl="0">
                        <a:spcBef>
                          <a:spcPts val="0"/>
                        </a:spcBef>
                        <a:spcAft>
                          <a:spcPts val="0"/>
                        </a:spcAft>
                        <a:buNone/>
                      </a:pPr>
                      <a:r>
                        <a:rPr lang="en-US" sz="1200" b="1" u="none" strike="noStrike" cap="none">
                          <a:solidFill>
                            <a:srgbClr val="FFFFFF"/>
                          </a:solidFill>
                          <a:latin typeface="Arimo"/>
                          <a:ea typeface="Arimo"/>
                          <a:cs typeface="Arimo"/>
                          <a:sym typeface="Arimo"/>
                        </a:rPr>
                        <a:t>    636,303 </a:t>
                      </a:r>
                      <a:endParaRPr sz="1200" b="1" i="0" u="none" strike="noStrike" cap="none">
                        <a:solidFill>
                          <a:srgbClr val="FFFFFF"/>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1D4965"/>
                    </a:solidFill>
                  </a:tcPr>
                </a:tc>
                <a:tc>
                  <a:txBody>
                    <a:bodyPr/>
                    <a:lstStyle/>
                    <a:p>
                      <a:pPr marL="0" marR="0" lvl="0" indent="0" algn="ctr" rtl="0">
                        <a:spcBef>
                          <a:spcPts val="0"/>
                        </a:spcBef>
                        <a:spcAft>
                          <a:spcPts val="0"/>
                        </a:spcAft>
                        <a:buNone/>
                      </a:pPr>
                      <a:r>
                        <a:rPr lang="en-US" sz="1200" b="1" u="none" strike="noStrike" cap="none">
                          <a:solidFill>
                            <a:srgbClr val="FFFFFF"/>
                          </a:solidFill>
                          <a:latin typeface="Arimo"/>
                          <a:ea typeface="Arimo"/>
                          <a:cs typeface="Arimo"/>
                          <a:sym typeface="Arimo"/>
                        </a:rPr>
                        <a:t>99,996 </a:t>
                      </a:r>
                      <a:endParaRPr sz="1200" b="1" i="0" u="none" strike="noStrike" cap="none">
                        <a:solidFill>
                          <a:srgbClr val="FFFFFF"/>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1D4965"/>
                    </a:solidFill>
                  </a:tcPr>
                </a:tc>
                <a:tc>
                  <a:txBody>
                    <a:bodyPr/>
                    <a:lstStyle/>
                    <a:p>
                      <a:pPr marL="0" marR="0" lvl="0" indent="0" algn="ctr" rtl="0">
                        <a:spcBef>
                          <a:spcPts val="0"/>
                        </a:spcBef>
                        <a:spcAft>
                          <a:spcPts val="0"/>
                        </a:spcAft>
                        <a:buNone/>
                      </a:pPr>
                      <a:r>
                        <a:rPr lang="en-US" sz="1200" b="1" u="none" strike="noStrike" cap="none">
                          <a:solidFill>
                            <a:srgbClr val="FFFFFF"/>
                          </a:solidFill>
                          <a:latin typeface="Arimo"/>
                          <a:ea typeface="Arimo"/>
                          <a:cs typeface="Arimo"/>
                          <a:sym typeface="Arimo"/>
                        </a:rPr>
                        <a:t>19%</a:t>
                      </a:r>
                      <a:endParaRPr sz="1200" b="1" i="0" u="none" strike="noStrike" cap="none">
                        <a:solidFill>
                          <a:srgbClr val="FFFFFF"/>
                        </a:solidFill>
                        <a:latin typeface="Arimo"/>
                        <a:ea typeface="Arimo"/>
                        <a:cs typeface="Arimo"/>
                        <a:sym typeface="Arimo"/>
                      </a:endParaRPr>
                    </a:p>
                  </a:txBody>
                  <a:tcPr marL="9525" marR="9525" marT="9525" marB="0"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381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1D4965"/>
                    </a:solidFill>
                  </a:tcPr>
                </a:tc>
                <a:extLst>
                  <a:ext uri="{0D108BD9-81ED-4DB2-BD59-A6C34878D82A}">
                    <a16:rowId xmlns:a16="http://schemas.microsoft.com/office/drawing/2014/main" val="10014"/>
                  </a:ext>
                </a:extLst>
              </a:tr>
            </a:tbl>
          </a:graphicData>
        </a:graphic>
      </p:graphicFrame>
    </p:spTree>
  </p:cSld>
  <p:clrMapOvr>
    <a:masterClrMapping/>
  </p:clrMapOvr>
</p:sld>
</file>

<file path=ppt/theme/theme1.xml><?xml version="1.0" encoding="utf-8"?>
<a:theme xmlns:a="http://schemas.openxmlformats.org/drawingml/2006/main" name="SLTA BS">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4764</Words>
  <Application>Microsoft Office PowerPoint</Application>
  <PresentationFormat>Widescreen</PresentationFormat>
  <Paragraphs>742</Paragraphs>
  <Slides>63</Slides>
  <Notes>63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63</vt:i4>
      </vt:variant>
    </vt:vector>
  </HeadingPairs>
  <TitlesOfParts>
    <vt:vector size="71" baseType="lpstr">
      <vt:lpstr>Arial</vt:lpstr>
      <vt:lpstr>Arial</vt:lpstr>
      <vt:lpstr>Oswald</vt:lpstr>
      <vt:lpstr>Oswald Medium</vt:lpstr>
      <vt:lpstr>Arimo</vt:lpstr>
      <vt:lpstr>Oswald Light</vt:lpstr>
      <vt:lpstr>Noto Sans Symbols</vt:lpstr>
      <vt:lpstr>SLTA BS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Dexter Percil</dc:creator>
  <cp:lastModifiedBy>Dexter Percil</cp:lastModifiedBy>
  <cp:revision>2</cp:revision>
  <dcterms:modified xsi:type="dcterms:W3CDTF">2024-08-16T15:33:13Z</dcterms:modified>
</cp:coreProperties>
</file>