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303" r:id="rId3"/>
    <p:sldId id="305" r:id="rId4"/>
    <p:sldId id="311" r:id="rId5"/>
    <p:sldId id="315" r:id="rId6"/>
    <p:sldId id="314" r:id="rId7"/>
    <p:sldId id="317" r:id="rId8"/>
    <p:sldId id="318" r:id="rId9"/>
    <p:sldId id="263" r:id="rId10"/>
    <p:sldId id="319" r:id="rId11"/>
    <p:sldId id="320" r:id="rId12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14"/>
      <p:bold r:id="rId15"/>
      <p:italic r:id="rId16"/>
      <p:boldItalic r:id="rId17"/>
    </p:embeddedFont>
    <p:embeddedFont>
      <p:font typeface="Open Sans" panose="020B0606030504020204" pitchFamily="3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9C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47EC82-A80A-FDB0-0C6F-DBB7230287E6}" v="47" dt="2024-08-15T17:30:21.542"/>
    <p1510:client id="{920B4FB8-E53D-E2AE-7A8B-295A8F192635}" v="84" dt="2024-08-14T13:42:58.548"/>
    <p1510:client id="{A32EDD98-26D5-4007-776F-B8E0CD2FBF69}" v="154" dt="2024-08-15T20:40:35.2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>
          <a:extLst>
            <a:ext uri="{FF2B5EF4-FFF2-40B4-BE49-F238E27FC236}">
              <a16:creationId xmlns:a16="http://schemas.microsoft.com/office/drawing/2014/main" id="{D194A368-021C-7A09-EBA7-B6DB057A6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5bbc4ff467_0_11:notes">
            <a:extLst>
              <a:ext uri="{FF2B5EF4-FFF2-40B4-BE49-F238E27FC236}">
                <a16:creationId xmlns:a16="http://schemas.microsoft.com/office/drawing/2014/main" id="{CDC444B0-02C1-E3CD-1FCA-6719064AF6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5bbc4ff467_0_11:notes">
            <a:extLst>
              <a:ext uri="{FF2B5EF4-FFF2-40B4-BE49-F238E27FC236}">
                <a16:creationId xmlns:a16="http://schemas.microsoft.com/office/drawing/2014/main" id="{FDE25A45-DB7C-DBB4-4567-8EF81407992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spcFirstLastPara="1" wrap="square" lIns="93272" tIns="93272" rIns="93272" bIns="9327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28907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>
          <a:extLst>
            <a:ext uri="{FF2B5EF4-FFF2-40B4-BE49-F238E27FC236}">
              <a16:creationId xmlns:a16="http://schemas.microsoft.com/office/drawing/2014/main" id="{CC9EDDEE-3B73-BD77-38E0-D017F6C13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5bbc4ff467_0_16:notes">
            <a:extLst>
              <a:ext uri="{FF2B5EF4-FFF2-40B4-BE49-F238E27FC236}">
                <a16:creationId xmlns:a16="http://schemas.microsoft.com/office/drawing/2014/main" id="{3013728B-A7DC-549F-F046-9A929B450F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5bbc4ff467_0_16:notes">
            <a:extLst>
              <a:ext uri="{FF2B5EF4-FFF2-40B4-BE49-F238E27FC236}">
                <a16:creationId xmlns:a16="http://schemas.microsoft.com/office/drawing/2014/main" id="{69BF0599-A0D5-7BA0-5B3C-7BE5CFEBD4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6340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5bbc4ff467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5bbc4ff467_0_11:notes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spcFirstLastPara="1" wrap="square" lIns="93272" tIns="93272" rIns="93272" bIns="9327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4138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5bbc4ff467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5bbc4ff467_0_11:notes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spcFirstLastPara="1" wrap="square" lIns="93272" tIns="93272" rIns="93272" bIns="9327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1596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5bbc4ff467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5bbc4ff467_0_11:notes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spcFirstLastPara="1" wrap="square" lIns="93272" tIns="93272" rIns="93272" bIns="9327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0830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>
          <a:extLst>
            <a:ext uri="{FF2B5EF4-FFF2-40B4-BE49-F238E27FC236}">
              <a16:creationId xmlns:a16="http://schemas.microsoft.com/office/drawing/2014/main" id="{B35B542A-5372-7A95-D2F6-240E73507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5bbc4ff467_0_11:notes">
            <a:extLst>
              <a:ext uri="{FF2B5EF4-FFF2-40B4-BE49-F238E27FC236}">
                <a16:creationId xmlns:a16="http://schemas.microsoft.com/office/drawing/2014/main" id="{7B548BA8-5B29-1902-1BD8-553538C303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5bbc4ff467_0_11:notes">
            <a:extLst>
              <a:ext uri="{FF2B5EF4-FFF2-40B4-BE49-F238E27FC236}">
                <a16:creationId xmlns:a16="http://schemas.microsoft.com/office/drawing/2014/main" id="{FD9C42FC-E6F6-24EF-2188-6F0F2A48FD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spcFirstLastPara="1" wrap="square" lIns="93272" tIns="93272" rIns="93272" bIns="9327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542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>
          <a:extLst>
            <a:ext uri="{FF2B5EF4-FFF2-40B4-BE49-F238E27FC236}">
              <a16:creationId xmlns:a16="http://schemas.microsoft.com/office/drawing/2014/main" id="{352DE304-923C-CADB-7D20-243C10B06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5bbc4ff467_0_11:notes">
            <a:extLst>
              <a:ext uri="{FF2B5EF4-FFF2-40B4-BE49-F238E27FC236}">
                <a16:creationId xmlns:a16="http://schemas.microsoft.com/office/drawing/2014/main" id="{DDFE5035-C672-23E7-3BD3-1AD3FA18EBD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5bbc4ff467_0_11:notes">
            <a:extLst>
              <a:ext uri="{FF2B5EF4-FFF2-40B4-BE49-F238E27FC236}">
                <a16:creationId xmlns:a16="http://schemas.microsoft.com/office/drawing/2014/main" id="{9815D126-2312-FA8C-C982-E46D0C3192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spcFirstLastPara="1" wrap="square" lIns="93272" tIns="93272" rIns="93272" bIns="9327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413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>
          <a:extLst>
            <a:ext uri="{FF2B5EF4-FFF2-40B4-BE49-F238E27FC236}">
              <a16:creationId xmlns:a16="http://schemas.microsoft.com/office/drawing/2014/main" id="{E4A7DD95-BB11-0B51-A548-49B9C2E7D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5bbc4ff467_0_11:notes">
            <a:extLst>
              <a:ext uri="{FF2B5EF4-FFF2-40B4-BE49-F238E27FC236}">
                <a16:creationId xmlns:a16="http://schemas.microsoft.com/office/drawing/2014/main" id="{3DA140A6-940B-861A-45B5-D2958199D5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5bbc4ff467_0_11:notes">
            <a:extLst>
              <a:ext uri="{FF2B5EF4-FFF2-40B4-BE49-F238E27FC236}">
                <a16:creationId xmlns:a16="http://schemas.microsoft.com/office/drawing/2014/main" id="{0199A33A-48D0-4C96-D261-304247F2E0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spcFirstLastPara="1" wrap="square" lIns="93272" tIns="93272" rIns="93272" bIns="9327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0464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>
          <a:extLst>
            <a:ext uri="{FF2B5EF4-FFF2-40B4-BE49-F238E27FC236}">
              <a16:creationId xmlns:a16="http://schemas.microsoft.com/office/drawing/2014/main" id="{7BA31457-0B7B-2BA1-F467-9CA4DBC24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5bbc4ff467_0_11:notes">
            <a:extLst>
              <a:ext uri="{FF2B5EF4-FFF2-40B4-BE49-F238E27FC236}">
                <a16:creationId xmlns:a16="http://schemas.microsoft.com/office/drawing/2014/main" id="{80691B8C-51D4-C289-FA13-E03E902A66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5bbc4ff467_0_11:notes">
            <a:extLst>
              <a:ext uri="{FF2B5EF4-FFF2-40B4-BE49-F238E27FC236}">
                <a16:creationId xmlns:a16="http://schemas.microsoft.com/office/drawing/2014/main" id="{8DF1EB90-ED77-59E3-B7EE-9B45DAE9E6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spcFirstLastPara="1" wrap="square" lIns="93272" tIns="93272" rIns="93272" bIns="9327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6985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5bbc4ff467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5bbc4ff467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0"/>
            <a:ext cx="9144002" cy="148831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"/>
          <p:cNvSpPr txBox="1"/>
          <p:nvPr/>
        </p:nvSpPr>
        <p:spPr>
          <a:xfrm>
            <a:off x="598420" y="292500"/>
            <a:ext cx="463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 b="1">
                <a:solidFill>
                  <a:srgbClr val="2B3176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000" b="1">
              <a:solidFill>
                <a:srgbClr val="2B317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Google Shape;11;p1"/>
          <p:cNvSpPr txBox="1"/>
          <p:nvPr/>
        </p:nvSpPr>
        <p:spPr>
          <a:xfrm>
            <a:off x="1011534" y="292500"/>
            <a:ext cx="32994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|   Invest Saint Lucia</a:t>
            </a:r>
            <a:endParaRPr sz="10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info@investstlucia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3"/>
          <p:cNvPicPr preferRelativeResize="0"/>
          <p:nvPr/>
        </p:nvPicPr>
        <p:blipFill rotWithShape="1">
          <a:blip r:embed="rId3">
            <a:alphaModFix/>
          </a:blip>
          <a:srcRect b="2008"/>
          <a:stretch/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>
          <a:extLst>
            <a:ext uri="{FF2B5EF4-FFF2-40B4-BE49-F238E27FC236}">
              <a16:creationId xmlns:a16="http://schemas.microsoft.com/office/drawing/2014/main" id="{95684A6A-3E41-21E7-582F-4AF910CD0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7">
            <a:extLst>
              <a:ext uri="{FF2B5EF4-FFF2-40B4-BE49-F238E27FC236}">
                <a16:creationId xmlns:a16="http://schemas.microsoft.com/office/drawing/2014/main" id="{3317E6AB-436E-61A6-3938-0D3F4BDDC35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98695" y="1719419"/>
            <a:ext cx="3512215" cy="33509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666666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Caribbean Hotel Investment Conference &amp; Operations Summit (CHICOS)</a:t>
            </a:r>
            <a:endParaRPr lang="en-US" sz="1000">
              <a:latin typeface="Open Sans"/>
            </a:endParaRP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666666"/>
              </a:solidFill>
              <a:highlight>
                <a:srgbClr val="FFFFFF"/>
              </a:highlight>
              <a:latin typeface="Open Sans"/>
              <a:ea typeface="Open Sans"/>
              <a:cs typeface="Open Sans"/>
            </a:endParaRP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666666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Project at Ganter’s Bay</a:t>
            </a: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666666"/>
              </a:solidFill>
              <a:highlight>
                <a:srgbClr val="FFFFFF"/>
              </a:highlight>
              <a:latin typeface="Open Sans"/>
              <a:ea typeface="Open Sans"/>
              <a:cs typeface="Open Sans"/>
            </a:endParaRP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666666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Touristic development at Beanfield, Vieux Fort</a:t>
            </a: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666666"/>
              </a:solidFill>
              <a:highlight>
                <a:srgbClr val="FFFFFF"/>
              </a:highlight>
              <a:latin typeface="Open Sans"/>
              <a:ea typeface="Open Sans"/>
              <a:cs typeface="Open Sans"/>
            </a:endParaRP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666666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Internationally branded restaurant in the north</a:t>
            </a: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666666"/>
              </a:solidFill>
              <a:highlight>
                <a:srgbClr val="FFFFFF"/>
              </a:highlight>
              <a:latin typeface="Open Sans"/>
              <a:ea typeface="Open Sans"/>
              <a:cs typeface="Open Sans"/>
            </a:endParaRP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666666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The American Lodging Investment Summit-Caribbean &amp; Latin America</a:t>
            </a: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666666"/>
              </a:solidFill>
              <a:highlight>
                <a:srgbClr val="FFFFFF"/>
              </a:highlight>
              <a:latin typeface="Open Sans"/>
              <a:ea typeface="Open Sans"/>
              <a:cs typeface="Open Sans"/>
            </a:endParaRP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666666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IGH Hotel &amp; Resorts interested in partnership with local hotel</a:t>
            </a: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666666"/>
              </a:solidFill>
              <a:highlight>
                <a:srgbClr val="FFFFFF"/>
              </a:highlight>
              <a:latin typeface="Open Sans"/>
              <a:ea typeface="Open Sans"/>
              <a:cs typeface="Open Sans"/>
            </a:endParaRP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666666"/>
              </a:solidFill>
              <a:highlight>
                <a:srgbClr val="FFFFFF"/>
              </a:highlight>
              <a:latin typeface="Open Sans"/>
              <a:ea typeface="Open Sans"/>
              <a:cs typeface="Open Sans"/>
            </a:endParaRPr>
          </a:p>
          <a:p>
            <a:pPr marL="0" indent="0" algn="l">
              <a:spcAft>
                <a:spcPts val="800"/>
              </a:spcAft>
            </a:pPr>
            <a:endParaRPr lang="en-US" sz="1200" dirty="0">
              <a:solidFill>
                <a:srgbClr val="666666"/>
              </a:solidFill>
              <a:highlight>
                <a:srgbClr val="FFFFFF"/>
              </a:highlight>
              <a:latin typeface="Open Sans"/>
              <a:ea typeface="Open Sans"/>
              <a:cs typeface="Open Sans"/>
            </a:endParaRPr>
          </a:p>
        </p:txBody>
      </p:sp>
      <p:sp>
        <p:nvSpPr>
          <p:cNvPr id="108" name="Google Shape;108;p17">
            <a:extLst>
              <a:ext uri="{FF2B5EF4-FFF2-40B4-BE49-F238E27FC236}">
                <a16:creationId xmlns:a16="http://schemas.microsoft.com/office/drawing/2014/main" id="{2FA42CE5-3E1C-4288-DBBF-5D42F8D8F5C8}"/>
              </a:ext>
            </a:extLst>
          </p:cNvPr>
          <p:cNvSpPr/>
          <p:nvPr/>
        </p:nvSpPr>
        <p:spPr>
          <a:xfrm>
            <a:off x="3710910" y="1721757"/>
            <a:ext cx="5700" cy="31371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07;p17">
            <a:extLst>
              <a:ext uri="{FF2B5EF4-FFF2-40B4-BE49-F238E27FC236}">
                <a16:creationId xmlns:a16="http://schemas.microsoft.com/office/drawing/2014/main" id="{19847FBB-755E-6C93-0D1F-74328F3A7E0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18301" y="990011"/>
            <a:ext cx="8520600" cy="62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1" dirty="0">
                <a:solidFill>
                  <a:srgbClr val="2B3176"/>
                </a:solidFill>
                <a:latin typeface="Montserrat"/>
                <a:ea typeface="Montserrat"/>
                <a:cs typeface="Montserrat"/>
                <a:sym typeface="Montserrat"/>
              </a:rPr>
              <a:t>Upcoming Initiatives</a:t>
            </a:r>
            <a:endParaRPr sz="2900" b="1" dirty="0">
              <a:solidFill>
                <a:srgbClr val="2B317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Picture 3" descr="A white light box with black text and an orange clock&#10;&#10;Description automatically generated">
            <a:extLst>
              <a:ext uri="{FF2B5EF4-FFF2-40B4-BE49-F238E27FC236}">
                <a16:creationId xmlns:a16="http://schemas.microsoft.com/office/drawing/2014/main" id="{B4B430A6-7B19-AED3-7091-BCD4FD5A6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647" y="1858026"/>
            <a:ext cx="4164161" cy="286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63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>
          <a:extLst>
            <a:ext uri="{FF2B5EF4-FFF2-40B4-BE49-F238E27FC236}">
              <a16:creationId xmlns:a16="http://schemas.microsoft.com/office/drawing/2014/main" id="{69A1FE78-4887-DEEC-BD9A-CCB342C4C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20">
            <a:extLst>
              <a:ext uri="{FF2B5EF4-FFF2-40B4-BE49-F238E27FC236}">
                <a16:creationId xmlns:a16="http://schemas.microsoft.com/office/drawing/2014/main" id="{35B4781E-1A2B-90B7-8568-4F3337407A2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162" b="1162"/>
          <a:stretch/>
        </p:blipFill>
        <p:spPr>
          <a:xfrm>
            <a:off x="0" y="0"/>
            <a:ext cx="9143995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29F275-91EC-4F22-9140-17D191D415A7}"/>
              </a:ext>
            </a:extLst>
          </p:cNvPr>
          <p:cNvSpPr txBox="1"/>
          <p:nvPr/>
        </p:nvSpPr>
        <p:spPr>
          <a:xfrm>
            <a:off x="3408218" y="3893127"/>
            <a:ext cx="2369127" cy="782782"/>
          </a:xfrm>
          <a:prstGeom prst="rect">
            <a:avLst/>
          </a:prstGeom>
          <a:solidFill>
            <a:srgbClr val="E29C23"/>
          </a:solidFill>
          <a:ln>
            <a:solidFill>
              <a:srgbClr val="E29C23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831603-77EC-824E-080D-A31DAD018935}"/>
              </a:ext>
            </a:extLst>
          </p:cNvPr>
          <p:cNvSpPr txBox="1"/>
          <p:nvPr/>
        </p:nvSpPr>
        <p:spPr>
          <a:xfrm>
            <a:off x="2996146" y="3734920"/>
            <a:ext cx="3445859" cy="6924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300" b="1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Invest Saint Lucia</a:t>
            </a:r>
          </a:p>
          <a:p>
            <a:pPr algn="ctr"/>
            <a:r>
              <a:rPr lang="en-US" sz="13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info@investstlucia.com</a:t>
            </a:r>
            <a:endParaRPr lang="en-US" sz="1300" b="1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 algn="ctr"/>
            <a:r>
              <a:rPr lang="en-US" sz="1300" b="1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758-457-3400</a:t>
            </a:r>
          </a:p>
        </p:txBody>
      </p:sp>
    </p:spTree>
    <p:extLst>
      <p:ext uri="{BB962C8B-B14F-4D97-AF65-F5344CB8AC3E}">
        <p14:creationId xmlns:p14="http://schemas.microsoft.com/office/powerpoint/2010/main" val="3760120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7"/>
          <p:cNvSpPr txBox="1">
            <a:spLocks noGrp="1"/>
          </p:cNvSpPr>
          <p:nvPr>
            <p:ph type="subTitle" idx="1"/>
          </p:nvPr>
        </p:nvSpPr>
        <p:spPr>
          <a:xfrm>
            <a:off x="115953" y="1601201"/>
            <a:ext cx="3471756" cy="35422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666666"/>
                </a:solidFill>
                <a:latin typeface="Open Sans"/>
                <a:ea typeface="Open Sans"/>
                <a:cs typeface="Open Sans"/>
              </a:rPr>
              <a:t>A Courtyard Marriott is being constructed as a 1-storey tower and the facilities would include 140 rooms and suites, a conference center and meeting rooms, a swimming pool, a fitness center, food and beverage outlets, rooftop terraces and common facilities. </a:t>
            </a: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Construction is currently on the final floor and it is on track to open by Q4 2025.</a:t>
            </a: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Traffic management plan is underway with the construction of ring road, making the road one-way.</a:t>
            </a:r>
            <a:endParaRPr lang="en-US" sz="1600" dirty="0">
              <a:solidFill>
                <a:srgbClr val="666666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666666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rgbClr val="666666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8" name="Google Shape;108;p17"/>
          <p:cNvSpPr/>
          <p:nvPr/>
        </p:nvSpPr>
        <p:spPr>
          <a:xfrm>
            <a:off x="3710910" y="1721757"/>
            <a:ext cx="5700" cy="31371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07;p17">
            <a:extLst>
              <a:ext uri="{FF2B5EF4-FFF2-40B4-BE49-F238E27FC236}">
                <a16:creationId xmlns:a16="http://schemas.microsoft.com/office/drawing/2014/main" id="{FC709CE0-7A5F-4FFF-8704-45CA1D346A4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18301" y="990011"/>
            <a:ext cx="8520600" cy="62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1">
                <a:solidFill>
                  <a:srgbClr val="2B3176"/>
                </a:solidFill>
                <a:latin typeface="Montserrat"/>
                <a:ea typeface="Montserrat"/>
                <a:cs typeface="Montserrat"/>
                <a:sym typeface="Montserrat"/>
              </a:rPr>
              <a:t>Carib Invest</a:t>
            </a:r>
            <a:endParaRPr sz="2900" b="1">
              <a:solidFill>
                <a:srgbClr val="2B317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Picture 2" descr="An aerial view of a small island with buildings and a body of water&#10;&#10;Description automatically generated">
            <a:extLst>
              <a:ext uri="{FF2B5EF4-FFF2-40B4-BE49-F238E27FC236}">
                <a16:creationId xmlns:a16="http://schemas.microsoft.com/office/drawing/2014/main" id="{C7DAEECD-2B20-AB03-BCEE-10C92863F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605" y="1717600"/>
            <a:ext cx="4961596" cy="313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5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7"/>
          <p:cNvSpPr txBox="1">
            <a:spLocks noGrp="1"/>
          </p:cNvSpPr>
          <p:nvPr>
            <p:ph type="subTitle" idx="1"/>
          </p:nvPr>
        </p:nvSpPr>
        <p:spPr>
          <a:xfrm>
            <a:off x="415451" y="1519157"/>
            <a:ext cx="3253627" cy="35422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666666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The development of a 250-acre estate will see construction of a 250 room 5-star family resort, Dreams Hotel. (First Phase).</a:t>
            </a: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666666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It will consist of beach bars, pools, 1 Presidential Suite, 9 guest room buildings and a main lobby/reception/dining area. </a:t>
            </a: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666666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The construction of the main structure started in March 2023 and construction of 7 other buildings are underway.</a:t>
            </a:r>
          </a:p>
        </p:txBody>
      </p:sp>
      <p:sp>
        <p:nvSpPr>
          <p:cNvPr id="108" name="Google Shape;108;p17"/>
          <p:cNvSpPr/>
          <p:nvPr/>
        </p:nvSpPr>
        <p:spPr>
          <a:xfrm>
            <a:off x="3710910" y="1721757"/>
            <a:ext cx="5700" cy="31371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07;p17">
            <a:extLst>
              <a:ext uri="{FF2B5EF4-FFF2-40B4-BE49-F238E27FC236}">
                <a16:creationId xmlns:a16="http://schemas.microsoft.com/office/drawing/2014/main" id="{FC709CE0-7A5F-4FFF-8704-45CA1D346A4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18301" y="990011"/>
            <a:ext cx="8520600" cy="62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1">
                <a:solidFill>
                  <a:srgbClr val="2B3176"/>
                </a:solidFill>
                <a:latin typeface="Montserrat"/>
                <a:ea typeface="Montserrat"/>
                <a:cs typeface="Montserrat"/>
                <a:sym typeface="Montserrat"/>
              </a:rPr>
              <a:t>Caribbean Galaxy</a:t>
            </a:r>
            <a:endParaRPr sz="2900" b="1">
              <a:solidFill>
                <a:srgbClr val="2B317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8F3D4A-554E-9404-AC9E-19096DCCF0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400" r="1495" b="4871"/>
          <a:stretch/>
        </p:blipFill>
        <p:spPr>
          <a:xfrm>
            <a:off x="3937544" y="1617981"/>
            <a:ext cx="4858165" cy="344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32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7"/>
          <p:cNvSpPr txBox="1">
            <a:spLocks noGrp="1"/>
          </p:cNvSpPr>
          <p:nvPr>
            <p:ph type="subTitle" idx="1"/>
          </p:nvPr>
        </p:nvSpPr>
        <p:spPr>
          <a:xfrm>
            <a:off x="177200" y="1667869"/>
            <a:ext cx="3391892" cy="35422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66666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Cas En Bas Beach Resort comprises of two ultramodern, low-rise apartment buildings bordering one of the longest swimming pools in Saint Lucia and its surrounding sun terraces.</a:t>
            </a: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66666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Facilities include 50m swimming pool, rooftop ice bar &amp; terrace, wellness and spa treatments, sports bar, café, convenience store and business </a:t>
            </a:r>
            <a:r>
              <a:rPr lang="en-US" sz="1200" dirty="0" err="1">
                <a:solidFill>
                  <a:srgbClr val="666666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centre</a:t>
            </a:r>
            <a:r>
              <a:rPr lang="en-US" sz="1200" dirty="0">
                <a:solidFill>
                  <a:srgbClr val="666666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.</a:t>
            </a: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66666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Work is progressing on building 1 with approx. 50 persons on site working on different jobs.​</a:t>
            </a: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66666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Opening slated for Q1 2025 for building 1 whilst work will occur on building 2.​</a:t>
            </a: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666666"/>
              </a:solidFill>
              <a:highlight>
                <a:srgbClr val="FFFFFF"/>
              </a:highlight>
              <a:latin typeface="Open Sans"/>
              <a:ea typeface="Open Sans"/>
              <a:cs typeface="Open Sans"/>
            </a:endParaRP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666666"/>
              </a:solidFill>
              <a:highlight>
                <a:srgbClr val="FFFFFF"/>
              </a:highlight>
              <a:latin typeface="Open Sans"/>
              <a:ea typeface="Open Sans"/>
              <a:cs typeface="Open Sans"/>
            </a:endParaRPr>
          </a:p>
          <a:p>
            <a:pPr marL="0" indent="0" algn="l">
              <a:spcAft>
                <a:spcPts val="800"/>
              </a:spcAft>
            </a:pPr>
            <a:endParaRPr lang="en-US" sz="1200" dirty="0">
              <a:solidFill>
                <a:srgbClr val="666666"/>
              </a:solidFill>
              <a:highlight>
                <a:srgbClr val="FFFFFF"/>
              </a:highlight>
              <a:latin typeface="Open Sans"/>
              <a:ea typeface="Open Sans"/>
              <a:cs typeface="Open Sans"/>
            </a:endParaRPr>
          </a:p>
        </p:txBody>
      </p:sp>
      <p:sp>
        <p:nvSpPr>
          <p:cNvPr id="108" name="Google Shape;108;p17"/>
          <p:cNvSpPr/>
          <p:nvPr/>
        </p:nvSpPr>
        <p:spPr>
          <a:xfrm>
            <a:off x="3710910" y="1721757"/>
            <a:ext cx="5700" cy="31371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07;p17">
            <a:extLst>
              <a:ext uri="{FF2B5EF4-FFF2-40B4-BE49-F238E27FC236}">
                <a16:creationId xmlns:a16="http://schemas.microsoft.com/office/drawing/2014/main" id="{FC709CE0-7A5F-4FFF-8704-45CA1D346A4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18301" y="990011"/>
            <a:ext cx="8520600" cy="62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1">
                <a:solidFill>
                  <a:srgbClr val="2B3176"/>
                </a:solidFill>
                <a:latin typeface="Montserrat"/>
                <a:ea typeface="Montserrat"/>
                <a:cs typeface="Montserrat"/>
                <a:sym typeface="Montserrat"/>
              </a:rPr>
              <a:t>Cas En Bas Beach Resort</a:t>
            </a:r>
            <a:endParaRPr sz="2900" b="1">
              <a:solidFill>
                <a:srgbClr val="2B317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Picture 1" descr="A building with a lot of windows&#10;&#10;Description automatically generated">
            <a:extLst>
              <a:ext uri="{FF2B5EF4-FFF2-40B4-BE49-F238E27FC236}">
                <a16:creationId xmlns:a16="http://schemas.microsoft.com/office/drawing/2014/main" id="{D55D4E32-530C-BB77-7A72-13486B2381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3000" contrast="-10000"/>
                    </a14:imgEffect>
                  </a14:imgLayer>
                </a14:imgProps>
              </a:ext>
            </a:extLst>
          </a:blip>
          <a:srcRect t="13415" b="-244"/>
          <a:stretch/>
        </p:blipFill>
        <p:spPr>
          <a:xfrm>
            <a:off x="4000247" y="1672618"/>
            <a:ext cx="4873377" cy="328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4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>
          <a:extLst>
            <a:ext uri="{FF2B5EF4-FFF2-40B4-BE49-F238E27FC236}">
              <a16:creationId xmlns:a16="http://schemas.microsoft.com/office/drawing/2014/main" id="{4BF55241-4896-32AE-27A5-DC4EB5EDD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7">
            <a:extLst>
              <a:ext uri="{FF2B5EF4-FFF2-40B4-BE49-F238E27FC236}">
                <a16:creationId xmlns:a16="http://schemas.microsoft.com/office/drawing/2014/main" id="{5230F702-FAC9-E16A-1A3F-4F464B9AF23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24561" y="1462186"/>
            <a:ext cx="3216756" cy="35422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200">
              <a:solidFill>
                <a:srgbClr val="666666"/>
              </a:solidFill>
              <a:highlight>
                <a:srgbClr val="FFFFFF"/>
              </a:highlight>
              <a:latin typeface="Open Sans"/>
              <a:ea typeface="Open Sans"/>
              <a:cs typeface="Open Sans"/>
            </a:endParaRP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666666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The golf course is complete and open for play.</a:t>
            </a: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666666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Cabot shared the first rendering of the clubhouse. This will be a central hub of activity on the property.</a:t>
            </a: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666666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The three-level structure features an array of dining options, a lively bar concept and an outdoor patio, as well as other key elements such as locker rooms, retail offerings, and the Golf Shop.</a:t>
            </a: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666666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The clubhouse will also have a 4-lane bowling alley, games room and simulator, wine and poker lounge, and a cinema.</a:t>
            </a: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200">
              <a:solidFill>
                <a:srgbClr val="666666"/>
              </a:solidFill>
              <a:highlight>
                <a:srgbClr val="FFFFFF"/>
              </a:highlight>
              <a:latin typeface="Open Sans"/>
              <a:ea typeface="Open Sans"/>
              <a:cs typeface="Open Sans"/>
            </a:endParaRPr>
          </a:p>
          <a:p>
            <a:pPr marL="0" indent="0" algn="l">
              <a:spcAft>
                <a:spcPts val="800"/>
              </a:spcAft>
            </a:pPr>
            <a:endParaRPr lang="en-US" sz="1200">
              <a:solidFill>
                <a:srgbClr val="666666"/>
              </a:solidFill>
              <a:highlight>
                <a:srgbClr val="FFFFFF"/>
              </a:highlight>
              <a:latin typeface="Open Sans"/>
              <a:ea typeface="Open Sans"/>
              <a:cs typeface="Open Sans"/>
            </a:endParaRPr>
          </a:p>
        </p:txBody>
      </p:sp>
      <p:sp>
        <p:nvSpPr>
          <p:cNvPr id="108" name="Google Shape;108;p17">
            <a:extLst>
              <a:ext uri="{FF2B5EF4-FFF2-40B4-BE49-F238E27FC236}">
                <a16:creationId xmlns:a16="http://schemas.microsoft.com/office/drawing/2014/main" id="{867FFD67-B438-5C95-CA07-CC557CE378C9}"/>
              </a:ext>
            </a:extLst>
          </p:cNvPr>
          <p:cNvSpPr/>
          <p:nvPr/>
        </p:nvSpPr>
        <p:spPr>
          <a:xfrm>
            <a:off x="3710910" y="1721757"/>
            <a:ext cx="5700" cy="31371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07;p17">
            <a:extLst>
              <a:ext uri="{FF2B5EF4-FFF2-40B4-BE49-F238E27FC236}">
                <a16:creationId xmlns:a16="http://schemas.microsoft.com/office/drawing/2014/main" id="{0118B32A-DD44-1F5A-F07D-529DE721C67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18301" y="990011"/>
            <a:ext cx="8520600" cy="62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1">
                <a:solidFill>
                  <a:srgbClr val="2B3176"/>
                </a:solidFill>
                <a:latin typeface="Montserrat"/>
                <a:ea typeface="Montserrat"/>
                <a:cs typeface="Montserrat"/>
                <a:sym typeface="Montserrat"/>
              </a:rPr>
              <a:t>Cabot Saint Lucia</a:t>
            </a:r>
            <a:endParaRPr sz="2900" b="1">
              <a:solidFill>
                <a:srgbClr val="2B317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Picture 1" descr="A building with a curved walkway&#10;&#10;Description automatically generated">
            <a:extLst>
              <a:ext uri="{FF2B5EF4-FFF2-40B4-BE49-F238E27FC236}">
                <a16:creationId xmlns:a16="http://schemas.microsoft.com/office/drawing/2014/main" id="{CBA5C826-C34F-B854-C38D-8E4DE2557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7327" y="1656419"/>
            <a:ext cx="4754037" cy="325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35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>
          <a:extLst>
            <a:ext uri="{FF2B5EF4-FFF2-40B4-BE49-F238E27FC236}">
              <a16:creationId xmlns:a16="http://schemas.microsoft.com/office/drawing/2014/main" id="{8BA6FAAE-571D-274C-26F1-C568E8348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7">
            <a:extLst>
              <a:ext uri="{FF2B5EF4-FFF2-40B4-BE49-F238E27FC236}">
                <a16:creationId xmlns:a16="http://schemas.microsoft.com/office/drawing/2014/main" id="{36D3C11E-CCC8-F71D-FB19-5B825BF9363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58750" y="1519157"/>
            <a:ext cx="3447199" cy="35422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666666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Proposed as a 345-room luxury Grand Hyatt hotel</a:t>
            </a: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666666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50+ luxury suites</a:t>
            </a: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666666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3 restaurants including specialty restaurant &amp; 3 bars</a:t>
            </a: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666666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Spa and fitness center</a:t>
            </a: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666666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Events space &amp; learning activities </a:t>
            </a:r>
            <a:r>
              <a:rPr lang="en-US" sz="1300" dirty="0" err="1">
                <a:solidFill>
                  <a:srgbClr val="666666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centre</a:t>
            </a:r>
            <a:endParaRPr lang="en-US" sz="1300" dirty="0">
              <a:solidFill>
                <a:srgbClr val="666666"/>
              </a:solidFill>
              <a:highlight>
                <a:srgbClr val="FFFFFF"/>
              </a:highlight>
              <a:latin typeface="Open Sans"/>
              <a:ea typeface="Open Sans"/>
              <a:cs typeface="Open Sans"/>
            </a:endParaRP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666666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Retail shops</a:t>
            </a:r>
          </a:p>
          <a:p>
            <a:pPr marL="0" indent="0" algn="l">
              <a:spcAft>
                <a:spcPts val="800"/>
              </a:spcAft>
            </a:pPr>
            <a:r>
              <a:rPr lang="en-US" sz="1300" dirty="0" err="1">
                <a:solidFill>
                  <a:srgbClr val="666666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Sabwisha</a:t>
            </a:r>
            <a:r>
              <a:rPr lang="en-US" sz="1300" dirty="0">
                <a:solidFill>
                  <a:srgbClr val="666666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 road currently cuts the property in two and as such it needs to be relocated.​</a:t>
            </a:r>
          </a:p>
          <a:p>
            <a:pPr marL="0" indent="0" algn="l">
              <a:spcAft>
                <a:spcPts val="800"/>
              </a:spcAft>
            </a:pPr>
            <a:r>
              <a:rPr lang="en-US" sz="1300" dirty="0">
                <a:solidFill>
                  <a:srgbClr val="666666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Groundbreaking for road realignment to take place in a few months.​</a:t>
            </a: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666666"/>
              </a:solidFill>
              <a:highlight>
                <a:srgbClr val="FFFFFF"/>
              </a:highlight>
              <a:latin typeface="Open Sans"/>
              <a:ea typeface="Open Sans"/>
              <a:cs typeface="Open Sans"/>
            </a:endParaRP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666666"/>
              </a:solidFill>
              <a:highlight>
                <a:srgbClr val="FFFFFF"/>
              </a:highlight>
              <a:latin typeface="Open Sans"/>
              <a:ea typeface="Open Sans"/>
              <a:cs typeface="Open Sans"/>
            </a:endParaRPr>
          </a:p>
          <a:p>
            <a:pPr marL="0" indent="0" algn="l">
              <a:spcAft>
                <a:spcPts val="800"/>
              </a:spcAft>
            </a:pPr>
            <a:endParaRPr lang="en-US" sz="1200" dirty="0">
              <a:solidFill>
                <a:srgbClr val="666666"/>
              </a:solidFill>
              <a:highlight>
                <a:srgbClr val="FFFFFF"/>
              </a:highlight>
              <a:latin typeface="Open Sans"/>
              <a:ea typeface="Open Sans"/>
              <a:cs typeface="Open Sans"/>
            </a:endParaRPr>
          </a:p>
        </p:txBody>
      </p:sp>
      <p:sp>
        <p:nvSpPr>
          <p:cNvPr id="108" name="Google Shape;108;p17">
            <a:extLst>
              <a:ext uri="{FF2B5EF4-FFF2-40B4-BE49-F238E27FC236}">
                <a16:creationId xmlns:a16="http://schemas.microsoft.com/office/drawing/2014/main" id="{7209056A-0733-456F-BABB-4FD4EE1132EE}"/>
              </a:ext>
            </a:extLst>
          </p:cNvPr>
          <p:cNvSpPr/>
          <p:nvPr/>
        </p:nvSpPr>
        <p:spPr>
          <a:xfrm>
            <a:off x="3710910" y="1721757"/>
            <a:ext cx="5700" cy="31371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07;p17">
            <a:extLst>
              <a:ext uri="{FF2B5EF4-FFF2-40B4-BE49-F238E27FC236}">
                <a16:creationId xmlns:a16="http://schemas.microsoft.com/office/drawing/2014/main" id="{22578789-32D3-0F9C-592B-A54F6B2742D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18301" y="990011"/>
            <a:ext cx="8520600" cy="62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1">
                <a:solidFill>
                  <a:srgbClr val="2B3176"/>
                </a:solidFill>
                <a:latin typeface="Montserrat"/>
                <a:ea typeface="Montserrat"/>
                <a:cs typeface="Montserrat"/>
                <a:sym typeface="Montserrat"/>
              </a:rPr>
              <a:t>Grand Hyatt</a:t>
            </a:r>
            <a:endParaRPr sz="2900" b="1">
              <a:solidFill>
                <a:srgbClr val="2B317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Picture 1" descr="A picture containing outdoor, nature, reef, shore&#10;&#10;Description automatically generated">
            <a:extLst>
              <a:ext uri="{FF2B5EF4-FFF2-40B4-BE49-F238E27FC236}">
                <a16:creationId xmlns:a16="http://schemas.microsoft.com/office/drawing/2014/main" id="{C36716DA-73B0-4F16-AD67-3FB31055C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5701" y="1723574"/>
            <a:ext cx="5183977" cy="313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361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>
          <a:extLst>
            <a:ext uri="{FF2B5EF4-FFF2-40B4-BE49-F238E27FC236}">
              <a16:creationId xmlns:a16="http://schemas.microsoft.com/office/drawing/2014/main" id="{ACFEB12B-0663-ED3B-8314-7C42C4626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7">
            <a:extLst>
              <a:ext uri="{FF2B5EF4-FFF2-40B4-BE49-F238E27FC236}">
                <a16:creationId xmlns:a16="http://schemas.microsoft.com/office/drawing/2014/main" id="{AA9C2AEC-8E44-105E-A7BC-AED6D7AFD70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9913" y="1521645"/>
            <a:ext cx="3548592" cy="36252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>
              <a:spcAft>
                <a:spcPts val="800"/>
              </a:spcAft>
            </a:pPr>
            <a:r>
              <a:rPr lang="en-US" sz="1200" dirty="0">
                <a:solidFill>
                  <a:srgbClr val="666666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Key spaces of the resort hotel include:</a:t>
            </a:r>
            <a:endParaRPr lang="en-US" sz="1200" dirty="0">
              <a:solidFill>
                <a:srgbClr val="666666"/>
              </a:solidFill>
              <a:highlight>
                <a:srgbClr val="FFFFFF"/>
              </a:highlight>
              <a:latin typeface="Open Sans"/>
              <a:ea typeface="Open Sans"/>
            </a:endParaRPr>
          </a:p>
          <a:p>
            <a:pPr marL="171450" indent="-17145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66666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480 luxury rooms in different accommodation concepts</a:t>
            </a:r>
            <a:endParaRPr lang="en-US" sz="1200" dirty="0">
              <a:solidFill>
                <a:srgbClr val="666666"/>
              </a:solidFill>
              <a:highlight>
                <a:srgbClr val="FFFFFF"/>
              </a:highlight>
              <a:latin typeface="Open Sans"/>
              <a:ea typeface="Open Sans"/>
            </a:endParaRPr>
          </a:p>
          <a:p>
            <a:pPr marL="171450" indent="-17145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66666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Themed and international restaurants</a:t>
            </a:r>
          </a:p>
          <a:p>
            <a:pPr marL="171450" indent="-17145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66666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Entertainment areas-Night Club, Piano Bar, Lobby Bar</a:t>
            </a:r>
          </a:p>
          <a:p>
            <a:pPr marL="171450" indent="-17145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66666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Ultimate Spa and Beauty facilities</a:t>
            </a:r>
          </a:p>
          <a:p>
            <a:pPr marL="171450" indent="-17145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66666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Wedding Facility with Wedding Office</a:t>
            </a:r>
          </a:p>
          <a:p>
            <a:pPr marL="171450" indent="-17145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66666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Conference Rooms and Ballrooms</a:t>
            </a:r>
          </a:p>
          <a:p>
            <a:pPr marL="171450" indent="-17145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66666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Bungalows</a:t>
            </a:r>
          </a:p>
          <a:p>
            <a:pPr marL="0" indent="0" algn="l">
              <a:spcAft>
                <a:spcPts val="800"/>
              </a:spcAft>
            </a:pPr>
            <a:r>
              <a:rPr lang="en-US" sz="1200" dirty="0">
                <a:solidFill>
                  <a:srgbClr val="666666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The LifeCo is an international wellness company offering alternative solutions to improve overall quality of life with its 360 holistic wellness approach.​</a:t>
            </a: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666666"/>
              </a:solidFill>
              <a:highlight>
                <a:srgbClr val="FFFFFF"/>
              </a:highlight>
              <a:latin typeface="Open Sans"/>
              <a:ea typeface="Open Sans"/>
              <a:cs typeface="Open Sans"/>
            </a:endParaRP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666666"/>
              </a:solidFill>
              <a:highlight>
                <a:srgbClr val="FFFFFF"/>
              </a:highlight>
              <a:latin typeface="Open Sans"/>
              <a:ea typeface="Open Sans"/>
              <a:cs typeface="Open Sans"/>
            </a:endParaRPr>
          </a:p>
          <a:p>
            <a:pPr marL="0" indent="0" algn="l">
              <a:spcAft>
                <a:spcPts val="800"/>
              </a:spcAft>
            </a:pPr>
            <a:endParaRPr lang="en-US" sz="1200" dirty="0">
              <a:solidFill>
                <a:srgbClr val="666666"/>
              </a:solidFill>
              <a:highlight>
                <a:srgbClr val="FFFFFF"/>
              </a:highlight>
              <a:latin typeface="Open Sans"/>
              <a:ea typeface="Open Sans"/>
              <a:cs typeface="Open Sans"/>
            </a:endParaRPr>
          </a:p>
        </p:txBody>
      </p:sp>
      <p:sp>
        <p:nvSpPr>
          <p:cNvPr id="108" name="Google Shape;108;p17">
            <a:extLst>
              <a:ext uri="{FF2B5EF4-FFF2-40B4-BE49-F238E27FC236}">
                <a16:creationId xmlns:a16="http://schemas.microsoft.com/office/drawing/2014/main" id="{27F40A92-0F27-66CA-66B4-9C7DC1E5EFEB}"/>
              </a:ext>
            </a:extLst>
          </p:cNvPr>
          <p:cNvSpPr/>
          <p:nvPr/>
        </p:nvSpPr>
        <p:spPr>
          <a:xfrm>
            <a:off x="3710910" y="1721757"/>
            <a:ext cx="5700" cy="31371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07;p17">
            <a:extLst>
              <a:ext uri="{FF2B5EF4-FFF2-40B4-BE49-F238E27FC236}">
                <a16:creationId xmlns:a16="http://schemas.microsoft.com/office/drawing/2014/main" id="{87EAA3A0-9206-297B-896F-68744B3DCCF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18301" y="990011"/>
            <a:ext cx="8520600" cy="62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1">
                <a:solidFill>
                  <a:srgbClr val="2B3176"/>
                </a:solidFill>
                <a:latin typeface="Montserrat"/>
                <a:ea typeface="Montserrat"/>
                <a:cs typeface="Montserrat"/>
                <a:sym typeface="Montserrat"/>
              </a:rPr>
              <a:t>Caribbean Jewel Seven Wonders </a:t>
            </a:r>
            <a:endParaRPr sz="2900" b="1">
              <a:solidFill>
                <a:srgbClr val="2B317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Picture 2" descr="A building with a balcony&#10;&#10;Description automatically generated">
            <a:extLst>
              <a:ext uri="{FF2B5EF4-FFF2-40B4-BE49-F238E27FC236}">
                <a16:creationId xmlns:a16="http://schemas.microsoft.com/office/drawing/2014/main" id="{8EB60907-DE94-295C-8279-A74E8ED01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5182" y="1720122"/>
            <a:ext cx="5210133" cy="294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053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>
          <a:extLst>
            <a:ext uri="{FF2B5EF4-FFF2-40B4-BE49-F238E27FC236}">
              <a16:creationId xmlns:a16="http://schemas.microsoft.com/office/drawing/2014/main" id="{EE63ED0D-DAA7-8D5C-6654-626B5490C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7">
            <a:extLst>
              <a:ext uri="{FF2B5EF4-FFF2-40B4-BE49-F238E27FC236}">
                <a16:creationId xmlns:a16="http://schemas.microsoft.com/office/drawing/2014/main" id="{8E0FF492-3DB1-B3DB-F023-E7BF025F761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28235" y="1424384"/>
            <a:ext cx="3382675" cy="36252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666666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This project is being proposed on 254 acres of land in Black Bay, Vieux Fort</a:t>
            </a: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666666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It will be low ecological impact property, featuring low-density design. It will blend seamlessly with the natural surroundings and include many self-sustaining features</a:t>
            </a: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666666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Phase 1: An ultra-luxury resort with 80 keys and 40 villas and residences</a:t>
            </a: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666666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The resort will be equipped with amenities such as sports club, event centre, restaurants, spas, gyms, nature reserve and observatory</a:t>
            </a: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666666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An international brand is being proposed as operating partner for Phase 1</a:t>
            </a: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666666"/>
              </a:solidFill>
              <a:highlight>
                <a:srgbClr val="FFFFFF"/>
              </a:highlight>
              <a:latin typeface="Open Sans"/>
              <a:ea typeface="Open Sans"/>
              <a:cs typeface="Open Sans"/>
            </a:endParaRP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666666"/>
              </a:solidFill>
              <a:highlight>
                <a:srgbClr val="FFFFFF"/>
              </a:highlight>
              <a:latin typeface="Open Sans"/>
              <a:ea typeface="Open Sans"/>
              <a:cs typeface="Open Sans"/>
            </a:endParaRP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666666"/>
              </a:solidFill>
              <a:highlight>
                <a:srgbClr val="FFFFFF"/>
              </a:highlight>
              <a:latin typeface="Open Sans"/>
              <a:ea typeface="Open Sans"/>
              <a:cs typeface="Open Sans"/>
            </a:endParaRPr>
          </a:p>
          <a:p>
            <a:pPr marL="0" indent="0" algn="l">
              <a:spcAft>
                <a:spcPts val="800"/>
              </a:spcAft>
            </a:pPr>
            <a:endParaRPr lang="en-US" sz="1200" dirty="0">
              <a:solidFill>
                <a:srgbClr val="666666"/>
              </a:solidFill>
              <a:highlight>
                <a:srgbClr val="FFFFFF"/>
              </a:highlight>
              <a:latin typeface="Open Sans"/>
              <a:ea typeface="Open Sans"/>
              <a:cs typeface="Open Sans"/>
            </a:endParaRPr>
          </a:p>
        </p:txBody>
      </p:sp>
      <p:sp>
        <p:nvSpPr>
          <p:cNvPr id="108" name="Google Shape;108;p17">
            <a:extLst>
              <a:ext uri="{FF2B5EF4-FFF2-40B4-BE49-F238E27FC236}">
                <a16:creationId xmlns:a16="http://schemas.microsoft.com/office/drawing/2014/main" id="{3BD2A260-5C88-1839-09A0-499B38363367}"/>
              </a:ext>
            </a:extLst>
          </p:cNvPr>
          <p:cNvSpPr/>
          <p:nvPr/>
        </p:nvSpPr>
        <p:spPr>
          <a:xfrm>
            <a:off x="3710910" y="1721757"/>
            <a:ext cx="5700" cy="31371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07;p17">
            <a:extLst>
              <a:ext uri="{FF2B5EF4-FFF2-40B4-BE49-F238E27FC236}">
                <a16:creationId xmlns:a16="http://schemas.microsoft.com/office/drawing/2014/main" id="{1F9A0394-F82B-D377-E883-A6047550991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18301" y="990011"/>
            <a:ext cx="8520600" cy="62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1" dirty="0">
                <a:solidFill>
                  <a:srgbClr val="2B3176"/>
                </a:solidFill>
                <a:latin typeface="Montserrat"/>
                <a:ea typeface="Montserrat"/>
                <a:cs typeface="Montserrat"/>
                <a:sym typeface="Montserrat"/>
              </a:rPr>
              <a:t>Black Bay Saint Lucia</a:t>
            </a:r>
            <a:endParaRPr sz="2900" b="1" dirty="0">
              <a:solidFill>
                <a:srgbClr val="2B317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Picture 1" descr="A map of a land with many trees&#10;&#10;Description automatically generated">
            <a:extLst>
              <a:ext uri="{FF2B5EF4-FFF2-40B4-BE49-F238E27FC236}">
                <a16:creationId xmlns:a16="http://schemas.microsoft.com/office/drawing/2014/main" id="{3741E31B-1814-2DF7-E9FE-6C3EFCC07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7588" y="1613931"/>
            <a:ext cx="5124435" cy="343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20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island of barbados&#10;&#10;Description automatically generated">
            <a:extLst>
              <a:ext uri="{FF2B5EF4-FFF2-40B4-BE49-F238E27FC236}">
                <a16:creationId xmlns:a16="http://schemas.microsoft.com/office/drawing/2014/main" id="{ACF73820-5EB0-5A54-0A0F-90A4B6CDB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452" y="0"/>
            <a:ext cx="4627096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4D2A7CC-6284-153D-12AB-272405EF7FF3}"/>
              </a:ext>
            </a:extLst>
          </p:cNvPr>
          <p:cNvSpPr/>
          <p:nvPr/>
        </p:nvSpPr>
        <p:spPr>
          <a:xfrm>
            <a:off x="-9190" y="-4617"/>
            <a:ext cx="2387394" cy="1539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28BAD5-BD2E-E2EF-02AE-ECA1EBD938F7}"/>
              </a:ext>
            </a:extLst>
          </p:cNvPr>
          <p:cNvSpPr/>
          <p:nvPr/>
        </p:nvSpPr>
        <p:spPr>
          <a:xfrm>
            <a:off x="6885680" y="4600"/>
            <a:ext cx="2212257" cy="1530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0F5B47-FE0E-9A0F-6B68-53E48D6ACCAF}"/>
              </a:ext>
            </a:extLst>
          </p:cNvPr>
          <p:cNvSpPr/>
          <p:nvPr/>
        </p:nvSpPr>
        <p:spPr>
          <a:xfrm>
            <a:off x="8903310" y="692457"/>
            <a:ext cx="222254" cy="5237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645</Words>
  <Application>Microsoft Office PowerPoint</Application>
  <PresentationFormat>On-screen Show (16:9)</PresentationFormat>
  <Paragraphs>66</Paragraphs>
  <Slides>11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Simple Light</vt:lpstr>
      <vt:lpstr>PowerPoint Presentation</vt:lpstr>
      <vt:lpstr>Carib Invest</vt:lpstr>
      <vt:lpstr>Caribbean Galaxy</vt:lpstr>
      <vt:lpstr>Cas En Bas Beach Resort</vt:lpstr>
      <vt:lpstr>Cabot Saint Lucia</vt:lpstr>
      <vt:lpstr>Grand Hyatt</vt:lpstr>
      <vt:lpstr>Caribbean Jewel Seven Wonders </vt:lpstr>
      <vt:lpstr>Black Bay Saint Lucia</vt:lpstr>
      <vt:lpstr>PowerPoint Presentation</vt:lpstr>
      <vt:lpstr>Upcoming Initiatives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Camille Michel</dc:creator>
  <cp:lastModifiedBy>Tara Jn Phillip</cp:lastModifiedBy>
  <cp:revision>142</cp:revision>
  <dcterms:modified xsi:type="dcterms:W3CDTF">2024-08-16T13:00:24Z</dcterms:modified>
</cp:coreProperties>
</file>