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821" r:id="rId4"/>
  </p:sldMasterIdLst>
  <p:notesMasterIdLst>
    <p:notesMasterId r:id="rId33"/>
  </p:notesMasterIdLst>
  <p:handoutMasterIdLst>
    <p:handoutMasterId r:id="rId34"/>
  </p:handoutMasterIdLst>
  <p:sldIdLst>
    <p:sldId id="256" r:id="rId5"/>
    <p:sldId id="257" r:id="rId6"/>
    <p:sldId id="258" r:id="rId7"/>
    <p:sldId id="259" r:id="rId8"/>
    <p:sldId id="269" r:id="rId9"/>
    <p:sldId id="260" r:id="rId10"/>
    <p:sldId id="261" r:id="rId11"/>
    <p:sldId id="270" r:id="rId12"/>
    <p:sldId id="273" r:id="rId13"/>
    <p:sldId id="274" r:id="rId14"/>
    <p:sldId id="275" r:id="rId15"/>
    <p:sldId id="276" r:id="rId16"/>
    <p:sldId id="277" r:id="rId17"/>
    <p:sldId id="282" r:id="rId18"/>
    <p:sldId id="281" r:id="rId19"/>
    <p:sldId id="280" r:id="rId20"/>
    <p:sldId id="279" r:id="rId21"/>
    <p:sldId id="278" r:id="rId22"/>
    <p:sldId id="283" r:id="rId23"/>
    <p:sldId id="262" r:id="rId24"/>
    <p:sldId id="263" r:id="rId25"/>
    <p:sldId id="264" r:id="rId26"/>
    <p:sldId id="265" r:id="rId27"/>
    <p:sldId id="266" r:id="rId28"/>
    <p:sldId id="267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CEFF"/>
    <a:srgbClr val="174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8"/>
  </p:normalViewPr>
  <p:slideViewPr>
    <p:cSldViewPr snapToGrid="0" snapToObjects="1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8" d="100"/>
          <a:sy n="58" d="100"/>
        </p:scale>
        <p:origin x="2965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hyperlink" Target="mailto:customercarestlucia@digicelgroup.com" TargetMode="External"/><Relationship Id="rId7" Type="http://schemas.openxmlformats.org/officeDocument/2006/relationships/hyperlink" Target="mailto:information@stlucia.org" TargetMode="External"/><Relationship Id="rId2" Type="http://schemas.openxmlformats.org/officeDocument/2006/relationships/hyperlink" Target="http://www.digicelstlucia.com/" TargetMode="External"/><Relationship Id="rId1" Type="http://schemas.openxmlformats.org/officeDocument/2006/relationships/hyperlink" Target="https://slutourism.govt.lc/" TargetMode="External"/><Relationship Id="rId6" Type="http://schemas.openxmlformats.org/officeDocument/2006/relationships/hyperlink" Target="https://www.stlucia.org/en/" TargetMode="External"/><Relationship Id="rId5" Type="http://schemas.openxmlformats.org/officeDocument/2006/relationships/hyperlink" Target="mailto:bdo@slhta.info" TargetMode="External"/><Relationship Id="rId4" Type="http://schemas.openxmlformats.org/officeDocument/2006/relationships/hyperlink" Target="mailto:ceo@slhta.info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hyperlink" Target="mailto:customercarestlucia@digicelgroup.com" TargetMode="External"/><Relationship Id="rId7" Type="http://schemas.openxmlformats.org/officeDocument/2006/relationships/hyperlink" Target="mailto:information@stlucia.org" TargetMode="External"/><Relationship Id="rId2" Type="http://schemas.openxmlformats.org/officeDocument/2006/relationships/hyperlink" Target="http://www.digicelstlucia.com/" TargetMode="External"/><Relationship Id="rId1" Type="http://schemas.openxmlformats.org/officeDocument/2006/relationships/hyperlink" Target="https://slutourism.govt.lc/" TargetMode="External"/><Relationship Id="rId6" Type="http://schemas.openxmlformats.org/officeDocument/2006/relationships/hyperlink" Target="https://www.stlucia.org/en/" TargetMode="External"/><Relationship Id="rId5" Type="http://schemas.openxmlformats.org/officeDocument/2006/relationships/hyperlink" Target="mailto:bdo@slhta.info" TargetMode="External"/><Relationship Id="rId4" Type="http://schemas.openxmlformats.org/officeDocument/2006/relationships/hyperlink" Target="mailto:ceo@slhta.info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476EE7-F0A0-4DE6-B4A0-A8A0AC1CB52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60B7DC-99C3-4D96-BD82-DDF75F8FA1C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Once a Pre-strike meeting is called by NEMO the SLHTA will implement a series of actions immediately following the announcement which is determined by the relevant authorities.</a:t>
          </a:r>
        </a:p>
      </dgm:t>
    </dgm:pt>
    <dgm:pt modelId="{7315A9AC-5F57-4A3B-9C8A-5D6FBAEC99EC}" type="parTrans" cxnId="{7729991E-44EA-4BA6-AB23-D29BDF507AAD}">
      <dgm:prSet/>
      <dgm:spPr/>
      <dgm:t>
        <a:bodyPr/>
        <a:lstStyle/>
        <a:p>
          <a:endParaRPr lang="en-US"/>
        </a:p>
      </dgm:t>
    </dgm:pt>
    <dgm:pt modelId="{38514C04-B2BD-4A30-92AA-00EFD2D60DC4}" type="sibTrans" cxnId="{7729991E-44EA-4BA6-AB23-D29BDF507AAD}">
      <dgm:prSet/>
      <dgm:spPr/>
      <dgm:t>
        <a:bodyPr/>
        <a:lstStyle/>
        <a:p>
          <a:endParaRPr lang="en-US"/>
        </a:p>
      </dgm:t>
    </dgm:pt>
    <dgm:pt modelId="{B49E3CA5-6614-4EFB-9A3A-F453C09BD08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SLHTA will provide members with updates throughout the duration of the event. This will be disseminated via the What’s App platforms.</a:t>
          </a:r>
        </a:p>
      </dgm:t>
    </dgm:pt>
    <dgm:pt modelId="{C3384DF0-A79D-4E00-AA25-35139115F8E0}" type="parTrans" cxnId="{941F5B7B-8DAF-41F5-9CBB-63972C152144}">
      <dgm:prSet/>
      <dgm:spPr/>
      <dgm:t>
        <a:bodyPr/>
        <a:lstStyle/>
        <a:p>
          <a:endParaRPr lang="en-US"/>
        </a:p>
      </dgm:t>
    </dgm:pt>
    <dgm:pt modelId="{A99D7D12-B87A-4900-B24A-ADC98FA684E6}" type="sibTrans" cxnId="{941F5B7B-8DAF-41F5-9CBB-63972C152144}">
      <dgm:prSet/>
      <dgm:spPr/>
      <dgm:t>
        <a:bodyPr/>
        <a:lstStyle/>
        <a:p>
          <a:endParaRPr lang="en-US"/>
        </a:p>
      </dgm:t>
    </dgm:pt>
    <dgm:pt modelId="{616C4880-47DC-48F8-A2FA-1AC4FD1586B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These updates will come from various agencies – as outlined previously.</a:t>
          </a:r>
        </a:p>
      </dgm:t>
    </dgm:pt>
    <dgm:pt modelId="{FC006B54-FDE2-4B33-951D-EB3CAB654E22}" type="parTrans" cxnId="{3A49AB32-0584-4474-8A6C-7171DA42F19E}">
      <dgm:prSet/>
      <dgm:spPr/>
      <dgm:t>
        <a:bodyPr/>
        <a:lstStyle/>
        <a:p>
          <a:endParaRPr lang="en-US"/>
        </a:p>
      </dgm:t>
    </dgm:pt>
    <dgm:pt modelId="{EAF1D835-3E1C-4728-92AA-42156CC81E6B}" type="sibTrans" cxnId="{3A49AB32-0584-4474-8A6C-7171DA42F19E}">
      <dgm:prSet/>
      <dgm:spPr/>
      <dgm:t>
        <a:bodyPr/>
        <a:lstStyle/>
        <a:p>
          <a:endParaRPr lang="en-US"/>
        </a:p>
      </dgm:t>
    </dgm:pt>
    <dgm:pt modelId="{7A05C7C2-151E-410F-9FB2-49C0BCD523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Members with guests in-house must ensure a list of guest details is easily accessible to share in the event of evacuation or accountability measures. This would include name, country of origin, arrival and departure dates.</a:t>
          </a:r>
        </a:p>
      </dgm:t>
    </dgm:pt>
    <dgm:pt modelId="{C6933464-29C6-4B9D-BE51-AFB20FA2B9E9}" type="parTrans" cxnId="{BBE563A3-DE14-44EC-8F6F-A80D472B2F31}">
      <dgm:prSet/>
      <dgm:spPr/>
      <dgm:t>
        <a:bodyPr/>
        <a:lstStyle/>
        <a:p>
          <a:endParaRPr lang="en-US"/>
        </a:p>
      </dgm:t>
    </dgm:pt>
    <dgm:pt modelId="{4BFD6268-56B6-4029-A54E-30110B33B890}" type="sibTrans" cxnId="{BBE563A3-DE14-44EC-8F6F-A80D472B2F31}">
      <dgm:prSet/>
      <dgm:spPr/>
      <dgm:t>
        <a:bodyPr/>
        <a:lstStyle/>
        <a:p>
          <a:endParaRPr lang="en-US"/>
        </a:p>
      </dgm:t>
    </dgm:pt>
    <dgm:pt modelId="{B650C307-CB9A-4E10-A654-8E143F5562B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SLHTA would like to compile a list of emergency contacts for each member company including maintenance managers where relevant.</a:t>
          </a:r>
        </a:p>
      </dgm:t>
    </dgm:pt>
    <dgm:pt modelId="{FB3BBAAF-BC5D-4DEE-AAE3-91EBC927394E}" type="parTrans" cxnId="{B7831A15-CF5C-4B8A-B199-75DA3E250626}">
      <dgm:prSet/>
      <dgm:spPr/>
      <dgm:t>
        <a:bodyPr/>
        <a:lstStyle/>
        <a:p>
          <a:endParaRPr lang="en-US"/>
        </a:p>
      </dgm:t>
    </dgm:pt>
    <dgm:pt modelId="{FCB2C996-1A46-4B5B-824E-50D792BF59B5}" type="sibTrans" cxnId="{B7831A15-CF5C-4B8A-B199-75DA3E250626}">
      <dgm:prSet/>
      <dgm:spPr/>
      <dgm:t>
        <a:bodyPr/>
        <a:lstStyle/>
        <a:p>
          <a:endParaRPr lang="en-US"/>
        </a:p>
      </dgm:t>
    </dgm:pt>
    <dgm:pt modelId="{32E3AABA-1C48-4918-8DBB-AC8C840556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The following pages will give you relevant emergency contact information which would be helpful.</a:t>
          </a:r>
        </a:p>
      </dgm:t>
    </dgm:pt>
    <dgm:pt modelId="{E1584F16-715A-4EC3-92D7-BEB5B32FCAE6}" type="parTrans" cxnId="{B98DCA2E-C859-42F8-B723-C8D09DBCA659}">
      <dgm:prSet/>
      <dgm:spPr/>
      <dgm:t>
        <a:bodyPr/>
        <a:lstStyle/>
        <a:p>
          <a:endParaRPr lang="en-US"/>
        </a:p>
      </dgm:t>
    </dgm:pt>
    <dgm:pt modelId="{B180FBB3-5DDC-4EFC-A4ED-DAC60489797D}" type="sibTrans" cxnId="{B98DCA2E-C859-42F8-B723-C8D09DBCA659}">
      <dgm:prSet/>
      <dgm:spPr/>
      <dgm:t>
        <a:bodyPr/>
        <a:lstStyle/>
        <a:p>
          <a:endParaRPr lang="en-US"/>
        </a:p>
      </dgm:t>
    </dgm:pt>
    <dgm:pt modelId="{84F132B0-973C-4BC7-B3F4-57ECB9A5182C}" type="pres">
      <dgm:prSet presAssocID="{16476EE7-F0A0-4DE6-B4A0-A8A0AC1CB523}" presName="root" presStyleCnt="0">
        <dgm:presLayoutVars>
          <dgm:dir/>
          <dgm:resizeHandles val="exact"/>
        </dgm:presLayoutVars>
      </dgm:prSet>
      <dgm:spPr/>
    </dgm:pt>
    <dgm:pt modelId="{42235576-B250-4D02-AC28-E92F37D89A45}" type="pres">
      <dgm:prSet presAssocID="{5F60B7DC-99C3-4D96-BD82-DDF75F8FA1C9}" presName="compNode" presStyleCnt="0"/>
      <dgm:spPr/>
    </dgm:pt>
    <dgm:pt modelId="{58E3B197-B7BE-4B19-853B-CAA414964591}" type="pres">
      <dgm:prSet presAssocID="{5F60B7DC-99C3-4D96-BD82-DDF75F8FA1C9}" presName="bgRect" presStyleLbl="bgShp" presStyleIdx="0" presStyleCnt="6"/>
      <dgm:spPr/>
    </dgm:pt>
    <dgm:pt modelId="{C4D961E4-1CCF-45EA-A7D3-7D5AFFF00198}" type="pres">
      <dgm:prSet presAssocID="{5F60B7DC-99C3-4D96-BD82-DDF75F8FA1C9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8FD9E72-F418-40B7-8016-AF1A611F0730}" type="pres">
      <dgm:prSet presAssocID="{5F60B7DC-99C3-4D96-BD82-DDF75F8FA1C9}" presName="spaceRect" presStyleCnt="0"/>
      <dgm:spPr/>
    </dgm:pt>
    <dgm:pt modelId="{41F8C497-F297-4FF7-B0F2-4078ACF2A584}" type="pres">
      <dgm:prSet presAssocID="{5F60B7DC-99C3-4D96-BD82-DDF75F8FA1C9}" presName="parTx" presStyleLbl="revTx" presStyleIdx="0" presStyleCnt="6">
        <dgm:presLayoutVars>
          <dgm:chMax val="0"/>
          <dgm:chPref val="0"/>
        </dgm:presLayoutVars>
      </dgm:prSet>
      <dgm:spPr/>
    </dgm:pt>
    <dgm:pt modelId="{AB671A85-051F-4B1D-9E58-F75B33837889}" type="pres">
      <dgm:prSet presAssocID="{38514C04-B2BD-4A30-92AA-00EFD2D60DC4}" presName="sibTrans" presStyleCnt="0"/>
      <dgm:spPr/>
    </dgm:pt>
    <dgm:pt modelId="{82E4BA54-3B41-4A79-AA00-A207ADD10B52}" type="pres">
      <dgm:prSet presAssocID="{B49E3CA5-6614-4EFB-9A3A-F453C09BD08E}" presName="compNode" presStyleCnt="0"/>
      <dgm:spPr/>
    </dgm:pt>
    <dgm:pt modelId="{4BFC9770-AD36-4E75-A288-F13A31D202C9}" type="pres">
      <dgm:prSet presAssocID="{B49E3CA5-6614-4EFB-9A3A-F453C09BD08E}" presName="bgRect" presStyleLbl="bgShp" presStyleIdx="1" presStyleCnt="6"/>
      <dgm:spPr/>
    </dgm:pt>
    <dgm:pt modelId="{9F14DAE2-EC6D-41B4-BF9E-51AE97F1A741}" type="pres">
      <dgm:prSet presAssocID="{B49E3CA5-6614-4EFB-9A3A-F453C09BD08E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8468FC11-75EA-473C-968D-2207E6175C88}" type="pres">
      <dgm:prSet presAssocID="{B49E3CA5-6614-4EFB-9A3A-F453C09BD08E}" presName="spaceRect" presStyleCnt="0"/>
      <dgm:spPr/>
    </dgm:pt>
    <dgm:pt modelId="{13A368A5-F168-492E-8C33-58E9AAFDC679}" type="pres">
      <dgm:prSet presAssocID="{B49E3CA5-6614-4EFB-9A3A-F453C09BD08E}" presName="parTx" presStyleLbl="revTx" presStyleIdx="1" presStyleCnt="6">
        <dgm:presLayoutVars>
          <dgm:chMax val="0"/>
          <dgm:chPref val="0"/>
        </dgm:presLayoutVars>
      </dgm:prSet>
      <dgm:spPr/>
    </dgm:pt>
    <dgm:pt modelId="{C2917DBD-D7E1-4972-849E-05FC6C119351}" type="pres">
      <dgm:prSet presAssocID="{A99D7D12-B87A-4900-B24A-ADC98FA684E6}" presName="sibTrans" presStyleCnt="0"/>
      <dgm:spPr/>
    </dgm:pt>
    <dgm:pt modelId="{60311C52-79DA-4EDA-B98C-2C51FC396AE0}" type="pres">
      <dgm:prSet presAssocID="{616C4880-47DC-48F8-A2FA-1AC4FD1586B3}" presName="compNode" presStyleCnt="0"/>
      <dgm:spPr/>
    </dgm:pt>
    <dgm:pt modelId="{F33E9AC6-EFFC-4F2C-A30C-6E78ACB2C73A}" type="pres">
      <dgm:prSet presAssocID="{616C4880-47DC-48F8-A2FA-1AC4FD1586B3}" presName="bgRect" presStyleLbl="bgShp" presStyleIdx="2" presStyleCnt="6"/>
      <dgm:spPr/>
    </dgm:pt>
    <dgm:pt modelId="{FA7214F4-8E26-4A04-88EE-0C014C53308C}" type="pres">
      <dgm:prSet presAssocID="{616C4880-47DC-48F8-A2FA-1AC4FD1586B3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BA029768-13FE-4B6E-AD8E-FBFC7A5B8C46}" type="pres">
      <dgm:prSet presAssocID="{616C4880-47DC-48F8-A2FA-1AC4FD1586B3}" presName="spaceRect" presStyleCnt="0"/>
      <dgm:spPr/>
    </dgm:pt>
    <dgm:pt modelId="{AFFD8CBC-034B-458F-B7E6-6DC9E73102BB}" type="pres">
      <dgm:prSet presAssocID="{616C4880-47DC-48F8-A2FA-1AC4FD1586B3}" presName="parTx" presStyleLbl="revTx" presStyleIdx="2" presStyleCnt="6">
        <dgm:presLayoutVars>
          <dgm:chMax val="0"/>
          <dgm:chPref val="0"/>
        </dgm:presLayoutVars>
      </dgm:prSet>
      <dgm:spPr/>
    </dgm:pt>
    <dgm:pt modelId="{0A5175DE-F075-4754-AEBC-5FC3C711FE4D}" type="pres">
      <dgm:prSet presAssocID="{EAF1D835-3E1C-4728-92AA-42156CC81E6B}" presName="sibTrans" presStyleCnt="0"/>
      <dgm:spPr/>
    </dgm:pt>
    <dgm:pt modelId="{E9E9A5AC-FE29-40C6-9F34-624B4D584EBF}" type="pres">
      <dgm:prSet presAssocID="{7A05C7C2-151E-410F-9FB2-49C0BCD52308}" presName="compNode" presStyleCnt="0"/>
      <dgm:spPr/>
    </dgm:pt>
    <dgm:pt modelId="{1C8F5C7D-3D56-45FF-BC19-A1C241568624}" type="pres">
      <dgm:prSet presAssocID="{7A05C7C2-151E-410F-9FB2-49C0BCD52308}" presName="bgRect" presStyleLbl="bgShp" presStyleIdx="3" presStyleCnt="6"/>
      <dgm:spPr/>
    </dgm:pt>
    <dgm:pt modelId="{C51AD8E9-5BA7-4697-B607-AEB7E444691D}" type="pres">
      <dgm:prSet presAssocID="{7A05C7C2-151E-410F-9FB2-49C0BCD52308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refighter"/>
        </a:ext>
      </dgm:extLst>
    </dgm:pt>
    <dgm:pt modelId="{8B1D1A93-4755-45FB-B692-68A49BB59BAE}" type="pres">
      <dgm:prSet presAssocID="{7A05C7C2-151E-410F-9FB2-49C0BCD52308}" presName="spaceRect" presStyleCnt="0"/>
      <dgm:spPr/>
    </dgm:pt>
    <dgm:pt modelId="{AFD23823-7D07-4E56-9FDF-A7B2F1993BF3}" type="pres">
      <dgm:prSet presAssocID="{7A05C7C2-151E-410F-9FB2-49C0BCD52308}" presName="parTx" presStyleLbl="revTx" presStyleIdx="3" presStyleCnt="6">
        <dgm:presLayoutVars>
          <dgm:chMax val="0"/>
          <dgm:chPref val="0"/>
        </dgm:presLayoutVars>
      </dgm:prSet>
      <dgm:spPr/>
    </dgm:pt>
    <dgm:pt modelId="{073BEC18-BC20-4705-B73C-C40F1A55637D}" type="pres">
      <dgm:prSet presAssocID="{4BFD6268-56B6-4029-A54E-30110B33B890}" presName="sibTrans" presStyleCnt="0"/>
      <dgm:spPr/>
    </dgm:pt>
    <dgm:pt modelId="{D8C12311-0BAE-4261-91AD-ADCFBCF7893D}" type="pres">
      <dgm:prSet presAssocID="{B650C307-CB9A-4E10-A654-8E143F5562B2}" presName="compNode" presStyleCnt="0"/>
      <dgm:spPr/>
    </dgm:pt>
    <dgm:pt modelId="{A0139313-0E0B-4AA7-B849-199EA1942358}" type="pres">
      <dgm:prSet presAssocID="{B650C307-CB9A-4E10-A654-8E143F5562B2}" presName="bgRect" presStyleLbl="bgShp" presStyleIdx="4" presStyleCnt="6"/>
      <dgm:spPr/>
    </dgm:pt>
    <dgm:pt modelId="{16D7FFC9-A9DC-4476-8FE3-9543DD0EEBD0}" type="pres">
      <dgm:prSet presAssocID="{B650C307-CB9A-4E10-A654-8E143F5562B2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4195A6AB-532B-4E18-9CF0-B75E5693A2D6}" type="pres">
      <dgm:prSet presAssocID="{B650C307-CB9A-4E10-A654-8E143F5562B2}" presName="spaceRect" presStyleCnt="0"/>
      <dgm:spPr/>
    </dgm:pt>
    <dgm:pt modelId="{BC55E75E-F818-44C6-A353-1FE8EBB2DF13}" type="pres">
      <dgm:prSet presAssocID="{B650C307-CB9A-4E10-A654-8E143F5562B2}" presName="parTx" presStyleLbl="revTx" presStyleIdx="4" presStyleCnt="6">
        <dgm:presLayoutVars>
          <dgm:chMax val="0"/>
          <dgm:chPref val="0"/>
        </dgm:presLayoutVars>
      </dgm:prSet>
      <dgm:spPr/>
    </dgm:pt>
    <dgm:pt modelId="{C755FD22-4638-4B6B-BB0F-14FF343434AB}" type="pres">
      <dgm:prSet presAssocID="{FCB2C996-1A46-4B5B-824E-50D792BF59B5}" presName="sibTrans" presStyleCnt="0"/>
      <dgm:spPr/>
    </dgm:pt>
    <dgm:pt modelId="{BEF1CD2E-EDEE-48D8-84D4-5A5000E8161B}" type="pres">
      <dgm:prSet presAssocID="{32E3AABA-1C48-4918-8DBB-AC8C84055646}" presName="compNode" presStyleCnt="0"/>
      <dgm:spPr/>
    </dgm:pt>
    <dgm:pt modelId="{F8C356BF-06E2-4BCD-9E9A-A87FA7A0B097}" type="pres">
      <dgm:prSet presAssocID="{32E3AABA-1C48-4918-8DBB-AC8C84055646}" presName="bgRect" presStyleLbl="bgShp" presStyleIdx="5" presStyleCnt="6"/>
      <dgm:spPr/>
    </dgm:pt>
    <dgm:pt modelId="{233F04C4-3DB0-41C7-8467-46E7B81F8E90}" type="pres">
      <dgm:prSet presAssocID="{32E3AABA-1C48-4918-8DBB-AC8C84055646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mbulance"/>
        </a:ext>
      </dgm:extLst>
    </dgm:pt>
    <dgm:pt modelId="{3A08B6A3-C923-47FD-A1F7-17A9D3B6466A}" type="pres">
      <dgm:prSet presAssocID="{32E3AABA-1C48-4918-8DBB-AC8C84055646}" presName="spaceRect" presStyleCnt="0"/>
      <dgm:spPr/>
    </dgm:pt>
    <dgm:pt modelId="{5BB96548-2CFF-42E3-89EF-0FEF04124590}" type="pres">
      <dgm:prSet presAssocID="{32E3AABA-1C48-4918-8DBB-AC8C84055646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B7831A15-CF5C-4B8A-B199-75DA3E250626}" srcId="{16476EE7-F0A0-4DE6-B4A0-A8A0AC1CB523}" destId="{B650C307-CB9A-4E10-A654-8E143F5562B2}" srcOrd="4" destOrd="0" parTransId="{FB3BBAAF-BC5D-4DEE-AAE3-91EBC927394E}" sibTransId="{FCB2C996-1A46-4B5B-824E-50D792BF59B5}"/>
    <dgm:cxn modelId="{7729991E-44EA-4BA6-AB23-D29BDF507AAD}" srcId="{16476EE7-F0A0-4DE6-B4A0-A8A0AC1CB523}" destId="{5F60B7DC-99C3-4D96-BD82-DDF75F8FA1C9}" srcOrd="0" destOrd="0" parTransId="{7315A9AC-5F57-4A3B-9C8A-5D6FBAEC99EC}" sibTransId="{38514C04-B2BD-4A30-92AA-00EFD2D60DC4}"/>
    <dgm:cxn modelId="{B98DCA2E-C859-42F8-B723-C8D09DBCA659}" srcId="{16476EE7-F0A0-4DE6-B4A0-A8A0AC1CB523}" destId="{32E3AABA-1C48-4918-8DBB-AC8C84055646}" srcOrd="5" destOrd="0" parTransId="{E1584F16-715A-4EC3-92D7-BEB5B32FCAE6}" sibTransId="{B180FBB3-5DDC-4EFC-A4ED-DAC60489797D}"/>
    <dgm:cxn modelId="{3A49AB32-0584-4474-8A6C-7171DA42F19E}" srcId="{16476EE7-F0A0-4DE6-B4A0-A8A0AC1CB523}" destId="{616C4880-47DC-48F8-A2FA-1AC4FD1586B3}" srcOrd="2" destOrd="0" parTransId="{FC006B54-FDE2-4B33-951D-EB3CAB654E22}" sibTransId="{EAF1D835-3E1C-4728-92AA-42156CC81E6B}"/>
    <dgm:cxn modelId="{06EDEC45-15F7-4933-9359-6C8393E883E6}" type="presOf" srcId="{16476EE7-F0A0-4DE6-B4A0-A8A0AC1CB523}" destId="{84F132B0-973C-4BC7-B3F4-57ECB9A5182C}" srcOrd="0" destOrd="0" presId="urn:microsoft.com/office/officeart/2018/2/layout/IconVerticalSolidList"/>
    <dgm:cxn modelId="{941F5B7B-8DAF-41F5-9CBB-63972C152144}" srcId="{16476EE7-F0A0-4DE6-B4A0-A8A0AC1CB523}" destId="{B49E3CA5-6614-4EFB-9A3A-F453C09BD08E}" srcOrd="1" destOrd="0" parTransId="{C3384DF0-A79D-4E00-AA25-35139115F8E0}" sibTransId="{A99D7D12-B87A-4900-B24A-ADC98FA684E6}"/>
    <dgm:cxn modelId="{576CFC8C-7573-46AB-9860-DCDCA749648E}" type="presOf" srcId="{5F60B7DC-99C3-4D96-BD82-DDF75F8FA1C9}" destId="{41F8C497-F297-4FF7-B0F2-4078ACF2A584}" srcOrd="0" destOrd="0" presId="urn:microsoft.com/office/officeart/2018/2/layout/IconVerticalSolidList"/>
    <dgm:cxn modelId="{BBE563A3-DE14-44EC-8F6F-A80D472B2F31}" srcId="{16476EE7-F0A0-4DE6-B4A0-A8A0AC1CB523}" destId="{7A05C7C2-151E-410F-9FB2-49C0BCD52308}" srcOrd="3" destOrd="0" parTransId="{C6933464-29C6-4B9D-BE51-AFB20FA2B9E9}" sibTransId="{4BFD6268-56B6-4029-A54E-30110B33B890}"/>
    <dgm:cxn modelId="{F86821BD-5512-439E-BB45-0A26C9606F3D}" type="presOf" srcId="{7A05C7C2-151E-410F-9FB2-49C0BCD52308}" destId="{AFD23823-7D07-4E56-9FDF-A7B2F1993BF3}" srcOrd="0" destOrd="0" presId="urn:microsoft.com/office/officeart/2018/2/layout/IconVerticalSolidList"/>
    <dgm:cxn modelId="{F2480CCD-656D-4C51-99C2-B9408279F6D6}" type="presOf" srcId="{616C4880-47DC-48F8-A2FA-1AC4FD1586B3}" destId="{AFFD8CBC-034B-458F-B7E6-6DC9E73102BB}" srcOrd="0" destOrd="0" presId="urn:microsoft.com/office/officeart/2018/2/layout/IconVerticalSolidList"/>
    <dgm:cxn modelId="{C7F004E3-A2C7-4121-9013-5BD6A2331E81}" type="presOf" srcId="{B650C307-CB9A-4E10-A654-8E143F5562B2}" destId="{BC55E75E-F818-44C6-A353-1FE8EBB2DF13}" srcOrd="0" destOrd="0" presId="urn:microsoft.com/office/officeart/2018/2/layout/IconVerticalSolidList"/>
    <dgm:cxn modelId="{0EE7A3F8-7A39-4201-837C-36251B2BD863}" type="presOf" srcId="{B49E3CA5-6614-4EFB-9A3A-F453C09BD08E}" destId="{13A368A5-F168-492E-8C33-58E9AAFDC679}" srcOrd="0" destOrd="0" presId="urn:microsoft.com/office/officeart/2018/2/layout/IconVerticalSolidList"/>
    <dgm:cxn modelId="{936667FD-91C9-426F-9B4E-22AF71ED74F1}" type="presOf" srcId="{32E3AABA-1C48-4918-8DBB-AC8C84055646}" destId="{5BB96548-2CFF-42E3-89EF-0FEF04124590}" srcOrd="0" destOrd="0" presId="urn:microsoft.com/office/officeart/2018/2/layout/IconVerticalSolidList"/>
    <dgm:cxn modelId="{C75D3EF3-8BDD-441D-ACA3-73D925F012CA}" type="presParOf" srcId="{84F132B0-973C-4BC7-B3F4-57ECB9A5182C}" destId="{42235576-B250-4D02-AC28-E92F37D89A45}" srcOrd="0" destOrd="0" presId="urn:microsoft.com/office/officeart/2018/2/layout/IconVerticalSolidList"/>
    <dgm:cxn modelId="{1D4822CF-3728-42DB-800E-BDE3C51843CC}" type="presParOf" srcId="{42235576-B250-4D02-AC28-E92F37D89A45}" destId="{58E3B197-B7BE-4B19-853B-CAA414964591}" srcOrd="0" destOrd="0" presId="urn:microsoft.com/office/officeart/2018/2/layout/IconVerticalSolidList"/>
    <dgm:cxn modelId="{ECC03D81-9C94-404A-BCD1-517ACFB2B34C}" type="presParOf" srcId="{42235576-B250-4D02-AC28-E92F37D89A45}" destId="{C4D961E4-1CCF-45EA-A7D3-7D5AFFF00198}" srcOrd="1" destOrd="0" presId="urn:microsoft.com/office/officeart/2018/2/layout/IconVerticalSolidList"/>
    <dgm:cxn modelId="{12F318AA-21DD-4B06-B529-E2E6EF10963A}" type="presParOf" srcId="{42235576-B250-4D02-AC28-E92F37D89A45}" destId="{78FD9E72-F418-40B7-8016-AF1A611F0730}" srcOrd="2" destOrd="0" presId="urn:microsoft.com/office/officeart/2018/2/layout/IconVerticalSolidList"/>
    <dgm:cxn modelId="{4B2695EC-7AC0-4B7B-9559-C21B2878AFE6}" type="presParOf" srcId="{42235576-B250-4D02-AC28-E92F37D89A45}" destId="{41F8C497-F297-4FF7-B0F2-4078ACF2A584}" srcOrd="3" destOrd="0" presId="urn:microsoft.com/office/officeart/2018/2/layout/IconVerticalSolidList"/>
    <dgm:cxn modelId="{07F7652B-47C4-4940-BA35-FE183837752B}" type="presParOf" srcId="{84F132B0-973C-4BC7-B3F4-57ECB9A5182C}" destId="{AB671A85-051F-4B1D-9E58-F75B33837889}" srcOrd="1" destOrd="0" presId="urn:microsoft.com/office/officeart/2018/2/layout/IconVerticalSolidList"/>
    <dgm:cxn modelId="{43522E19-4A1E-410A-BC14-8D1FD5C55147}" type="presParOf" srcId="{84F132B0-973C-4BC7-B3F4-57ECB9A5182C}" destId="{82E4BA54-3B41-4A79-AA00-A207ADD10B52}" srcOrd="2" destOrd="0" presId="urn:microsoft.com/office/officeart/2018/2/layout/IconVerticalSolidList"/>
    <dgm:cxn modelId="{ABB5E881-303E-4D39-AA05-47CADC229AE0}" type="presParOf" srcId="{82E4BA54-3B41-4A79-AA00-A207ADD10B52}" destId="{4BFC9770-AD36-4E75-A288-F13A31D202C9}" srcOrd="0" destOrd="0" presId="urn:microsoft.com/office/officeart/2018/2/layout/IconVerticalSolidList"/>
    <dgm:cxn modelId="{234F3D9D-CBC7-4685-A800-6CFC08BF8BCB}" type="presParOf" srcId="{82E4BA54-3B41-4A79-AA00-A207ADD10B52}" destId="{9F14DAE2-EC6D-41B4-BF9E-51AE97F1A741}" srcOrd="1" destOrd="0" presId="urn:microsoft.com/office/officeart/2018/2/layout/IconVerticalSolidList"/>
    <dgm:cxn modelId="{95AD7930-8510-4535-9A84-F4284B8C4014}" type="presParOf" srcId="{82E4BA54-3B41-4A79-AA00-A207ADD10B52}" destId="{8468FC11-75EA-473C-968D-2207E6175C88}" srcOrd="2" destOrd="0" presId="urn:microsoft.com/office/officeart/2018/2/layout/IconVerticalSolidList"/>
    <dgm:cxn modelId="{59259701-BDE1-4512-BAF0-22C7915783B9}" type="presParOf" srcId="{82E4BA54-3B41-4A79-AA00-A207ADD10B52}" destId="{13A368A5-F168-492E-8C33-58E9AAFDC679}" srcOrd="3" destOrd="0" presId="urn:microsoft.com/office/officeart/2018/2/layout/IconVerticalSolidList"/>
    <dgm:cxn modelId="{2B928C4C-4451-4136-BEA7-4416F9A8DC3F}" type="presParOf" srcId="{84F132B0-973C-4BC7-B3F4-57ECB9A5182C}" destId="{C2917DBD-D7E1-4972-849E-05FC6C119351}" srcOrd="3" destOrd="0" presId="urn:microsoft.com/office/officeart/2018/2/layout/IconVerticalSolidList"/>
    <dgm:cxn modelId="{1CF9842B-7F93-4909-94B3-54343FA64969}" type="presParOf" srcId="{84F132B0-973C-4BC7-B3F4-57ECB9A5182C}" destId="{60311C52-79DA-4EDA-B98C-2C51FC396AE0}" srcOrd="4" destOrd="0" presId="urn:microsoft.com/office/officeart/2018/2/layout/IconVerticalSolidList"/>
    <dgm:cxn modelId="{585A6798-D0DB-4EFC-982A-895DD99C106E}" type="presParOf" srcId="{60311C52-79DA-4EDA-B98C-2C51FC396AE0}" destId="{F33E9AC6-EFFC-4F2C-A30C-6E78ACB2C73A}" srcOrd="0" destOrd="0" presId="urn:microsoft.com/office/officeart/2018/2/layout/IconVerticalSolidList"/>
    <dgm:cxn modelId="{6B7DA9E9-D086-4124-9153-32C09B47E3EB}" type="presParOf" srcId="{60311C52-79DA-4EDA-B98C-2C51FC396AE0}" destId="{FA7214F4-8E26-4A04-88EE-0C014C53308C}" srcOrd="1" destOrd="0" presId="urn:microsoft.com/office/officeart/2018/2/layout/IconVerticalSolidList"/>
    <dgm:cxn modelId="{955C5C2D-7217-4D0B-9315-F607913343DA}" type="presParOf" srcId="{60311C52-79DA-4EDA-B98C-2C51FC396AE0}" destId="{BA029768-13FE-4B6E-AD8E-FBFC7A5B8C46}" srcOrd="2" destOrd="0" presId="urn:microsoft.com/office/officeart/2018/2/layout/IconVerticalSolidList"/>
    <dgm:cxn modelId="{FE2CA813-5A14-436B-933B-529067771BC8}" type="presParOf" srcId="{60311C52-79DA-4EDA-B98C-2C51FC396AE0}" destId="{AFFD8CBC-034B-458F-B7E6-6DC9E73102BB}" srcOrd="3" destOrd="0" presId="urn:microsoft.com/office/officeart/2018/2/layout/IconVerticalSolidList"/>
    <dgm:cxn modelId="{82B5A5C1-F190-4F3B-AC61-6518CE013ED0}" type="presParOf" srcId="{84F132B0-973C-4BC7-B3F4-57ECB9A5182C}" destId="{0A5175DE-F075-4754-AEBC-5FC3C711FE4D}" srcOrd="5" destOrd="0" presId="urn:microsoft.com/office/officeart/2018/2/layout/IconVerticalSolidList"/>
    <dgm:cxn modelId="{9A73530F-293A-4180-8723-C40D0F69936A}" type="presParOf" srcId="{84F132B0-973C-4BC7-B3F4-57ECB9A5182C}" destId="{E9E9A5AC-FE29-40C6-9F34-624B4D584EBF}" srcOrd="6" destOrd="0" presId="urn:microsoft.com/office/officeart/2018/2/layout/IconVerticalSolidList"/>
    <dgm:cxn modelId="{0B1B7658-002C-4BC9-95FE-3541F4C3CCBD}" type="presParOf" srcId="{E9E9A5AC-FE29-40C6-9F34-624B4D584EBF}" destId="{1C8F5C7D-3D56-45FF-BC19-A1C241568624}" srcOrd="0" destOrd="0" presId="urn:microsoft.com/office/officeart/2018/2/layout/IconVerticalSolidList"/>
    <dgm:cxn modelId="{168C4120-AC41-46F8-8D27-440A046AD80B}" type="presParOf" srcId="{E9E9A5AC-FE29-40C6-9F34-624B4D584EBF}" destId="{C51AD8E9-5BA7-4697-B607-AEB7E444691D}" srcOrd="1" destOrd="0" presId="urn:microsoft.com/office/officeart/2018/2/layout/IconVerticalSolidList"/>
    <dgm:cxn modelId="{124213C7-23B4-4652-9C89-FED460568941}" type="presParOf" srcId="{E9E9A5AC-FE29-40C6-9F34-624B4D584EBF}" destId="{8B1D1A93-4755-45FB-B692-68A49BB59BAE}" srcOrd="2" destOrd="0" presId="urn:microsoft.com/office/officeart/2018/2/layout/IconVerticalSolidList"/>
    <dgm:cxn modelId="{C468386C-8A5E-4183-864F-553E3EF4386D}" type="presParOf" srcId="{E9E9A5AC-FE29-40C6-9F34-624B4D584EBF}" destId="{AFD23823-7D07-4E56-9FDF-A7B2F1993BF3}" srcOrd="3" destOrd="0" presId="urn:microsoft.com/office/officeart/2018/2/layout/IconVerticalSolidList"/>
    <dgm:cxn modelId="{803EEBEC-A7E7-4DD1-94D5-CDD56E6FE2BD}" type="presParOf" srcId="{84F132B0-973C-4BC7-B3F4-57ECB9A5182C}" destId="{073BEC18-BC20-4705-B73C-C40F1A55637D}" srcOrd="7" destOrd="0" presId="urn:microsoft.com/office/officeart/2018/2/layout/IconVerticalSolidList"/>
    <dgm:cxn modelId="{2DF61D57-B719-49F9-879F-B90F1CA357E2}" type="presParOf" srcId="{84F132B0-973C-4BC7-B3F4-57ECB9A5182C}" destId="{D8C12311-0BAE-4261-91AD-ADCFBCF7893D}" srcOrd="8" destOrd="0" presId="urn:microsoft.com/office/officeart/2018/2/layout/IconVerticalSolidList"/>
    <dgm:cxn modelId="{A329A979-1BF3-4E12-B8B5-C185B47CB0D4}" type="presParOf" srcId="{D8C12311-0BAE-4261-91AD-ADCFBCF7893D}" destId="{A0139313-0E0B-4AA7-B849-199EA1942358}" srcOrd="0" destOrd="0" presId="urn:microsoft.com/office/officeart/2018/2/layout/IconVerticalSolidList"/>
    <dgm:cxn modelId="{46D57C62-DB8E-46A4-AD54-2D0070E0256D}" type="presParOf" srcId="{D8C12311-0BAE-4261-91AD-ADCFBCF7893D}" destId="{16D7FFC9-A9DC-4476-8FE3-9543DD0EEBD0}" srcOrd="1" destOrd="0" presId="urn:microsoft.com/office/officeart/2018/2/layout/IconVerticalSolidList"/>
    <dgm:cxn modelId="{C0A0D665-A208-40BC-872D-7DAE31260042}" type="presParOf" srcId="{D8C12311-0BAE-4261-91AD-ADCFBCF7893D}" destId="{4195A6AB-532B-4E18-9CF0-B75E5693A2D6}" srcOrd="2" destOrd="0" presId="urn:microsoft.com/office/officeart/2018/2/layout/IconVerticalSolidList"/>
    <dgm:cxn modelId="{F9EF9460-0EFB-46CC-904A-606B08332063}" type="presParOf" srcId="{D8C12311-0BAE-4261-91AD-ADCFBCF7893D}" destId="{BC55E75E-F818-44C6-A353-1FE8EBB2DF13}" srcOrd="3" destOrd="0" presId="urn:microsoft.com/office/officeart/2018/2/layout/IconVerticalSolidList"/>
    <dgm:cxn modelId="{75EE5547-CC80-46BC-B875-FB96C87A4EA6}" type="presParOf" srcId="{84F132B0-973C-4BC7-B3F4-57ECB9A5182C}" destId="{C755FD22-4638-4B6B-BB0F-14FF343434AB}" srcOrd="9" destOrd="0" presId="urn:microsoft.com/office/officeart/2018/2/layout/IconVerticalSolidList"/>
    <dgm:cxn modelId="{95151359-65EB-45CD-A73B-C9D3B2808875}" type="presParOf" srcId="{84F132B0-973C-4BC7-B3F4-57ECB9A5182C}" destId="{BEF1CD2E-EDEE-48D8-84D4-5A5000E8161B}" srcOrd="10" destOrd="0" presId="urn:microsoft.com/office/officeart/2018/2/layout/IconVerticalSolidList"/>
    <dgm:cxn modelId="{0573E381-242C-4D24-8DED-D6C78BD378C8}" type="presParOf" srcId="{BEF1CD2E-EDEE-48D8-84D4-5A5000E8161B}" destId="{F8C356BF-06E2-4BCD-9E9A-A87FA7A0B097}" srcOrd="0" destOrd="0" presId="urn:microsoft.com/office/officeart/2018/2/layout/IconVerticalSolidList"/>
    <dgm:cxn modelId="{2508C2EC-22DB-4A40-B64D-7225AE3458F7}" type="presParOf" srcId="{BEF1CD2E-EDEE-48D8-84D4-5A5000E8161B}" destId="{233F04C4-3DB0-41C7-8467-46E7B81F8E90}" srcOrd="1" destOrd="0" presId="urn:microsoft.com/office/officeart/2018/2/layout/IconVerticalSolidList"/>
    <dgm:cxn modelId="{B48395DB-7D1B-469C-9D04-EC6DDE0B32A6}" type="presParOf" srcId="{BEF1CD2E-EDEE-48D8-84D4-5A5000E8161B}" destId="{3A08B6A3-C923-47FD-A1F7-17A9D3B6466A}" srcOrd="2" destOrd="0" presId="urn:microsoft.com/office/officeart/2018/2/layout/IconVerticalSolidList"/>
    <dgm:cxn modelId="{4A5EEAC8-01EF-4610-9242-5EC82872248E}" type="presParOf" srcId="{BEF1CD2E-EDEE-48D8-84D4-5A5000E8161B}" destId="{5BB96548-2CFF-42E3-89EF-0FEF0412459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C32337-5DA9-4540-B625-26C0A8B7166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19D29A09-905A-488D-8AB6-D80588DACB3D}">
      <dgm:prSet custT="1"/>
      <dgm:spPr/>
      <dgm:t>
        <a:bodyPr/>
        <a:lstStyle/>
        <a:p>
          <a:r>
            <a:rPr lang="en-US" sz="1400"/>
            <a:t>MINISTRY OF TOURISM: </a:t>
          </a:r>
          <a:r>
            <a:rPr lang="en-US" sz="1400">
              <a:hlinkClick xmlns:r="http://schemas.openxmlformats.org/officeDocument/2006/relationships" r:id="rId1"/>
            </a:rPr>
            <a:t>https://slutourism.govt.lc/</a:t>
          </a:r>
          <a:r>
            <a:rPr lang="en-US" sz="1400"/>
            <a:t> </a:t>
          </a:r>
        </a:p>
      </dgm:t>
    </dgm:pt>
    <dgm:pt modelId="{5499CA71-9DA0-4E19-813D-5CDFE68587CA}" type="parTrans" cxnId="{DF15D66E-8294-482C-8F9A-4A31718504C0}">
      <dgm:prSet/>
      <dgm:spPr/>
      <dgm:t>
        <a:bodyPr/>
        <a:lstStyle/>
        <a:p>
          <a:endParaRPr lang="en-US"/>
        </a:p>
      </dgm:t>
    </dgm:pt>
    <dgm:pt modelId="{8AF44F29-1F83-46C9-AFDF-C3B85D1A1C73}" type="sibTrans" cxnId="{DF15D66E-8294-482C-8F9A-4A31718504C0}">
      <dgm:prSet/>
      <dgm:spPr/>
      <dgm:t>
        <a:bodyPr/>
        <a:lstStyle/>
        <a:p>
          <a:endParaRPr lang="en-US"/>
        </a:p>
      </dgm:t>
    </dgm:pt>
    <dgm:pt modelId="{033005E3-7101-4D31-B4F7-525F0AC34CC9}">
      <dgm:prSet custT="1"/>
      <dgm:spPr/>
      <dgm:t>
        <a:bodyPr/>
        <a:lstStyle/>
        <a:p>
          <a:r>
            <a:rPr lang="en-US" sz="1400"/>
            <a:t>DIGICEL: </a:t>
          </a:r>
          <a:r>
            <a:rPr lang="en-US" sz="1400" u="sng">
              <a:hlinkClick xmlns:r="http://schemas.openxmlformats.org/officeDocument/2006/relationships" r:id="rId2"/>
            </a:rPr>
            <a:t>http://www.digicelstlucia.com/</a:t>
          </a:r>
          <a:endParaRPr lang="en-US" sz="1400"/>
        </a:p>
      </dgm:t>
    </dgm:pt>
    <dgm:pt modelId="{B172BCA0-57FA-474B-87A6-6625CFB174AE}" type="parTrans" cxnId="{44F2D6FA-7661-4A5C-9B64-E0AE4DE96E61}">
      <dgm:prSet/>
      <dgm:spPr/>
      <dgm:t>
        <a:bodyPr/>
        <a:lstStyle/>
        <a:p>
          <a:endParaRPr lang="en-US"/>
        </a:p>
      </dgm:t>
    </dgm:pt>
    <dgm:pt modelId="{6F4CCFC2-BE46-435A-B8C8-A1643AF0E8B7}" type="sibTrans" cxnId="{44F2D6FA-7661-4A5C-9B64-E0AE4DE96E61}">
      <dgm:prSet/>
      <dgm:spPr/>
      <dgm:t>
        <a:bodyPr/>
        <a:lstStyle/>
        <a:p>
          <a:endParaRPr lang="en-US"/>
        </a:p>
      </dgm:t>
    </dgm:pt>
    <dgm:pt modelId="{0C456DCE-EDC8-4AE7-9FFC-AD1F70054724}">
      <dgm:prSet custT="1"/>
      <dgm:spPr/>
      <dgm:t>
        <a:bodyPr/>
        <a:lstStyle/>
        <a:p>
          <a:r>
            <a:rPr lang="en-US" sz="1400"/>
            <a:t>Tel:  +1 758 728 3400 </a:t>
          </a:r>
        </a:p>
      </dgm:t>
    </dgm:pt>
    <dgm:pt modelId="{7A450BEC-3BCB-4BF1-829B-EBEA13524BB5}" type="parTrans" cxnId="{842CA611-6DBF-406F-A915-D2C804767E9C}">
      <dgm:prSet/>
      <dgm:spPr/>
      <dgm:t>
        <a:bodyPr/>
        <a:lstStyle/>
        <a:p>
          <a:endParaRPr lang="en-US"/>
        </a:p>
      </dgm:t>
    </dgm:pt>
    <dgm:pt modelId="{61A748A7-0278-4ED2-A4C5-EBF29DBEB384}" type="sibTrans" cxnId="{842CA611-6DBF-406F-A915-D2C804767E9C}">
      <dgm:prSet/>
      <dgm:spPr/>
      <dgm:t>
        <a:bodyPr/>
        <a:lstStyle/>
        <a:p>
          <a:endParaRPr lang="en-US"/>
        </a:p>
      </dgm:t>
    </dgm:pt>
    <dgm:pt modelId="{F5010B0E-197A-4447-80ED-CE368143BCF2}">
      <dgm:prSet custT="1"/>
      <dgm:spPr/>
      <dgm:t>
        <a:bodyPr/>
        <a:lstStyle/>
        <a:p>
          <a:r>
            <a:rPr lang="en-US" sz="1400"/>
            <a:t>Roaming Tel: +1 758 716 7626</a:t>
          </a:r>
        </a:p>
      </dgm:t>
    </dgm:pt>
    <dgm:pt modelId="{A19B36B5-6064-402D-92D0-8A0716983EEE}" type="parTrans" cxnId="{7C231F9B-F7D5-4415-A232-C68CDF86838E}">
      <dgm:prSet/>
      <dgm:spPr/>
      <dgm:t>
        <a:bodyPr/>
        <a:lstStyle/>
        <a:p>
          <a:endParaRPr lang="en-US"/>
        </a:p>
      </dgm:t>
    </dgm:pt>
    <dgm:pt modelId="{672D9ABA-C88F-4143-BA77-0C5CEE3A93FE}" type="sibTrans" cxnId="{7C231F9B-F7D5-4415-A232-C68CDF86838E}">
      <dgm:prSet/>
      <dgm:spPr/>
      <dgm:t>
        <a:bodyPr/>
        <a:lstStyle/>
        <a:p>
          <a:endParaRPr lang="en-US"/>
        </a:p>
      </dgm:t>
    </dgm:pt>
    <dgm:pt modelId="{5F3EDC3D-B458-4000-B5CB-2C63108A816E}">
      <dgm:prSet custT="1"/>
      <dgm:spPr/>
      <dgm:t>
        <a:bodyPr/>
        <a:lstStyle/>
        <a:p>
          <a:r>
            <a:rPr lang="en-US" sz="1400"/>
            <a:t>Email:  </a:t>
          </a:r>
          <a:r>
            <a:rPr lang="en-US" sz="1400" u="sng">
              <a:hlinkClick xmlns:r="http://schemas.openxmlformats.org/officeDocument/2006/relationships" r:id="rId3"/>
            </a:rPr>
            <a:t>customercarestlucia@digicelgroup.com </a:t>
          </a:r>
          <a:endParaRPr lang="en-US" sz="1400"/>
        </a:p>
      </dgm:t>
    </dgm:pt>
    <dgm:pt modelId="{7FEF9EB0-06B2-408D-B4E8-B292B02FA6E8}" type="parTrans" cxnId="{57290B3D-F2AE-4054-835B-0DC221CE78C4}">
      <dgm:prSet/>
      <dgm:spPr/>
      <dgm:t>
        <a:bodyPr/>
        <a:lstStyle/>
        <a:p>
          <a:endParaRPr lang="en-US"/>
        </a:p>
      </dgm:t>
    </dgm:pt>
    <dgm:pt modelId="{7F4E8202-B319-476F-98EB-37D7A303BA55}" type="sibTrans" cxnId="{57290B3D-F2AE-4054-835B-0DC221CE78C4}">
      <dgm:prSet/>
      <dgm:spPr/>
      <dgm:t>
        <a:bodyPr/>
        <a:lstStyle/>
        <a:p>
          <a:endParaRPr lang="en-US"/>
        </a:p>
      </dgm:t>
    </dgm:pt>
    <dgm:pt modelId="{51A08BF8-F7B6-41C4-9A70-E292D798A4DD}">
      <dgm:prSet custT="1"/>
      <dgm:spPr/>
      <dgm:t>
        <a:bodyPr/>
        <a:lstStyle/>
        <a:p>
          <a:r>
            <a:rPr lang="en-US" sz="1400"/>
            <a:t>Twitter: @digicelStLucia</a:t>
          </a:r>
        </a:p>
      </dgm:t>
    </dgm:pt>
    <dgm:pt modelId="{64737553-7DAF-4E9A-AC28-F586B23A6232}" type="parTrans" cxnId="{08CEBCFD-8D15-4DC6-AED2-04D86C469318}">
      <dgm:prSet/>
      <dgm:spPr/>
      <dgm:t>
        <a:bodyPr/>
        <a:lstStyle/>
        <a:p>
          <a:endParaRPr lang="en-US"/>
        </a:p>
      </dgm:t>
    </dgm:pt>
    <dgm:pt modelId="{95DD9115-E66D-44F3-B06D-276866966D60}" type="sibTrans" cxnId="{08CEBCFD-8D15-4DC6-AED2-04D86C469318}">
      <dgm:prSet/>
      <dgm:spPr/>
      <dgm:t>
        <a:bodyPr/>
        <a:lstStyle/>
        <a:p>
          <a:endParaRPr lang="en-US"/>
        </a:p>
      </dgm:t>
    </dgm:pt>
    <dgm:pt modelId="{6C57986C-EDF0-4B9F-B069-DAA3009C6D23}">
      <dgm:prSet custT="1"/>
      <dgm:spPr/>
      <dgm:t>
        <a:bodyPr/>
        <a:lstStyle/>
        <a:p>
          <a:r>
            <a:rPr lang="en-US" sz="1400"/>
            <a:t>Instagram: @digicelstlucia</a:t>
          </a:r>
        </a:p>
      </dgm:t>
    </dgm:pt>
    <dgm:pt modelId="{E46D67B8-6A0C-484B-B4F3-A25F50FD708F}" type="parTrans" cxnId="{C2C10761-C3A5-4639-B2E9-E27C59474A6F}">
      <dgm:prSet/>
      <dgm:spPr/>
      <dgm:t>
        <a:bodyPr/>
        <a:lstStyle/>
        <a:p>
          <a:endParaRPr lang="en-US"/>
        </a:p>
      </dgm:t>
    </dgm:pt>
    <dgm:pt modelId="{6BCB3CC8-D795-477C-BF67-6B2BEEBAE370}" type="sibTrans" cxnId="{C2C10761-C3A5-4639-B2E9-E27C59474A6F}">
      <dgm:prSet/>
      <dgm:spPr/>
      <dgm:t>
        <a:bodyPr/>
        <a:lstStyle/>
        <a:p>
          <a:endParaRPr lang="en-US"/>
        </a:p>
      </dgm:t>
    </dgm:pt>
    <dgm:pt modelId="{64D09F66-7A33-4EFA-87AC-2C325C7B5855}">
      <dgm:prSet custT="1"/>
      <dgm:spPr/>
      <dgm:t>
        <a:bodyPr/>
        <a:lstStyle/>
        <a:p>
          <a:r>
            <a:rPr lang="en-US" sz="1400"/>
            <a:t>SLHTA – Noorani Azeez: +1 758 721 4444 </a:t>
          </a:r>
          <a:r>
            <a:rPr lang="en-US" sz="1400">
              <a:hlinkClick xmlns:r="http://schemas.openxmlformats.org/officeDocument/2006/relationships" r:id="rId4"/>
            </a:rPr>
            <a:t>ceo@slhta.info</a:t>
          </a:r>
          <a:r>
            <a:rPr lang="en-US" sz="1400"/>
            <a:t> / Juliet Sutherland: +1 758 726 4680 </a:t>
          </a:r>
          <a:r>
            <a:rPr lang="en-US" sz="1400">
              <a:hlinkClick xmlns:r="http://schemas.openxmlformats.org/officeDocument/2006/relationships" r:id="rId5"/>
            </a:rPr>
            <a:t>bdo@slhta.info</a:t>
          </a:r>
          <a:r>
            <a:rPr lang="en-US" sz="1400"/>
            <a:t> </a:t>
          </a:r>
        </a:p>
      </dgm:t>
    </dgm:pt>
    <dgm:pt modelId="{4EF4CAC4-CA5A-4856-A8B3-9B8541D1361E}" type="parTrans" cxnId="{36B242B2-47A7-495B-A943-774B2275F72E}">
      <dgm:prSet/>
      <dgm:spPr/>
      <dgm:t>
        <a:bodyPr/>
        <a:lstStyle/>
        <a:p>
          <a:endParaRPr lang="en-US"/>
        </a:p>
      </dgm:t>
    </dgm:pt>
    <dgm:pt modelId="{9FB1A61E-E7AF-4D38-9C88-618A62BD6962}" type="sibTrans" cxnId="{36B242B2-47A7-495B-A943-774B2275F72E}">
      <dgm:prSet/>
      <dgm:spPr/>
      <dgm:t>
        <a:bodyPr/>
        <a:lstStyle/>
        <a:p>
          <a:endParaRPr lang="en-US"/>
        </a:p>
      </dgm:t>
    </dgm:pt>
    <dgm:pt modelId="{F7973F27-396F-4602-9385-81126AA0A31B}">
      <dgm:prSet custT="1"/>
      <dgm:spPr/>
      <dgm:t>
        <a:bodyPr/>
        <a:lstStyle/>
        <a:p>
          <a:r>
            <a:rPr lang="en-US" sz="1400"/>
            <a:t>Saint Lucia Tourism Authority: </a:t>
          </a:r>
          <a:r>
            <a:rPr lang="en-US" sz="1400">
              <a:hlinkClick xmlns:r="http://schemas.openxmlformats.org/officeDocument/2006/relationships" r:id="rId6"/>
            </a:rPr>
            <a:t>https://www.stlucia.org/en/</a:t>
          </a:r>
          <a:r>
            <a:rPr lang="en-US" sz="1400"/>
            <a:t> </a:t>
          </a:r>
        </a:p>
      </dgm:t>
    </dgm:pt>
    <dgm:pt modelId="{E94D2A6F-AC30-4302-AC83-767739C1A224}" type="parTrans" cxnId="{523F55DC-2907-4229-B03B-0B83555FD7EF}">
      <dgm:prSet/>
      <dgm:spPr/>
      <dgm:t>
        <a:bodyPr/>
        <a:lstStyle/>
        <a:p>
          <a:endParaRPr lang="en-US"/>
        </a:p>
      </dgm:t>
    </dgm:pt>
    <dgm:pt modelId="{56C47DC6-10AB-4D2E-844A-2B5F9D1FD7FE}" type="sibTrans" cxnId="{523F55DC-2907-4229-B03B-0B83555FD7EF}">
      <dgm:prSet/>
      <dgm:spPr/>
      <dgm:t>
        <a:bodyPr/>
        <a:lstStyle/>
        <a:p>
          <a:endParaRPr lang="en-US"/>
        </a:p>
      </dgm:t>
    </dgm:pt>
    <dgm:pt modelId="{C0109C2F-D4FC-4748-A675-809A4B935B0B}">
      <dgm:prSet custT="1"/>
      <dgm:spPr/>
      <dgm:t>
        <a:bodyPr/>
        <a:lstStyle/>
        <a:p>
          <a:r>
            <a:rPr lang="en-US" sz="1400"/>
            <a:t>Tel: +1 758 458 7101</a:t>
          </a:r>
        </a:p>
      </dgm:t>
    </dgm:pt>
    <dgm:pt modelId="{457106A6-62B9-496A-908F-1AC1EAF4E354}" type="parTrans" cxnId="{C3595F48-7D06-4D4A-B988-CD648528B29E}">
      <dgm:prSet/>
      <dgm:spPr/>
      <dgm:t>
        <a:bodyPr/>
        <a:lstStyle/>
        <a:p>
          <a:endParaRPr lang="en-US"/>
        </a:p>
      </dgm:t>
    </dgm:pt>
    <dgm:pt modelId="{1E3CF320-82B3-4BBF-8C38-A473CA21D07A}" type="sibTrans" cxnId="{C3595F48-7D06-4D4A-B988-CD648528B29E}">
      <dgm:prSet/>
      <dgm:spPr/>
      <dgm:t>
        <a:bodyPr/>
        <a:lstStyle/>
        <a:p>
          <a:endParaRPr lang="en-US"/>
        </a:p>
      </dgm:t>
    </dgm:pt>
    <dgm:pt modelId="{88D54F13-0DC2-4867-825A-BBFC2AF308DE}">
      <dgm:prSet custT="1"/>
      <dgm:spPr/>
      <dgm:t>
        <a:bodyPr/>
        <a:lstStyle/>
        <a:p>
          <a:r>
            <a:rPr lang="en-US" sz="1400"/>
            <a:t>Email: </a:t>
          </a:r>
          <a:r>
            <a:rPr lang="en-US" sz="1400">
              <a:hlinkClick xmlns:r="http://schemas.openxmlformats.org/officeDocument/2006/relationships" r:id="rId7"/>
            </a:rPr>
            <a:t>information@stlucia.org</a:t>
          </a:r>
          <a:r>
            <a:rPr lang="en-US" sz="1400"/>
            <a:t> </a:t>
          </a:r>
        </a:p>
      </dgm:t>
    </dgm:pt>
    <dgm:pt modelId="{D8A0A135-514A-4D46-B479-EDFB2B3463E2}" type="parTrans" cxnId="{DA1E91CB-746E-4C53-B33D-25EB4803807C}">
      <dgm:prSet/>
      <dgm:spPr/>
      <dgm:t>
        <a:bodyPr/>
        <a:lstStyle/>
        <a:p>
          <a:endParaRPr lang="en-US"/>
        </a:p>
      </dgm:t>
    </dgm:pt>
    <dgm:pt modelId="{29BFE8B3-A735-402E-B76A-DAA9CFB64CDF}" type="sibTrans" cxnId="{DA1E91CB-746E-4C53-B33D-25EB4803807C}">
      <dgm:prSet/>
      <dgm:spPr/>
      <dgm:t>
        <a:bodyPr/>
        <a:lstStyle/>
        <a:p>
          <a:endParaRPr lang="en-US"/>
        </a:p>
      </dgm:t>
    </dgm:pt>
    <dgm:pt modelId="{159497D4-20E0-4889-9C0E-16ADA4FFA1D5}" type="pres">
      <dgm:prSet presAssocID="{CEC32337-5DA9-4540-B625-26C0A8B71667}" presName="linear" presStyleCnt="0">
        <dgm:presLayoutVars>
          <dgm:animLvl val="lvl"/>
          <dgm:resizeHandles val="exact"/>
        </dgm:presLayoutVars>
      </dgm:prSet>
      <dgm:spPr/>
    </dgm:pt>
    <dgm:pt modelId="{1E9AA715-4125-4222-B159-1A6713AE94AC}" type="pres">
      <dgm:prSet presAssocID="{19D29A09-905A-488D-8AB6-D80588DACB3D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CC5A6EC4-5178-41BF-8D2A-3442696C6192}" type="pres">
      <dgm:prSet presAssocID="{8AF44F29-1F83-46C9-AFDF-C3B85D1A1C73}" presName="spacer" presStyleCnt="0"/>
      <dgm:spPr/>
    </dgm:pt>
    <dgm:pt modelId="{90793051-5C9C-4292-A3E2-4BAF568E8AF4}" type="pres">
      <dgm:prSet presAssocID="{033005E3-7101-4D31-B4F7-525F0AC34CC9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E287740E-A708-4C67-AA56-FD892C0702F5}" type="pres">
      <dgm:prSet presAssocID="{6F4CCFC2-BE46-435A-B8C8-A1643AF0E8B7}" presName="spacer" presStyleCnt="0"/>
      <dgm:spPr/>
    </dgm:pt>
    <dgm:pt modelId="{64040BE2-868E-4B44-9BE8-D45B79C27DE7}" type="pres">
      <dgm:prSet presAssocID="{0C456DCE-EDC8-4AE7-9FFC-AD1F70054724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38C9B0D0-9AE6-4E7C-9DCE-21C02521C63D}" type="pres">
      <dgm:prSet presAssocID="{61A748A7-0278-4ED2-A4C5-EBF29DBEB384}" presName="spacer" presStyleCnt="0"/>
      <dgm:spPr/>
    </dgm:pt>
    <dgm:pt modelId="{EF3F7DCF-97DC-4E20-8E73-04294F03117E}" type="pres">
      <dgm:prSet presAssocID="{F5010B0E-197A-4447-80ED-CE368143BCF2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F58E044B-D305-4DD5-B76D-0BB1ACA92406}" type="pres">
      <dgm:prSet presAssocID="{672D9ABA-C88F-4143-BA77-0C5CEE3A93FE}" presName="spacer" presStyleCnt="0"/>
      <dgm:spPr/>
    </dgm:pt>
    <dgm:pt modelId="{F272D728-B63F-42C6-9652-5A5FA85820C7}" type="pres">
      <dgm:prSet presAssocID="{5F3EDC3D-B458-4000-B5CB-2C63108A816E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3CFC727D-060C-40C4-BB83-9618C56FE486}" type="pres">
      <dgm:prSet presAssocID="{7F4E8202-B319-476F-98EB-37D7A303BA55}" presName="spacer" presStyleCnt="0"/>
      <dgm:spPr/>
    </dgm:pt>
    <dgm:pt modelId="{49124F48-BE94-4C51-BD4C-81F3AC78CF17}" type="pres">
      <dgm:prSet presAssocID="{51A08BF8-F7B6-41C4-9A70-E292D798A4DD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C0B39CE4-F4D4-4E08-80AE-44B9F870C172}" type="pres">
      <dgm:prSet presAssocID="{95DD9115-E66D-44F3-B06D-276866966D60}" presName="spacer" presStyleCnt="0"/>
      <dgm:spPr/>
    </dgm:pt>
    <dgm:pt modelId="{9E88D65F-14E8-42D1-8481-92BA1F59D553}" type="pres">
      <dgm:prSet presAssocID="{6C57986C-EDF0-4B9F-B069-DAA3009C6D23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DC610EE9-8F31-4172-8442-C8FA831F0AC6}" type="pres">
      <dgm:prSet presAssocID="{6BCB3CC8-D795-477C-BF67-6B2BEEBAE370}" presName="spacer" presStyleCnt="0"/>
      <dgm:spPr/>
    </dgm:pt>
    <dgm:pt modelId="{CB013D58-1720-4AE8-9ED0-9CD28ED78A1B}" type="pres">
      <dgm:prSet presAssocID="{64D09F66-7A33-4EFA-87AC-2C325C7B5855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B1EEB74F-F421-468D-86F8-BAE97E16711E}" type="pres">
      <dgm:prSet presAssocID="{9FB1A61E-E7AF-4D38-9C88-618A62BD6962}" presName="spacer" presStyleCnt="0"/>
      <dgm:spPr/>
    </dgm:pt>
    <dgm:pt modelId="{893DCD57-5BBD-4D61-A80E-352E04FB32B1}" type="pres">
      <dgm:prSet presAssocID="{F7973F27-396F-4602-9385-81126AA0A31B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1ECAED28-4F7B-48E3-9059-8B201D7D0F56}" type="pres">
      <dgm:prSet presAssocID="{56C47DC6-10AB-4D2E-844A-2B5F9D1FD7FE}" presName="spacer" presStyleCnt="0"/>
      <dgm:spPr/>
    </dgm:pt>
    <dgm:pt modelId="{E49C91C7-21E5-4A6D-9FC3-65CD7F8B2840}" type="pres">
      <dgm:prSet presAssocID="{C0109C2F-D4FC-4748-A675-809A4B935B0B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C223EA39-A8E0-472F-A6B9-A51B320276EE}" type="pres">
      <dgm:prSet presAssocID="{1E3CF320-82B3-4BBF-8C38-A473CA21D07A}" presName="spacer" presStyleCnt="0"/>
      <dgm:spPr/>
    </dgm:pt>
    <dgm:pt modelId="{B5762872-5DCD-4E8A-83E3-C2EB1755B5B3}" type="pres">
      <dgm:prSet presAssocID="{88D54F13-0DC2-4867-825A-BBFC2AF308DE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842CA611-6DBF-406F-A915-D2C804767E9C}" srcId="{CEC32337-5DA9-4540-B625-26C0A8B71667}" destId="{0C456DCE-EDC8-4AE7-9FFC-AD1F70054724}" srcOrd="2" destOrd="0" parTransId="{7A450BEC-3BCB-4BF1-829B-EBEA13524BB5}" sibTransId="{61A748A7-0278-4ED2-A4C5-EBF29DBEB384}"/>
    <dgm:cxn modelId="{4D13F511-AA5F-4894-AEBD-9C21450B9BED}" type="presOf" srcId="{64D09F66-7A33-4EFA-87AC-2C325C7B5855}" destId="{CB013D58-1720-4AE8-9ED0-9CD28ED78A1B}" srcOrd="0" destOrd="0" presId="urn:microsoft.com/office/officeart/2005/8/layout/vList2"/>
    <dgm:cxn modelId="{0F398B22-3AA6-4F26-8BFF-D81D0FBE1EBF}" type="presOf" srcId="{88D54F13-0DC2-4867-825A-BBFC2AF308DE}" destId="{B5762872-5DCD-4E8A-83E3-C2EB1755B5B3}" srcOrd="0" destOrd="0" presId="urn:microsoft.com/office/officeart/2005/8/layout/vList2"/>
    <dgm:cxn modelId="{158A3328-4B98-47A7-968D-5BE4DE443F18}" type="presOf" srcId="{5F3EDC3D-B458-4000-B5CB-2C63108A816E}" destId="{F272D728-B63F-42C6-9652-5A5FA85820C7}" srcOrd="0" destOrd="0" presId="urn:microsoft.com/office/officeart/2005/8/layout/vList2"/>
    <dgm:cxn modelId="{B969D32F-DFE3-444A-AD82-BC8BC3FE2528}" type="presOf" srcId="{F5010B0E-197A-4447-80ED-CE368143BCF2}" destId="{EF3F7DCF-97DC-4E20-8E73-04294F03117E}" srcOrd="0" destOrd="0" presId="urn:microsoft.com/office/officeart/2005/8/layout/vList2"/>
    <dgm:cxn modelId="{C72B5A37-7BB4-4B05-9E13-DA79B2367E94}" type="presOf" srcId="{F7973F27-396F-4602-9385-81126AA0A31B}" destId="{893DCD57-5BBD-4D61-A80E-352E04FB32B1}" srcOrd="0" destOrd="0" presId="urn:microsoft.com/office/officeart/2005/8/layout/vList2"/>
    <dgm:cxn modelId="{57290B3D-F2AE-4054-835B-0DC221CE78C4}" srcId="{CEC32337-5DA9-4540-B625-26C0A8B71667}" destId="{5F3EDC3D-B458-4000-B5CB-2C63108A816E}" srcOrd="4" destOrd="0" parTransId="{7FEF9EB0-06B2-408D-B4E8-B292B02FA6E8}" sibTransId="{7F4E8202-B319-476F-98EB-37D7A303BA55}"/>
    <dgm:cxn modelId="{C2C10761-C3A5-4639-B2E9-E27C59474A6F}" srcId="{CEC32337-5DA9-4540-B625-26C0A8B71667}" destId="{6C57986C-EDF0-4B9F-B069-DAA3009C6D23}" srcOrd="6" destOrd="0" parTransId="{E46D67B8-6A0C-484B-B4F3-A25F50FD708F}" sibTransId="{6BCB3CC8-D795-477C-BF67-6B2BEEBAE370}"/>
    <dgm:cxn modelId="{C3595F48-7D06-4D4A-B988-CD648528B29E}" srcId="{CEC32337-5DA9-4540-B625-26C0A8B71667}" destId="{C0109C2F-D4FC-4748-A675-809A4B935B0B}" srcOrd="9" destOrd="0" parTransId="{457106A6-62B9-496A-908F-1AC1EAF4E354}" sibTransId="{1E3CF320-82B3-4BBF-8C38-A473CA21D07A}"/>
    <dgm:cxn modelId="{1267B64A-62E6-4FDB-94B1-D50796265B37}" type="presOf" srcId="{19D29A09-905A-488D-8AB6-D80588DACB3D}" destId="{1E9AA715-4125-4222-B159-1A6713AE94AC}" srcOrd="0" destOrd="0" presId="urn:microsoft.com/office/officeart/2005/8/layout/vList2"/>
    <dgm:cxn modelId="{97A4D24A-C48F-448A-A8A0-A909FE100382}" type="presOf" srcId="{6C57986C-EDF0-4B9F-B069-DAA3009C6D23}" destId="{9E88D65F-14E8-42D1-8481-92BA1F59D553}" srcOrd="0" destOrd="0" presId="urn:microsoft.com/office/officeart/2005/8/layout/vList2"/>
    <dgm:cxn modelId="{57EBD14E-3777-4912-8665-BC89531B7841}" type="presOf" srcId="{0C456DCE-EDC8-4AE7-9FFC-AD1F70054724}" destId="{64040BE2-868E-4B44-9BE8-D45B79C27DE7}" srcOrd="0" destOrd="0" presId="urn:microsoft.com/office/officeart/2005/8/layout/vList2"/>
    <dgm:cxn modelId="{DF15D66E-8294-482C-8F9A-4A31718504C0}" srcId="{CEC32337-5DA9-4540-B625-26C0A8B71667}" destId="{19D29A09-905A-488D-8AB6-D80588DACB3D}" srcOrd="0" destOrd="0" parTransId="{5499CA71-9DA0-4E19-813D-5CDFE68587CA}" sibTransId="{8AF44F29-1F83-46C9-AFDF-C3B85D1A1C73}"/>
    <dgm:cxn modelId="{59B8F274-BF53-49DC-A59E-5E7728688C9B}" type="presOf" srcId="{033005E3-7101-4D31-B4F7-525F0AC34CC9}" destId="{90793051-5C9C-4292-A3E2-4BAF568E8AF4}" srcOrd="0" destOrd="0" presId="urn:microsoft.com/office/officeart/2005/8/layout/vList2"/>
    <dgm:cxn modelId="{C48C457E-E663-46AD-97CF-3B12E0C39E79}" type="presOf" srcId="{CEC32337-5DA9-4540-B625-26C0A8B71667}" destId="{159497D4-20E0-4889-9C0E-16ADA4FFA1D5}" srcOrd="0" destOrd="0" presId="urn:microsoft.com/office/officeart/2005/8/layout/vList2"/>
    <dgm:cxn modelId="{7C231F9B-F7D5-4415-A232-C68CDF86838E}" srcId="{CEC32337-5DA9-4540-B625-26C0A8B71667}" destId="{F5010B0E-197A-4447-80ED-CE368143BCF2}" srcOrd="3" destOrd="0" parTransId="{A19B36B5-6064-402D-92D0-8A0716983EEE}" sibTransId="{672D9ABA-C88F-4143-BA77-0C5CEE3A93FE}"/>
    <dgm:cxn modelId="{36B242B2-47A7-495B-A943-774B2275F72E}" srcId="{CEC32337-5DA9-4540-B625-26C0A8B71667}" destId="{64D09F66-7A33-4EFA-87AC-2C325C7B5855}" srcOrd="7" destOrd="0" parTransId="{4EF4CAC4-CA5A-4856-A8B3-9B8541D1361E}" sibTransId="{9FB1A61E-E7AF-4D38-9C88-618A62BD6962}"/>
    <dgm:cxn modelId="{2BBF0EBE-D523-4B48-BB18-DC9F2D581D33}" type="presOf" srcId="{C0109C2F-D4FC-4748-A675-809A4B935B0B}" destId="{E49C91C7-21E5-4A6D-9FC3-65CD7F8B2840}" srcOrd="0" destOrd="0" presId="urn:microsoft.com/office/officeart/2005/8/layout/vList2"/>
    <dgm:cxn modelId="{DA1E91CB-746E-4C53-B33D-25EB4803807C}" srcId="{CEC32337-5DA9-4540-B625-26C0A8B71667}" destId="{88D54F13-0DC2-4867-825A-BBFC2AF308DE}" srcOrd="10" destOrd="0" parTransId="{D8A0A135-514A-4D46-B479-EDFB2B3463E2}" sibTransId="{29BFE8B3-A735-402E-B76A-DAA9CFB64CDF}"/>
    <dgm:cxn modelId="{5BE34ED6-1EF4-4612-92DD-61F1D6AC705B}" type="presOf" srcId="{51A08BF8-F7B6-41C4-9A70-E292D798A4DD}" destId="{49124F48-BE94-4C51-BD4C-81F3AC78CF17}" srcOrd="0" destOrd="0" presId="urn:microsoft.com/office/officeart/2005/8/layout/vList2"/>
    <dgm:cxn modelId="{523F55DC-2907-4229-B03B-0B83555FD7EF}" srcId="{CEC32337-5DA9-4540-B625-26C0A8B71667}" destId="{F7973F27-396F-4602-9385-81126AA0A31B}" srcOrd="8" destOrd="0" parTransId="{E94D2A6F-AC30-4302-AC83-767739C1A224}" sibTransId="{56C47DC6-10AB-4D2E-844A-2B5F9D1FD7FE}"/>
    <dgm:cxn modelId="{44F2D6FA-7661-4A5C-9B64-E0AE4DE96E61}" srcId="{CEC32337-5DA9-4540-B625-26C0A8B71667}" destId="{033005E3-7101-4D31-B4F7-525F0AC34CC9}" srcOrd="1" destOrd="0" parTransId="{B172BCA0-57FA-474B-87A6-6625CFB174AE}" sibTransId="{6F4CCFC2-BE46-435A-B8C8-A1643AF0E8B7}"/>
    <dgm:cxn modelId="{08CEBCFD-8D15-4DC6-AED2-04D86C469318}" srcId="{CEC32337-5DA9-4540-B625-26C0A8B71667}" destId="{51A08BF8-F7B6-41C4-9A70-E292D798A4DD}" srcOrd="5" destOrd="0" parTransId="{64737553-7DAF-4E9A-AC28-F586B23A6232}" sibTransId="{95DD9115-E66D-44F3-B06D-276866966D60}"/>
    <dgm:cxn modelId="{53521DCC-B6FB-4AF8-9464-64580E899AC7}" type="presParOf" srcId="{159497D4-20E0-4889-9C0E-16ADA4FFA1D5}" destId="{1E9AA715-4125-4222-B159-1A6713AE94AC}" srcOrd="0" destOrd="0" presId="urn:microsoft.com/office/officeart/2005/8/layout/vList2"/>
    <dgm:cxn modelId="{E7D20044-55D8-424C-9FE3-E9A77485C020}" type="presParOf" srcId="{159497D4-20E0-4889-9C0E-16ADA4FFA1D5}" destId="{CC5A6EC4-5178-41BF-8D2A-3442696C6192}" srcOrd="1" destOrd="0" presId="urn:microsoft.com/office/officeart/2005/8/layout/vList2"/>
    <dgm:cxn modelId="{13216820-44AA-4A1F-BF9C-5D3AFEF7ADA0}" type="presParOf" srcId="{159497D4-20E0-4889-9C0E-16ADA4FFA1D5}" destId="{90793051-5C9C-4292-A3E2-4BAF568E8AF4}" srcOrd="2" destOrd="0" presId="urn:microsoft.com/office/officeart/2005/8/layout/vList2"/>
    <dgm:cxn modelId="{B0BC2BE6-693E-45FB-A782-A4E8CC20A3BB}" type="presParOf" srcId="{159497D4-20E0-4889-9C0E-16ADA4FFA1D5}" destId="{E287740E-A708-4C67-AA56-FD892C0702F5}" srcOrd="3" destOrd="0" presId="urn:microsoft.com/office/officeart/2005/8/layout/vList2"/>
    <dgm:cxn modelId="{587D1355-6670-4DA8-B78A-86AF148F60CF}" type="presParOf" srcId="{159497D4-20E0-4889-9C0E-16ADA4FFA1D5}" destId="{64040BE2-868E-4B44-9BE8-D45B79C27DE7}" srcOrd="4" destOrd="0" presId="urn:microsoft.com/office/officeart/2005/8/layout/vList2"/>
    <dgm:cxn modelId="{AA9FDFCA-76D4-4749-90B5-A78B51D858D8}" type="presParOf" srcId="{159497D4-20E0-4889-9C0E-16ADA4FFA1D5}" destId="{38C9B0D0-9AE6-4E7C-9DCE-21C02521C63D}" srcOrd="5" destOrd="0" presId="urn:microsoft.com/office/officeart/2005/8/layout/vList2"/>
    <dgm:cxn modelId="{BB78C3C9-8CFB-4894-A56F-65BE3DE0630A}" type="presParOf" srcId="{159497D4-20E0-4889-9C0E-16ADA4FFA1D5}" destId="{EF3F7DCF-97DC-4E20-8E73-04294F03117E}" srcOrd="6" destOrd="0" presId="urn:microsoft.com/office/officeart/2005/8/layout/vList2"/>
    <dgm:cxn modelId="{9A01E93B-4416-4827-A26E-E662133E5C36}" type="presParOf" srcId="{159497D4-20E0-4889-9C0E-16ADA4FFA1D5}" destId="{F58E044B-D305-4DD5-B76D-0BB1ACA92406}" srcOrd="7" destOrd="0" presId="urn:microsoft.com/office/officeart/2005/8/layout/vList2"/>
    <dgm:cxn modelId="{77BDC082-F49F-49A7-A49A-39A004826C65}" type="presParOf" srcId="{159497D4-20E0-4889-9C0E-16ADA4FFA1D5}" destId="{F272D728-B63F-42C6-9652-5A5FA85820C7}" srcOrd="8" destOrd="0" presId="urn:microsoft.com/office/officeart/2005/8/layout/vList2"/>
    <dgm:cxn modelId="{83277DC6-C941-4A53-8C4F-A98EB76C59E8}" type="presParOf" srcId="{159497D4-20E0-4889-9C0E-16ADA4FFA1D5}" destId="{3CFC727D-060C-40C4-BB83-9618C56FE486}" srcOrd="9" destOrd="0" presId="urn:microsoft.com/office/officeart/2005/8/layout/vList2"/>
    <dgm:cxn modelId="{718B1B77-23BE-4536-97A8-EA61FA62962E}" type="presParOf" srcId="{159497D4-20E0-4889-9C0E-16ADA4FFA1D5}" destId="{49124F48-BE94-4C51-BD4C-81F3AC78CF17}" srcOrd="10" destOrd="0" presId="urn:microsoft.com/office/officeart/2005/8/layout/vList2"/>
    <dgm:cxn modelId="{1A8121AF-190E-4A56-83A8-3912FAFFBAF7}" type="presParOf" srcId="{159497D4-20E0-4889-9C0E-16ADA4FFA1D5}" destId="{C0B39CE4-F4D4-4E08-80AE-44B9F870C172}" srcOrd="11" destOrd="0" presId="urn:microsoft.com/office/officeart/2005/8/layout/vList2"/>
    <dgm:cxn modelId="{68B9BF0B-599E-4B4E-9DD1-D5DA3BBED4C6}" type="presParOf" srcId="{159497D4-20E0-4889-9C0E-16ADA4FFA1D5}" destId="{9E88D65F-14E8-42D1-8481-92BA1F59D553}" srcOrd="12" destOrd="0" presId="urn:microsoft.com/office/officeart/2005/8/layout/vList2"/>
    <dgm:cxn modelId="{242F8CF1-328D-4FE0-BEAE-33C0CB28AEEE}" type="presParOf" srcId="{159497D4-20E0-4889-9C0E-16ADA4FFA1D5}" destId="{DC610EE9-8F31-4172-8442-C8FA831F0AC6}" srcOrd="13" destOrd="0" presId="urn:microsoft.com/office/officeart/2005/8/layout/vList2"/>
    <dgm:cxn modelId="{D683127F-4C19-4817-A030-BC41B56C69E6}" type="presParOf" srcId="{159497D4-20E0-4889-9C0E-16ADA4FFA1D5}" destId="{CB013D58-1720-4AE8-9ED0-9CD28ED78A1B}" srcOrd="14" destOrd="0" presId="urn:microsoft.com/office/officeart/2005/8/layout/vList2"/>
    <dgm:cxn modelId="{F67E968E-5230-46B9-A24F-2FC7E5429527}" type="presParOf" srcId="{159497D4-20E0-4889-9C0E-16ADA4FFA1D5}" destId="{B1EEB74F-F421-468D-86F8-BAE97E16711E}" srcOrd="15" destOrd="0" presId="urn:microsoft.com/office/officeart/2005/8/layout/vList2"/>
    <dgm:cxn modelId="{C2831809-3F34-4AAD-B522-EE74127AB637}" type="presParOf" srcId="{159497D4-20E0-4889-9C0E-16ADA4FFA1D5}" destId="{893DCD57-5BBD-4D61-A80E-352E04FB32B1}" srcOrd="16" destOrd="0" presId="urn:microsoft.com/office/officeart/2005/8/layout/vList2"/>
    <dgm:cxn modelId="{8E56D162-CE0A-42BC-BE48-C872954E97A8}" type="presParOf" srcId="{159497D4-20E0-4889-9C0E-16ADA4FFA1D5}" destId="{1ECAED28-4F7B-48E3-9059-8B201D7D0F56}" srcOrd="17" destOrd="0" presId="urn:microsoft.com/office/officeart/2005/8/layout/vList2"/>
    <dgm:cxn modelId="{D0C53885-F5AC-4E01-8F88-8875E023E551}" type="presParOf" srcId="{159497D4-20E0-4889-9C0E-16ADA4FFA1D5}" destId="{E49C91C7-21E5-4A6D-9FC3-65CD7F8B2840}" srcOrd="18" destOrd="0" presId="urn:microsoft.com/office/officeart/2005/8/layout/vList2"/>
    <dgm:cxn modelId="{469513CD-8B0E-41F3-8439-2810ABFB4CD9}" type="presParOf" srcId="{159497D4-20E0-4889-9C0E-16ADA4FFA1D5}" destId="{C223EA39-A8E0-472F-A6B9-A51B320276EE}" srcOrd="19" destOrd="0" presId="urn:microsoft.com/office/officeart/2005/8/layout/vList2"/>
    <dgm:cxn modelId="{BABE80D3-7278-4281-9752-B81BBC5BCFF6}" type="presParOf" srcId="{159497D4-20E0-4889-9C0E-16ADA4FFA1D5}" destId="{B5762872-5DCD-4E8A-83E3-C2EB1755B5B3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E3B197-B7BE-4B19-853B-CAA414964591}">
      <dsp:nvSpPr>
        <dsp:cNvPr id="0" name=""/>
        <dsp:cNvSpPr/>
      </dsp:nvSpPr>
      <dsp:spPr>
        <a:xfrm>
          <a:off x="0" y="1553"/>
          <a:ext cx="11144230" cy="6618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D961E4-1CCF-45EA-A7D3-7D5AFFF00198}">
      <dsp:nvSpPr>
        <dsp:cNvPr id="0" name=""/>
        <dsp:cNvSpPr/>
      </dsp:nvSpPr>
      <dsp:spPr>
        <a:xfrm>
          <a:off x="200201" y="150463"/>
          <a:ext cx="364001" cy="3640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F8C497-F297-4FF7-B0F2-4078ACF2A584}">
      <dsp:nvSpPr>
        <dsp:cNvPr id="0" name=""/>
        <dsp:cNvSpPr/>
      </dsp:nvSpPr>
      <dsp:spPr>
        <a:xfrm>
          <a:off x="764404" y="1553"/>
          <a:ext cx="10379825" cy="661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043" tIns="70043" rIns="70043" bIns="7004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Once a Pre-strike meeting is called by NEMO the SLHTA will implement a series of actions immediately following the announcement which is determined by the relevant authorities.</a:t>
          </a:r>
        </a:p>
      </dsp:txBody>
      <dsp:txXfrm>
        <a:off x="764404" y="1553"/>
        <a:ext cx="10379825" cy="661821"/>
      </dsp:txXfrm>
    </dsp:sp>
    <dsp:sp modelId="{4BFC9770-AD36-4E75-A288-F13A31D202C9}">
      <dsp:nvSpPr>
        <dsp:cNvPr id="0" name=""/>
        <dsp:cNvSpPr/>
      </dsp:nvSpPr>
      <dsp:spPr>
        <a:xfrm>
          <a:off x="0" y="828830"/>
          <a:ext cx="11144230" cy="6618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14DAE2-EC6D-41B4-BF9E-51AE97F1A741}">
      <dsp:nvSpPr>
        <dsp:cNvPr id="0" name=""/>
        <dsp:cNvSpPr/>
      </dsp:nvSpPr>
      <dsp:spPr>
        <a:xfrm>
          <a:off x="200201" y="977740"/>
          <a:ext cx="364001" cy="3640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A368A5-F168-492E-8C33-58E9AAFDC679}">
      <dsp:nvSpPr>
        <dsp:cNvPr id="0" name=""/>
        <dsp:cNvSpPr/>
      </dsp:nvSpPr>
      <dsp:spPr>
        <a:xfrm>
          <a:off x="764404" y="828830"/>
          <a:ext cx="10379825" cy="661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043" tIns="70043" rIns="70043" bIns="7004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SLHTA will provide members with updates throughout the duration of the event. This will be disseminated via the What’s App platforms.</a:t>
          </a:r>
        </a:p>
      </dsp:txBody>
      <dsp:txXfrm>
        <a:off x="764404" y="828830"/>
        <a:ext cx="10379825" cy="661821"/>
      </dsp:txXfrm>
    </dsp:sp>
    <dsp:sp modelId="{F33E9AC6-EFFC-4F2C-A30C-6E78ACB2C73A}">
      <dsp:nvSpPr>
        <dsp:cNvPr id="0" name=""/>
        <dsp:cNvSpPr/>
      </dsp:nvSpPr>
      <dsp:spPr>
        <a:xfrm>
          <a:off x="0" y="1656107"/>
          <a:ext cx="11144230" cy="6618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214F4-8E26-4A04-88EE-0C014C53308C}">
      <dsp:nvSpPr>
        <dsp:cNvPr id="0" name=""/>
        <dsp:cNvSpPr/>
      </dsp:nvSpPr>
      <dsp:spPr>
        <a:xfrm>
          <a:off x="200201" y="1805017"/>
          <a:ext cx="364001" cy="3640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FD8CBC-034B-458F-B7E6-6DC9E73102BB}">
      <dsp:nvSpPr>
        <dsp:cNvPr id="0" name=""/>
        <dsp:cNvSpPr/>
      </dsp:nvSpPr>
      <dsp:spPr>
        <a:xfrm>
          <a:off x="764404" y="1656107"/>
          <a:ext cx="10379825" cy="661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043" tIns="70043" rIns="70043" bIns="7004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These updates will come from various agencies – as outlined previously.</a:t>
          </a:r>
        </a:p>
      </dsp:txBody>
      <dsp:txXfrm>
        <a:off x="764404" y="1656107"/>
        <a:ext cx="10379825" cy="661821"/>
      </dsp:txXfrm>
    </dsp:sp>
    <dsp:sp modelId="{1C8F5C7D-3D56-45FF-BC19-A1C241568624}">
      <dsp:nvSpPr>
        <dsp:cNvPr id="0" name=""/>
        <dsp:cNvSpPr/>
      </dsp:nvSpPr>
      <dsp:spPr>
        <a:xfrm>
          <a:off x="0" y="2483384"/>
          <a:ext cx="11144230" cy="6618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1AD8E9-5BA7-4697-B607-AEB7E444691D}">
      <dsp:nvSpPr>
        <dsp:cNvPr id="0" name=""/>
        <dsp:cNvSpPr/>
      </dsp:nvSpPr>
      <dsp:spPr>
        <a:xfrm>
          <a:off x="200201" y="2632294"/>
          <a:ext cx="364001" cy="36400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23823-7D07-4E56-9FDF-A7B2F1993BF3}">
      <dsp:nvSpPr>
        <dsp:cNvPr id="0" name=""/>
        <dsp:cNvSpPr/>
      </dsp:nvSpPr>
      <dsp:spPr>
        <a:xfrm>
          <a:off x="764404" y="2483384"/>
          <a:ext cx="10379825" cy="661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043" tIns="70043" rIns="70043" bIns="7004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Members with guests in-house must ensure a list of guest details is easily accessible to share in the event of evacuation or accountability measures. This would include name, country of origin, arrival and departure dates.</a:t>
          </a:r>
        </a:p>
      </dsp:txBody>
      <dsp:txXfrm>
        <a:off x="764404" y="2483384"/>
        <a:ext cx="10379825" cy="661821"/>
      </dsp:txXfrm>
    </dsp:sp>
    <dsp:sp modelId="{A0139313-0E0B-4AA7-B849-199EA1942358}">
      <dsp:nvSpPr>
        <dsp:cNvPr id="0" name=""/>
        <dsp:cNvSpPr/>
      </dsp:nvSpPr>
      <dsp:spPr>
        <a:xfrm>
          <a:off x="0" y="3310661"/>
          <a:ext cx="11144230" cy="6618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7FFC9-A9DC-4476-8FE3-9543DD0EEBD0}">
      <dsp:nvSpPr>
        <dsp:cNvPr id="0" name=""/>
        <dsp:cNvSpPr/>
      </dsp:nvSpPr>
      <dsp:spPr>
        <a:xfrm>
          <a:off x="200201" y="3459571"/>
          <a:ext cx="364001" cy="36400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5E75E-F818-44C6-A353-1FE8EBB2DF13}">
      <dsp:nvSpPr>
        <dsp:cNvPr id="0" name=""/>
        <dsp:cNvSpPr/>
      </dsp:nvSpPr>
      <dsp:spPr>
        <a:xfrm>
          <a:off x="764404" y="3310661"/>
          <a:ext cx="10379825" cy="661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043" tIns="70043" rIns="70043" bIns="7004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SLHTA would like to compile a list of emergency contacts for each member company including maintenance managers where relevant.</a:t>
          </a:r>
        </a:p>
      </dsp:txBody>
      <dsp:txXfrm>
        <a:off x="764404" y="3310661"/>
        <a:ext cx="10379825" cy="661821"/>
      </dsp:txXfrm>
    </dsp:sp>
    <dsp:sp modelId="{F8C356BF-06E2-4BCD-9E9A-A87FA7A0B097}">
      <dsp:nvSpPr>
        <dsp:cNvPr id="0" name=""/>
        <dsp:cNvSpPr/>
      </dsp:nvSpPr>
      <dsp:spPr>
        <a:xfrm>
          <a:off x="0" y="4137939"/>
          <a:ext cx="11144230" cy="66182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3F04C4-3DB0-41C7-8467-46E7B81F8E90}">
      <dsp:nvSpPr>
        <dsp:cNvPr id="0" name=""/>
        <dsp:cNvSpPr/>
      </dsp:nvSpPr>
      <dsp:spPr>
        <a:xfrm>
          <a:off x="200201" y="4286848"/>
          <a:ext cx="364001" cy="36400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B96548-2CFF-42E3-89EF-0FEF04124590}">
      <dsp:nvSpPr>
        <dsp:cNvPr id="0" name=""/>
        <dsp:cNvSpPr/>
      </dsp:nvSpPr>
      <dsp:spPr>
        <a:xfrm>
          <a:off x="764404" y="4137939"/>
          <a:ext cx="10379825" cy="661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043" tIns="70043" rIns="70043" bIns="70043" numCol="1" spcCol="1270" anchor="ctr" anchorCtr="0">
          <a:noAutofit/>
        </a:bodyPr>
        <a:lstStyle/>
        <a:p>
          <a:pPr marL="0" lvl="0" indent="0" algn="l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The following pages will give you relevant emergency contact information which would be helpful.</a:t>
          </a:r>
        </a:p>
      </dsp:txBody>
      <dsp:txXfrm>
        <a:off x="764404" y="4137939"/>
        <a:ext cx="10379825" cy="6618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9AA715-4125-4222-B159-1A6713AE94AC}">
      <dsp:nvSpPr>
        <dsp:cNvPr id="0" name=""/>
        <dsp:cNvSpPr/>
      </dsp:nvSpPr>
      <dsp:spPr>
        <a:xfrm>
          <a:off x="0" y="1173"/>
          <a:ext cx="6730276" cy="43305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MINISTRY OF TOURISM: </a:t>
          </a:r>
          <a:r>
            <a:rPr lang="en-US" sz="1400" kern="1200">
              <a:hlinkClick xmlns:r="http://schemas.openxmlformats.org/officeDocument/2006/relationships" r:id="rId1"/>
            </a:rPr>
            <a:t>https://slutourism.govt.lc/</a:t>
          </a:r>
          <a:r>
            <a:rPr lang="en-US" sz="1400" kern="1200"/>
            <a:t> </a:t>
          </a:r>
        </a:p>
      </dsp:txBody>
      <dsp:txXfrm>
        <a:off x="21140" y="22313"/>
        <a:ext cx="6687996" cy="390774"/>
      </dsp:txXfrm>
    </dsp:sp>
    <dsp:sp modelId="{90793051-5C9C-4292-A3E2-4BAF568E8AF4}">
      <dsp:nvSpPr>
        <dsp:cNvPr id="0" name=""/>
        <dsp:cNvSpPr/>
      </dsp:nvSpPr>
      <dsp:spPr>
        <a:xfrm>
          <a:off x="0" y="445941"/>
          <a:ext cx="6730276" cy="433054"/>
        </a:xfrm>
        <a:prstGeom prst="roundRect">
          <a:avLst/>
        </a:prstGeom>
        <a:solidFill>
          <a:schemeClr val="accent5">
            <a:hueOff val="-998175"/>
            <a:satOff val="-1545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DIGICEL: </a:t>
          </a:r>
          <a:r>
            <a:rPr lang="en-US" sz="1400" u="sng" kern="1200">
              <a:hlinkClick xmlns:r="http://schemas.openxmlformats.org/officeDocument/2006/relationships" r:id="rId2"/>
            </a:rPr>
            <a:t>http://www.digicelstlucia.com/</a:t>
          </a:r>
          <a:endParaRPr lang="en-US" sz="1400" kern="1200"/>
        </a:p>
      </dsp:txBody>
      <dsp:txXfrm>
        <a:off x="21140" y="467081"/>
        <a:ext cx="6687996" cy="390774"/>
      </dsp:txXfrm>
    </dsp:sp>
    <dsp:sp modelId="{64040BE2-868E-4B44-9BE8-D45B79C27DE7}">
      <dsp:nvSpPr>
        <dsp:cNvPr id="0" name=""/>
        <dsp:cNvSpPr/>
      </dsp:nvSpPr>
      <dsp:spPr>
        <a:xfrm>
          <a:off x="0" y="890709"/>
          <a:ext cx="6730276" cy="433054"/>
        </a:xfrm>
        <a:prstGeom prst="roundRect">
          <a:avLst/>
        </a:prstGeom>
        <a:solidFill>
          <a:schemeClr val="accent5">
            <a:hueOff val="-1996349"/>
            <a:satOff val="-3091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Tel:  +1 758 728 3400 </a:t>
          </a:r>
        </a:p>
      </dsp:txBody>
      <dsp:txXfrm>
        <a:off x="21140" y="911849"/>
        <a:ext cx="6687996" cy="390774"/>
      </dsp:txXfrm>
    </dsp:sp>
    <dsp:sp modelId="{EF3F7DCF-97DC-4E20-8E73-04294F03117E}">
      <dsp:nvSpPr>
        <dsp:cNvPr id="0" name=""/>
        <dsp:cNvSpPr/>
      </dsp:nvSpPr>
      <dsp:spPr>
        <a:xfrm>
          <a:off x="0" y="1335478"/>
          <a:ext cx="6730276" cy="433054"/>
        </a:xfrm>
        <a:prstGeom prst="roundRect">
          <a:avLst/>
        </a:prstGeom>
        <a:solidFill>
          <a:schemeClr val="accent5">
            <a:hueOff val="-2994524"/>
            <a:satOff val="-4636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Roaming Tel: +1 758 716 7626</a:t>
          </a:r>
        </a:p>
      </dsp:txBody>
      <dsp:txXfrm>
        <a:off x="21140" y="1356618"/>
        <a:ext cx="6687996" cy="390774"/>
      </dsp:txXfrm>
    </dsp:sp>
    <dsp:sp modelId="{F272D728-B63F-42C6-9652-5A5FA85820C7}">
      <dsp:nvSpPr>
        <dsp:cNvPr id="0" name=""/>
        <dsp:cNvSpPr/>
      </dsp:nvSpPr>
      <dsp:spPr>
        <a:xfrm>
          <a:off x="0" y="1780246"/>
          <a:ext cx="6730276" cy="433054"/>
        </a:xfrm>
        <a:prstGeom prst="roundRect">
          <a:avLst/>
        </a:prstGeom>
        <a:solidFill>
          <a:schemeClr val="accent5">
            <a:hueOff val="-3992698"/>
            <a:satOff val="-6182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Email:  </a:t>
          </a:r>
          <a:r>
            <a:rPr lang="en-US" sz="1400" u="sng" kern="1200">
              <a:hlinkClick xmlns:r="http://schemas.openxmlformats.org/officeDocument/2006/relationships" r:id="rId3"/>
            </a:rPr>
            <a:t>customercarestlucia@digicelgroup.com </a:t>
          </a:r>
          <a:endParaRPr lang="en-US" sz="1400" kern="1200"/>
        </a:p>
      </dsp:txBody>
      <dsp:txXfrm>
        <a:off x="21140" y="1801386"/>
        <a:ext cx="6687996" cy="390774"/>
      </dsp:txXfrm>
    </dsp:sp>
    <dsp:sp modelId="{49124F48-BE94-4C51-BD4C-81F3AC78CF17}">
      <dsp:nvSpPr>
        <dsp:cNvPr id="0" name=""/>
        <dsp:cNvSpPr/>
      </dsp:nvSpPr>
      <dsp:spPr>
        <a:xfrm>
          <a:off x="0" y="2225014"/>
          <a:ext cx="6730276" cy="433054"/>
        </a:xfrm>
        <a:prstGeom prst="roundRect">
          <a:avLst/>
        </a:prstGeom>
        <a:solidFill>
          <a:schemeClr val="accent5">
            <a:hueOff val="-4990872"/>
            <a:satOff val="-7727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Twitter: @digicelStLucia</a:t>
          </a:r>
        </a:p>
      </dsp:txBody>
      <dsp:txXfrm>
        <a:off x="21140" y="2246154"/>
        <a:ext cx="6687996" cy="390774"/>
      </dsp:txXfrm>
    </dsp:sp>
    <dsp:sp modelId="{9E88D65F-14E8-42D1-8481-92BA1F59D553}">
      <dsp:nvSpPr>
        <dsp:cNvPr id="0" name=""/>
        <dsp:cNvSpPr/>
      </dsp:nvSpPr>
      <dsp:spPr>
        <a:xfrm>
          <a:off x="0" y="2669783"/>
          <a:ext cx="6730276" cy="433054"/>
        </a:xfrm>
        <a:prstGeom prst="roundRect">
          <a:avLst/>
        </a:prstGeom>
        <a:solidFill>
          <a:schemeClr val="accent5">
            <a:hueOff val="-5989047"/>
            <a:satOff val="-9272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Instagram: @digicelstlucia</a:t>
          </a:r>
        </a:p>
      </dsp:txBody>
      <dsp:txXfrm>
        <a:off x="21140" y="2690923"/>
        <a:ext cx="6687996" cy="390774"/>
      </dsp:txXfrm>
    </dsp:sp>
    <dsp:sp modelId="{CB013D58-1720-4AE8-9ED0-9CD28ED78A1B}">
      <dsp:nvSpPr>
        <dsp:cNvPr id="0" name=""/>
        <dsp:cNvSpPr/>
      </dsp:nvSpPr>
      <dsp:spPr>
        <a:xfrm>
          <a:off x="0" y="3114551"/>
          <a:ext cx="6730276" cy="433054"/>
        </a:xfrm>
        <a:prstGeom prst="roundRect">
          <a:avLst/>
        </a:prstGeom>
        <a:solidFill>
          <a:schemeClr val="accent5">
            <a:hueOff val="-6987221"/>
            <a:satOff val="-10818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SLHTA – Noorani Azeez: +1 758 721 4444 </a:t>
          </a:r>
          <a:r>
            <a:rPr lang="en-US" sz="1400" kern="1200">
              <a:hlinkClick xmlns:r="http://schemas.openxmlformats.org/officeDocument/2006/relationships" r:id="rId4"/>
            </a:rPr>
            <a:t>ceo@slhta.info</a:t>
          </a:r>
          <a:r>
            <a:rPr lang="en-US" sz="1400" kern="1200"/>
            <a:t> / Juliet Sutherland: +1 758 726 4680 </a:t>
          </a:r>
          <a:r>
            <a:rPr lang="en-US" sz="1400" kern="1200">
              <a:hlinkClick xmlns:r="http://schemas.openxmlformats.org/officeDocument/2006/relationships" r:id="rId5"/>
            </a:rPr>
            <a:t>bdo@slhta.info</a:t>
          </a:r>
          <a:r>
            <a:rPr lang="en-US" sz="1400" kern="1200"/>
            <a:t> </a:t>
          </a:r>
        </a:p>
      </dsp:txBody>
      <dsp:txXfrm>
        <a:off x="21140" y="3135691"/>
        <a:ext cx="6687996" cy="390774"/>
      </dsp:txXfrm>
    </dsp:sp>
    <dsp:sp modelId="{893DCD57-5BBD-4D61-A80E-352E04FB32B1}">
      <dsp:nvSpPr>
        <dsp:cNvPr id="0" name=""/>
        <dsp:cNvSpPr/>
      </dsp:nvSpPr>
      <dsp:spPr>
        <a:xfrm>
          <a:off x="0" y="3559319"/>
          <a:ext cx="6730276" cy="433054"/>
        </a:xfrm>
        <a:prstGeom prst="roundRect">
          <a:avLst/>
        </a:prstGeom>
        <a:solidFill>
          <a:schemeClr val="accent5">
            <a:hueOff val="-7985396"/>
            <a:satOff val="-12363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Saint Lucia Tourism Authority: </a:t>
          </a:r>
          <a:r>
            <a:rPr lang="en-US" sz="1400" kern="1200">
              <a:hlinkClick xmlns:r="http://schemas.openxmlformats.org/officeDocument/2006/relationships" r:id="rId6"/>
            </a:rPr>
            <a:t>https://www.stlucia.org/en/</a:t>
          </a:r>
          <a:r>
            <a:rPr lang="en-US" sz="1400" kern="1200"/>
            <a:t> </a:t>
          </a:r>
        </a:p>
      </dsp:txBody>
      <dsp:txXfrm>
        <a:off x="21140" y="3580459"/>
        <a:ext cx="6687996" cy="390774"/>
      </dsp:txXfrm>
    </dsp:sp>
    <dsp:sp modelId="{E49C91C7-21E5-4A6D-9FC3-65CD7F8B2840}">
      <dsp:nvSpPr>
        <dsp:cNvPr id="0" name=""/>
        <dsp:cNvSpPr/>
      </dsp:nvSpPr>
      <dsp:spPr>
        <a:xfrm>
          <a:off x="0" y="4004088"/>
          <a:ext cx="6730276" cy="433054"/>
        </a:xfrm>
        <a:prstGeom prst="roundRect">
          <a:avLst/>
        </a:prstGeom>
        <a:solidFill>
          <a:schemeClr val="accent5">
            <a:hueOff val="-8983570"/>
            <a:satOff val="-13909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Tel: +1 758 458 7101</a:t>
          </a:r>
        </a:p>
      </dsp:txBody>
      <dsp:txXfrm>
        <a:off x="21140" y="4025228"/>
        <a:ext cx="6687996" cy="390774"/>
      </dsp:txXfrm>
    </dsp:sp>
    <dsp:sp modelId="{B5762872-5DCD-4E8A-83E3-C2EB1755B5B3}">
      <dsp:nvSpPr>
        <dsp:cNvPr id="0" name=""/>
        <dsp:cNvSpPr/>
      </dsp:nvSpPr>
      <dsp:spPr>
        <a:xfrm>
          <a:off x="0" y="4448856"/>
          <a:ext cx="6730276" cy="433054"/>
        </a:xfrm>
        <a:prstGeom prst="roundRect">
          <a:avLst/>
        </a:prstGeom>
        <a:solidFill>
          <a:schemeClr val="accent5">
            <a:hueOff val="-9981745"/>
            <a:satOff val="-15454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Email: </a:t>
          </a:r>
          <a:r>
            <a:rPr lang="en-US" sz="1400" kern="1200">
              <a:hlinkClick xmlns:r="http://schemas.openxmlformats.org/officeDocument/2006/relationships" r:id="rId7"/>
            </a:rPr>
            <a:t>information@stlucia.org</a:t>
          </a:r>
          <a:r>
            <a:rPr lang="en-US" sz="1400" kern="1200"/>
            <a:t> </a:t>
          </a:r>
        </a:p>
      </dsp:txBody>
      <dsp:txXfrm>
        <a:off x="21140" y="4469996"/>
        <a:ext cx="6687996" cy="390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1EE195-370A-4403-9CB0-5764255C7E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C3AD7F-4A31-4041-9752-A3D9E8BDAB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DD7EE-B3BB-479F-9F11-0EE925F404D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1DD59F-83D3-4684-A19C-9DD79E31D4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821C9-92C9-43F8-823F-0541CEBF90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D1D82-48E9-429C-824F-33D4B922D6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43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3EC15-23AE-4DCE-BA3D-47A65A901629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F07641-8D8E-445C-ADC3-F540A6CAA5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508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740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897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653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687" y="365125"/>
            <a:ext cx="11059119" cy="56477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65150" y="930275"/>
            <a:ext cx="11059656" cy="3560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868837" y="1818892"/>
            <a:ext cx="8454326" cy="19446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 amt="7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760" y="4296086"/>
            <a:ext cx="3385046" cy="22596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alphaModFix amt="7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50" y="4296085"/>
            <a:ext cx="3386757" cy="2260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6">
            <a:alphaModFix amt="7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3311" y="4296085"/>
            <a:ext cx="3385045" cy="2259697"/>
          </a:xfrm>
          <a:prstGeom prst="rect">
            <a:avLst/>
          </a:prstGeom>
        </p:spPr>
      </p:pic>
      <p:sp>
        <p:nvSpPr>
          <p:cNvPr id="15" name="Freeform 31"/>
          <p:cNvSpPr>
            <a:spLocks noChangeArrowheads="1"/>
          </p:cNvSpPr>
          <p:nvPr userDrawn="1"/>
        </p:nvSpPr>
        <p:spPr bwMode="auto">
          <a:xfrm>
            <a:off x="565150" y="1512625"/>
            <a:ext cx="1006917" cy="1068624"/>
          </a:xfrm>
          <a:custGeom>
            <a:avLst/>
            <a:gdLst>
              <a:gd name="T0" fmla="*/ 74622447 w 1582"/>
              <a:gd name="T1" fmla="*/ 153441778 h 1678"/>
              <a:gd name="T2" fmla="*/ 81241280 w 1582"/>
              <a:gd name="T3" fmla="*/ 179296980 h 1678"/>
              <a:gd name="T4" fmla="*/ 67225119 w 1582"/>
              <a:gd name="T5" fmla="*/ 207490793 h 1678"/>
              <a:gd name="T6" fmla="*/ 38284613 w 1582"/>
              <a:gd name="T7" fmla="*/ 216845597 h 1678"/>
              <a:gd name="T8" fmla="*/ 9992913 w 1582"/>
              <a:gd name="T9" fmla="*/ 202683809 h 1678"/>
              <a:gd name="T10" fmla="*/ 778495 w 1582"/>
              <a:gd name="T11" fmla="*/ 172670796 h 1678"/>
              <a:gd name="T12" fmla="*/ 12977927 w 1582"/>
              <a:gd name="T13" fmla="*/ 128756241 h 1678"/>
              <a:gd name="T14" fmla="*/ 61385142 w 1582"/>
              <a:gd name="T15" fmla="*/ 0 h 1678"/>
              <a:gd name="T16" fmla="*/ 95387130 w 1582"/>
              <a:gd name="T17" fmla="*/ 2598497 h 1678"/>
              <a:gd name="T18" fmla="*/ 53339008 w 1582"/>
              <a:gd name="T19" fmla="*/ 136941379 h 1678"/>
              <a:gd name="T20" fmla="*/ 74622447 w 1582"/>
              <a:gd name="T21" fmla="*/ 153441778 h 1678"/>
              <a:gd name="T22" fmla="*/ 185713138 w 1582"/>
              <a:gd name="T23" fmla="*/ 153182252 h 1678"/>
              <a:gd name="T24" fmla="*/ 192721038 w 1582"/>
              <a:gd name="T25" fmla="*/ 179037094 h 1678"/>
              <a:gd name="T26" fmla="*/ 179094306 w 1582"/>
              <a:gd name="T27" fmla="*/ 207231268 h 1678"/>
              <a:gd name="T28" fmla="*/ 150153800 w 1582"/>
              <a:gd name="T29" fmla="*/ 216845597 h 1678"/>
              <a:gd name="T30" fmla="*/ 121991789 w 1582"/>
              <a:gd name="T31" fmla="*/ 203203580 h 1678"/>
              <a:gd name="T32" fmla="*/ 112388304 w 1582"/>
              <a:gd name="T33" fmla="*/ 173450453 h 1678"/>
              <a:gd name="T34" fmla="*/ 124068257 w 1582"/>
              <a:gd name="T35" fmla="*/ 129275652 h 1678"/>
              <a:gd name="T36" fmla="*/ 171177860 w 1582"/>
              <a:gd name="T37" fmla="*/ 0 h 1678"/>
              <a:gd name="T38" fmla="*/ 205179848 w 1582"/>
              <a:gd name="T39" fmla="*/ 2338611 h 1678"/>
              <a:gd name="T40" fmla="*/ 164429339 w 1582"/>
              <a:gd name="T41" fmla="*/ 136941379 h 1678"/>
              <a:gd name="T42" fmla="*/ 185713138 w 1582"/>
              <a:gd name="T43" fmla="*/ 153182252 h 167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82" h="1678">
                <a:moveTo>
                  <a:pt x="575" y="1181"/>
                </a:moveTo>
                <a:cubicBezTo>
                  <a:pt x="616" y="1241"/>
                  <a:pt x="633" y="1306"/>
                  <a:pt x="626" y="1380"/>
                </a:cubicBezTo>
                <a:cubicBezTo>
                  <a:pt x="618" y="1470"/>
                  <a:pt x="584" y="1542"/>
                  <a:pt x="518" y="1597"/>
                </a:cubicBezTo>
                <a:cubicBezTo>
                  <a:pt x="453" y="1652"/>
                  <a:pt x="379" y="1677"/>
                  <a:pt x="295" y="1669"/>
                </a:cubicBezTo>
                <a:cubicBezTo>
                  <a:pt x="204" y="1661"/>
                  <a:pt x="133" y="1626"/>
                  <a:pt x="77" y="1560"/>
                </a:cubicBezTo>
                <a:cubicBezTo>
                  <a:pt x="22" y="1495"/>
                  <a:pt x="0" y="1419"/>
                  <a:pt x="6" y="1329"/>
                </a:cubicBezTo>
                <a:cubicBezTo>
                  <a:pt x="14" y="1239"/>
                  <a:pt x="45" y="1126"/>
                  <a:pt x="100" y="991"/>
                </a:cubicBezTo>
                <a:lnTo>
                  <a:pt x="473" y="0"/>
                </a:lnTo>
                <a:lnTo>
                  <a:pt x="735" y="20"/>
                </a:lnTo>
                <a:lnTo>
                  <a:pt x="411" y="1054"/>
                </a:lnTo>
                <a:cubicBezTo>
                  <a:pt x="481" y="1081"/>
                  <a:pt x="536" y="1122"/>
                  <a:pt x="575" y="1181"/>
                </a:cubicBezTo>
                <a:close/>
                <a:moveTo>
                  <a:pt x="1431" y="1179"/>
                </a:moveTo>
                <a:cubicBezTo>
                  <a:pt x="1472" y="1237"/>
                  <a:pt x="1491" y="1304"/>
                  <a:pt x="1485" y="1378"/>
                </a:cubicBezTo>
                <a:cubicBezTo>
                  <a:pt x="1478" y="1468"/>
                  <a:pt x="1444" y="1540"/>
                  <a:pt x="1380" y="1595"/>
                </a:cubicBezTo>
                <a:cubicBezTo>
                  <a:pt x="1317" y="1650"/>
                  <a:pt x="1241" y="1675"/>
                  <a:pt x="1157" y="1669"/>
                </a:cubicBezTo>
                <a:cubicBezTo>
                  <a:pt x="1067" y="1663"/>
                  <a:pt x="995" y="1628"/>
                  <a:pt x="940" y="1564"/>
                </a:cubicBezTo>
                <a:cubicBezTo>
                  <a:pt x="884" y="1501"/>
                  <a:pt x="860" y="1423"/>
                  <a:pt x="866" y="1335"/>
                </a:cubicBezTo>
                <a:cubicBezTo>
                  <a:pt x="872" y="1245"/>
                  <a:pt x="903" y="1132"/>
                  <a:pt x="956" y="995"/>
                </a:cubicBezTo>
                <a:lnTo>
                  <a:pt x="1319" y="0"/>
                </a:lnTo>
                <a:lnTo>
                  <a:pt x="1581" y="18"/>
                </a:lnTo>
                <a:lnTo>
                  <a:pt x="1267" y="1054"/>
                </a:lnTo>
                <a:cubicBezTo>
                  <a:pt x="1335" y="1079"/>
                  <a:pt x="1390" y="1120"/>
                  <a:pt x="1431" y="117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6" name="Freeform 31"/>
          <p:cNvSpPr>
            <a:spLocks noChangeArrowheads="1"/>
          </p:cNvSpPr>
          <p:nvPr userDrawn="1"/>
        </p:nvSpPr>
        <p:spPr bwMode="auto">
          <a:xfrm rot="10800000">
            <a:off x="10617889" y="2948741"/>
            <a:ext cx="1006917" cy="1068624"/>
          </a:xfrm>
          <a:custGeom>
            <a:avLst/>
            <a:gdLst>
              <a:gd name="T0" fmla="*/ 74622447 w 1582"/>
              <a:gd name="T1" fmla="*/ 153441778 h 1678"/>
              <a:gd name="T2" fmla="*/ 81241280 w 1582"/>
              <a:gd name="T3" fmla="*/ 179296980 h 1678"/>
              <a:gd name="T4" fmla="*/ 67225119 w 1582"/>
              <a:gd name="T5" fmla="*/ 207490793 h 1678"/>
              <a:gd name="T6" fmla="*/ 38284613 w 1582"/>
              <a:gd name="T7" fmla="*/ 216845597 h 1678"/>
              <a:gd name="T8" fmla="*/ 9992913 w 1582"/>
              <a:gd name="T9" fmla="*/ 202683809 h 1678"/>
              <a:gd name="T10" fmla="*/ 778495 w 1582"/>
              <a:gd name="T11" fmla="*/ 172670796 h 1678"/>
              <a:gd name="T12" fmla="*/ 12977927 w 1582"/>
              <a:gd name="T13" fmla="*/ 128756241 h 1678"/>
              <a:gd name="T14" fmla="*/ 61385142 w 1582"/>
              <a:gd name="T15" fmla="*/ 0 h 1678"/>
              <a:gd name="T16" fmla="*/ 95387130 w 1582"/>
              <a:gd name="T17" fmla="*/ 2598497 h 1678"/>
              <a:gd name="T18" fmla="*/ 53339008 w 1582"/>
              <a:gd name="T19" fmla="*/ 136941379 h 1678"/>
              <a:gd name="T20" fmla="*/ 74622447 w 1582"/>
              <a:gd name="T21" fmla="*/ 153441778 h 1678"/>
              <a:gd name="T22" fmla="*/ 185713138 w 1582"/>
              <a:gd name="T23" fmla="*/ 153182252 h 1678"/>
              <a:gd name="T24" fmla="*/ 192721038 w 1582"/>
              <a:gd name="T25" fmla="*/ 179037094 h 1678"/>
              <a:gd name="T26" fmla="*/ 179094306 w 1582"/>
              <a:gd name="T27" fmla="*/ 207231268 h 1678"/>
              <a:gd name="T28" fmla="*/ 150153800 w 1582"/>
              <a:gd name="T29" fmla="*/ 216845597 h 1678"/>
              <a:gd name="T30" fmla="*/ 121991789 w 1582"/>
              <a:gd name="T31" fmla="*/ 203203580 h 1678"/>
              <a:gd name="T32" fmla="*/ 112388304 w 1582"/>
              <a:gd name="T33" fmla="*/ 173450453 h 1678"/>
              <a:gd name="T34" fmla="*/ 124068257 w 1582"/>
              <a:gd name="T35" fmla="*/ 129275652 h 1678"/>
              <a:gd name="T36" fmla="*/ 171177860 w 1582"/>
              <a:gd name="T37" fmla="*/ 0 h 1678"/>
              <a:gd name="T38" fmla="*/ 205179848 w 1582"/>
              <a:gd name="T39" fmla="*/ 2338611 h 1678"/>
              <a:gd name="T40" fmla="*/ 164429339 w 1582"/>
              <a:gd name="T41" fmla="*/ 136941379 h 1678"/>
              <a:gd name="T42" fmla="*/ 185713138 w 1582"/>
              <a:gd name="T43" fmla="*/ 153182252 h 167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582" h="1678">
                <a:moveTo>
                  <a:pt x="575" y="1181"/>
                </a:moveTo>
                <a:cubicBezTo>
                  <a:pt x="616" y="1241"/>
                  <a:pt x="633" y="1306"/>
                  <a:pt x="626" y="1380"/>
                </a:cubicBezTo>
                <a:cubicBezTo>
                  <a:pt x="618" y="1470"/>
                  <a:pt x="584" y="1542"/>
                  <a:pt x="518" y="1597"/>
                </a:cubicBezTo>
                <a:cubicBezTo>
                  <a:pt x="453" y="1652"/>
                  <a:pt x="379" y="1677"/>
                  <a:pt x="295" y="1669"/>
                </a:cubicBezTo>
                <a:cubicBezTo>
                  <a:pt x="204" y="1661"/>
                  <a:pt x="133" y="1626"/>
                  <a:pt x="77" y="1560"/>
                </a:cubicBezTo>
                <a:cubicBezTo>
                  <a:pt x="22" y="1495"/>
                  <a:pt x="0" y="1419"/>
                  <a:pt x="6" y="1329"/>
                </a:cubicBezTo>
                <a:cubicBezTo>
                  <a:pt x="14" y="1239"/>
                  <a:pt x="45" y="1126"/>
                  <a:pt x="100" y="991"/>
                </a:cubicBezTo>
                <a:lnTo>
                  <a:pt x="473" y="0"/>
                </a:lnTo>
                <a:lnTo>
                  <a:pt x="735" y="20"/>
                </a:lnTo>
                <a:lnTo>
                  <a:pt x="411" y="1054"/>
                </a:lnTo>
                <a:cubicBezTo>
                  <a:pt x="481" y="1081"/>
                  <a:pt x="536" y="1122"/>
                  <a:pt x="575" y="1181"/>
                </a:cubicBezTo>
                <a:close/>
                <a:moveTo>
                  <a:pt x="1431" y="1179"/>
                </a:moveTo>
                <a:cubicBezTo>
                  <a:pt x="1472" y="1237"/>
                  <a:pt x="1491" y="1304"/>
                  <a:pt x="1485" y="1378"/>
                </a:cubicBezTo>
                <a:cubicBezTo>
                  <a:pt x="1478" y="1468"/>
                  <a:pt x="1444" y="1540"/>
                  <a:pt x="1380" y="1595"/>
                </a:cubicBezTo>
                <a:cubicBezTo>
                  <a:pt x="1317" y="1650"/>
                  <a:pt x="1241" y="1675"/>
                  <a:pt x="1157" y="1669"/>
                </a:cubicBezTo>
                <a:cubicBezTo>
                  <a:pt x="1067" y="1663"/>
                  <a:pt x="995" y="1628"/>
                  <a:pt x="940" y="1564"/>
                </a:cubicBezTo>
                <a:cubicBezTo>
                  <a:pt x="884" y="1501"/>
                  <a:pt x="860" y="1423"/>
                  <a:pt x="866" y="1335"/>
                </a:cubicBezTo>
                <a:cubicBezTo>
                  <a:pt x="872" y="1245"/>
                  <a:pt x="903" y="1132"/>
                  <a:pt x="956" y="995"/>
                </a:cubicBezTo>
                <a:lnTo>
                  <a:pt x="1319" y="0"/>
                </a:lnTo>
                <a:lnTo>
                  <a:pt x="1581" y="18"/>
                </a:lnTo>
                <a:lnTo>
                  <a:pt x="1267" y="1054"/>
                </a:lnTo>
                <a:cubicBezTo>
                  <a:pt x="1335" y="1079"/>
                  <a:pt x="1390" y="1120"/>
                  <a:pt x="1431" y="117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715D97D4-75B5-A145-8B79-604023DFD4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8010" y="5702555"/>
            <a:ext cx="3386757" cy="6161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D161A8B-55B7-444A-B957-767A96F33B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9341" y="5702555"/>
            <a:ext cx="3386757" cy="6161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298FCD8-06B2-7A40-96B7-5879BFF1A3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36680" y="5702555"/>
            <a:ext cx="3386757" cy="6161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6791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amond 16"/>
          <p:cNvSpPr/>
          <p:nvPr userDrawn="1"/>
        </p:nvSpPr>
        <p:spPr>
          <a:xfrm>
            <a:off x="2014429" y="3645976"/>
            <a:ext cx="488197" cy="488197"/>
          </a:xfrm>
          <a:prstGeom prst="diamond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565150" y="1294108"/>
            <a:ext cx="11059656" cy="25959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5687" y="365125"/>
            <a:ext cx="11059119" cy="56477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74914" y="1480088"/>
            <a:ext cx="10655085" cy="223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alphaModFix amt="7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760" y="4296086"/>
            <a:ext cx="3385046" cy="2259697"/>
          </a:xfrm>
          <a:prstGeom prst="rect">
            <a:avLst/>
          </a:prstGeom>
        </p:spPr>
      </p:pic>
      <p:pic>
        <p:nvPicPr>
          <p:cNvPr id="9" name="Picture 8" title="beach"/>
          <p:cNvPicPr>
            <a:picLocks noChangeAspect="1"/>
          </p:cNvPicPr>
          <p:nvPr userDrawn="1"/>
        </p:nvPicPr>
        <p:blipFill>
          <a:blip r:embed="rId4">
            <a:alphaModFix amt="7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50" y="4296085"/>
            <a:ext cx="3386757" cy="22608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>
            <a:alphaModFix amt="7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3311" y="4296085"/>
            <a:ext cx="3385045" cy="2259697"/>
          </a:xfrm>
          <a:prstGeom prst="rect">
            <a:avLst/>
          </a:prstGeom>
        </p:spPr>
      </p:pic>
      <p:sp>
        <p:nvSpPr>
          <p:cNvPr id="11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65150" y="5702555"/>
            <a:ext cx="3386757" cy="6161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398010" y="5702555"/>
            <a:ext cx="3386757" cy="6161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8243350" y="5702555"/>
            <a:ext cx="3386757" cy="6161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6233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687" y="365125"/>
            <a:ext cx="11059119" cy="564773"/>
          </a:xfrm>
          <a:prstGeom prst="rect">
            <a:avLst/>
          </a:prstGeo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56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mond 7"/>
          <p:cNvSpPr/>
          <p:nvPr userDrawn="1"/>
        </p:nvSpPr>
        <p:spPr>
          <a:xfrm>
            <a:off x="5847289" y="3645976"/>
            <a:ext cx="488197" cy="488197"/>
          </a:xfrm>
          <a:prstGeom prst="diamond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65150" y="1294108"/>
            <a:ext cx="11059656" cy="25959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65687" y="365125"/>
            <a:ext cx="11059119" cy="56477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74914" y="1480088"/>
            <a:ext cx="10655085" cy="223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7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760" y="4296086"/>
            <a:ext cx="3385046" cy="2259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alphaModFix amt="7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50" y="4296085"/>
            <a:ext cx="3386757" cy="2260839"/>
          </a:xfrm>
          <a:prstGeom prst="rect">
            <a:avLst/>
          </a:prstGeom>
        </p:spPr>
      </p:pic>
      <p:pic>
        <p:nvPicPr>
          <p:cNvPr id="14" name="Picture 13" title="beach"/>
          <p:cNvPicPr>
            <a:picLocks noChangeAspect="1"/>
          </p:cNvPicPr>
          <p:nvPr userDrawn="1"/>
        </p:nvPicPr>
        <p:blipFill rotWithShape="1">
          <a:blip r:embed="rId6">
            <a:alphaModFix amt="7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3311" y="4296085"/>
            <a:ext cx="3385045" cy="2259697"/>
          </a:xfrm>
          <a:prstGeom prst="rect">
            <a:avLst/>
          </a:prstGeom>
        </p:spPr>
      </p:pic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C30ACD38-6B76-6648-82AC-CB76A74EE8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150" y="5702555"/>
            <a:ext cx="3386757" cy="616158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526EC117-C773-3148-8F02-1468C4C58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98010" y="5702555"/>
            <a:ext cx="3386757" cy="616158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C2279F6F-64B6-944D-A8D2-962D4CE15D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43350" y="5702555"/>
            <a:ext cx="3386757" cy="61615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227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amond 7"/>
          <p:cNvSpPr/>
          <p:nvPr userDrawn="1"/>
        </p:nvSpPr>
        <p:spPr>
          <a:xfrm>
            <a:off x="9688184" y="3645976"/>
            <a:ext cx="488197" cy="488197"/>
          </a:xfrm>
          <a:prstGeom prst="diamond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565150" y="1294108"/>
            <a:ext cx="11059656" cy="25959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65687" y="365125"/>
            <a:ext cx="11059119" cy="56477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774914" y="1480088"/>
            <a:ext cx="10655085" cy="223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7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50" y="4296085"/>
            <a:ext cx="3386757" cy="2260839"/>
          </a:xfrm>
          <a:prstGeom prst="rect">
            <a:avLst/>
          </a:prstGeom>
        </p:spPr>
      </p:pic>
      <p:pic>
        <p:nvPicPr>
          <p:cNvPr id="14" name="Picture 13" title="beach"/>
          <p:cNvPicPr>
            <a:picLocks noChangeAspect="1"/>
          </p:cNvPicPr>
          <p:nvPr userDrawn="1"/>
        </p:nvPicPr>
        <p:blipFill rotWithShape="1">
          <a:blip r:embed="rId4">
            <a:alphaModFix amt="7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9761" y="4296085"/>
            <a:ext cx="3385045" cy="2259697"/>
          </a:xfrm>
          <a:prstGeom prst="rect">
            <a:avLst/>
          </a:prstGeom>
        </p:spPr>
      </p:pic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C30ACD38-6B76-6648-82AC-CB76A74EE8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5150" y="5702555"/>
            <a:ext cx="3386757" cy="616158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526EC117-C773-3148-8F02-1468C4C58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4460" y="5702555"/>
            <a:ext cx="3386757" cy="616158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02EFD4-98F7-8B41-934B-745E39E438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155" y="4296085"/>
            <a:ext cx="3386757" cy="2260839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CFED0F51-64E8-334C-9573-DBE91C0FE6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97155" y="5702555"/>
            <a:ext cx="3386757" cy="616158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715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1259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885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808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91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23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674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379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6/9/2023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6/9/2023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8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656" r:id="rId15"/>
    <p:sldLayoutId id="214748365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nemo.gov.lc/" TargetMode="External"/><Relationship Id="rId13" Type="http://schemas.openxmlformats.org/officeDocument/2006/relationships/hyperlink" Target="mailto:info@floox.com" TargetMode="External"/><Relationship Id="rId3" Type="http://schemas.microsoft.com/office/2007/relationships/hdphoto" Target="../media/hdphoto1.wdp"/><Relationship Id="rId7" Type="http://schemas.openxmlformats.org/officeDocument/2006/relationships/hyperlink" Target="https://apps.apple.com/us/app/capcap/id1176568291" TargetMode="External"/><Relationship Id="rId12" Type="http://schemas.openxmlformats.org/officeDocument/2006/relationships/hyperlink" Target="https://www.slaspa.com/hia/index.php/en/hia-arrival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play.google.com/store/apps/details?id=hr.optimit.capcap.mobile&amp;hl=en&amp;gl=US" TargetMode="External"/><Relationship Id="rId11" Type="http://schemas.openxmlformats.org/officeDocument/2006/relationships/hyperlink" Target="mailto:slumet@yahoo.com" TargetMode="External"/><Relationship Id="rId5" Type="http://schemas.microsoft.com/office/2007/relationships/hdphoto" Target="../media/hdphoto2.wdp"/><Relationship Id="rId10" Type="http://schemas.openxmlformats.org/officeDocument/2006/relationships/hyperlink" Target="https://met.gov.lc/" TargetMode="External"/><Relationship Id="rId4" Type="http://schemas.openxmlformats.org/officeDocument/2006/relationships/image" Target="../media/image4.png"/><Relationship Id="rId9" Type="http://schemas.openxmlformats.org/officeDocument/2006/relationships/hyperlink" Target="mailto:admin@nemo.gov.lc" TargetMode="External"/><Relationship Id="rId1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ofrederick@lucelec.com" TargetMode="External"/><Relationship Id="rId13" Type="http://schemas.openxmlformats.org/officeDocument/2006/relationships/hyperlink" Target="mailto:control@wascosaintlucia.com" TargetMode="External"/><Relationship Id="rId3" Type="http://schemas.microsoft.com/office/2007/relationships/hdphoto" Target="../media/hdphoto1.wdp"/><Relationship Id="rId7" Type="http://schemas.openxmlformats.org/officeDocument/2006/relationships/hyperlink" Target="https://www.lucelec.com/" TargetMode="External"/><Relationship Id="rId12" Type="http://schemas.openxmlformats.org/officeDocument/2006/relationships/hyperlink" Target="mailto:wascocontrol@gmail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11" Type="http://schemas.openxmlformats.org/officeDocument/2006/relationships/hyperlink" Target="mailto:wasco@candw.lc" TargetMode="External"/><Relationship Id="rId5" Type="http://schemas.microsoft.com/office/2007/relationships/hdphoto" Target="../media/hdphoto2.wdp"/><Relationship Id="rId10" Type="http://schemas.openxmlformats.org/officeDocument/2006/relationships/hyperlink" Target="https://wascosaintlucia.com/" TargetMode="External"/><Relationship Id="rId4" Type="http://schemas.openxmlformats.org/officeDocument/2006/relationships/image" Target="../media/image4.png"/><Relationship Id="rId9" Type="http://schemas.openxmlformats.org/officeDocument/2006/relationships/hyperlink" Target="mailto:customersupport@lucelec.com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microsoft.com/office/2007/relationships/hdphoto" Target="../media/hdphoto1.wdp"/><Relationship Id="rId7" Type="http://schemas.openxmlformats.org/officeDocument/2006/relationships/diagramData" Target="../diagrams/data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11" Type="http://schemas.microsoft.com/office/2007/relationships/diagramDrawing" Target="../diagrams/drawing2.xml"/><Relationship Id="rId5" Type="http://schemas.microsoft.com/office/2007/relationships/hdphoto" Target="../media/hdphoto2.wdp"/><Relationship Id="rId10" Type="http://schemas.openxmlformats.org/officeDocument/2006/relationships/diagramColors" Target="../diagrams/colors2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embmorslu@candw.lc" TargetMode="External"/><Relationship Id="rId3" Type="http://schemas.openxmlformats.org/officeDocument/2006/relationships/hyperlink" Target="mailto:embacubasantalucia@candw.lc" TargetMode="External"/><Relationship Id="rId7" Type="http://schemas.openxmlformats.org/officeDocument/2006/relationships/hyperlink" Target="mailto:embassy@ambafrance-lc.or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vembassy@candw.lc" TargetMode="External"/><Relationship Id="rId5" Type="http://schemas.openxmlformats.org/officeDocument/2006/relationships/hyperlink" Target="mailto:embavenezslu@gmail.com" TargetMode="External"/><Relationship Id="rId10" Type="http://schemas.openxmlformats.org/officeDocument/2006/relationships/hyperlink" Target="mailto:llopezm@embmexslu.com" TargetMode="External"/><Relationship Id="rId4" Type="http://schemas.openxmlformats.org/officeDocument/2006/relationships/hyperlink" Target="mailto:taiwanembassyslu@gmail.com" TargetMode="External"/><Relationship Id="rId9" Type="http://schemas.openxmlformats.org/officeDocument/2006/relationships/hyperlink" Target="mailto:mexicanembassy@candw.lc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zinna.zimbanni@fco.gov.uk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5" Type="http://schemas.openxmlformats.org/officeDocument/2006/relationships/hyperlink" Target="mailto:brasemb.castries@itamaraty.gov.br" TargetMode="External"/><Relationship Id="rId4" Type="http://schemas.openxmlformats.org/officeDocument/2006/relationships/hyperlink" Target="mailto:libyanembassy.saintlucia@yahoo.com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mailto:royalknight@candw.lc/" TargetMode="External"/><Relationship Id="rId3" Type="http://schemas.openxmlformats.org/officeDocument/2006/relationships/hyperlink" Target="mailto:konradinstlucia@hotmail.com" TargetMode="External"/><Relationship Id="rId7" Type="http://schemas.openxmlformats.org/officeDocument/2006/relationships/hyperlink" Target="mailto:brenda.floissac@floissaclawyers.com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stlucia-stelucie@international.gc.ca" TargetMode="External"/><Relationship Id="rId5" Type="http://schemas.openxmlformats.org/officeDocument/2006/relationships/hyperlink" Target="mailto:pauleturmel@gmail.com%20/" TargetMode="External"/><Relationship Id="rId10" Type="http://schemas.openxmlformats.org/officeDocument/2006/relationships/hyperlink" Target="mailto:bp@baygardensbeachresort.com" TargetMode="External"/><Relationship Id="rId4" Type="http://schemas.openxmlformats.org/officeDocument/2006/relationships/hyperlink" Target="mailto:chadertont@gmail.com" TargetMode="External"/><Relationship Id="rId9" Type="http://schemas.openxmlformats.org/officeDocument/2006/relationships/hyperlink" Target="mailto:Jasminekouly@gmail.com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hcgermany@candw.lc" TargetMode="External"/><Relationship Id="rId3" Type="http://schemas.openxmlformats.org/officeDocument/2006/relationships/hyperlink" Target="mailto:mpt@casalucia.com" TargetMode="External"/><Relationship Id="rId7" Type="http://schemas.openxmlformats.org/officeDocument/2006/relationships/hyperlink" Target="mailto:soufriere@hk-diplo.de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stlucia@nlconsulate.com" TargetMode="External"/><Relationship Id="rId5" Type="http://schemas.openxmlformats.org/officeDocument/2006/relationships/hyperlink" Target="mailto:rhorymac@gmail.com" TargetMode="External"/><Relationship Id="rId10" Type="http://schemas.openxmlformats.org/officeDocument/2006/relationships/hyperlink" Target="mailto:gardnerc@carascoslu.com" TargetMode="External"/><Relationship Id="rId4" Type="http://schemas.openxmlformats.org/officeDocument/2006/relationships/hyperlink" Target="mailto:chongco@candw.lc" TargetMode="External"/><Relationship Id="rId9" Type="http://schemas.openxmlformats.org/officeDocument/2006/relationships/hyperlink" Target="mailto:lokesh@amsstlucia.com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mailto:mdesir@athenalawslu.com" TargetMode="External"/><Relationship Id="rId3" Type="http://schemas.openxmlformats.org/officeDocument/2006/relationships/hyperlink" Target="mailto:albert@daniel.lc" TargetMode="External"/><Relationship Id="rId7" Type="http://schemas.openxmlformats.org/officeDocument/2006/relationships/hyperlink" Target="mailto:saintlucia@honrep.ch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hyperlink" Target="mailto:bain61@gmail.com" TargetMode="External"/><Relationship Id="rId5" Type="http://schemas.openxmlformats.org/officeDocument/2006/relationships/hyperlink" Target="mailto:richard.peterkin@lc.gt.com" TargetMode="External"/><Relationship Id="rId10" Type="http://schemas.openxmlformats.org/officeDocument/2006/relationships/hyperlink" Target="mailto:victor.poyotte@gmail.com" TargetMode="External"/><Relationship Id="rId4" Type="http://schemas.openxmlformats.org/officeDocument/2006/relationships/hyperlink" Target="mailto:norway@consulate.lc" TargetMode="External"/><Relationship Id="rId9" Type="http://schemas.openxmlformats.org/officeDocument/2006/relationships/hyperlink" Target="mailto:info@athenalawslu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nemo.gov.lc/Disaster-Management/National-Emergency-Management-Plan/Policy-Documents" TargetMode="External"/><Relationship Id="rId3" Type="http://schemas.microsoft.com/office/2007/relationships/hdphoto" Target="../media/hdphoto1.wdp"/><Relationship Id="rId7" Type="http://schemas.openxmlformats.org/officeDocument/2006/relationships/hyperlink" Target="http://nemo.gov.lc/Disaster-Management/National-Emergency-Management-Plan/General-Info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hyperlink" Target="http://nemo.gov.lc/Disaster-Management/National-Emergency-Management-Plan/Standard-Operating-Procedures" TargetMode="External"/><Relationship Id="rId11" Type="http://schemas.openxmlformats.org/officeDocument/2006/relationships/image" Target="../media/image8.jpeg"/><Relationship Id="rId5" Type="http://schemas.microsoft.com/office/2007/relationships/hdphoto" Target="../media/hdphoto2.wdp"/><Relationship Id="rId10" Type="http://schemas.openxmlformats.org/officeDocument/2006/relationships/hyperlink" Target="mailto:admin@nemo/gov.lc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://nemo.gov.lc/Disaster-Management/National-Emergency-Management-Plan/National-Plan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A0F5F4-5BEE-1040-9628-41928CBE2B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150" y="2178453"/>
            <a:ext cx="11059656" cy="158509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4000" dirty="0">
                <a:latin typeface="Stencil" panose="040409050D0802020404" pitchFamily="82" charset="0"/>
              </a:rPr>
              <a:t>Saint Lucia Hospitality and Tourism Association </a:t>
            </a:r>
          </a:p>
          <a:p>
            <a:pPr algn="ctr"/>
            <a:r>
              <a:rPr lang="en-US" sz="4000" dirty="0">
                <a:latin typeface="Stencil" panose="040409050D0802020404" pitchFamily="82" charset="0"/>
              </a:rPr>
              <a:t>Crisis Response Protocols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5F30730-D40A-6F47-B019-6DA4042A7E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latin typeface="Stencil" panose="040409050D0802020404" pitchFamily="82" charset="0"/>
              </a:rPr>
              <a:t>HURRICANE SEASON 2023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66A73F7-CA55-8B47-AE96-B6A7ECCA6B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OPERATIONAL PROCEDURES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104C67C-80D8-444C-BFD9-657412C9C3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JUNE 2023</a:t>
            </a:r>
          </a:p>
        </p:txBody>
      </p:sp>
      <p:pic>
        <p:nvPicPr>
          <p:cNvPr id="8" name="Picture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5447" y="129684"/>
            <a:ext cx="3277235" cy="998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401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Emergency Shelters by District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6547" y="148083"/>
            <a:ext cx="3277235" cy="9988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F2AD10-7CD0-D744-6E9C-49230EB5A3B5}"/>
              </a:ext>
            </a:extLst>
          </p:cNvPr>
          <p:cNvSpPr txBox="1"/>
          <p:nvPr/>
        </p:nvSpPr>
        <p:spPr>
          <a:xfrm>
            <a:off x="361950" y="938776"/>
            <a:ext cx="539115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1400" dirty="0">
              <a:effectLst/>
              <a:ea typeface="Calibri" panose="020F0502020204030204" pitchFamily="34" charset="0"/>
            </a:endParaRPr>
          </a:p>
          <a:p>
            <a:endParaRPr lang="en-GB" sz="1400" dirty="0">
              <a:effectLst/>
              <a:ea typeface="Calibri" panose="020F0502020204030204" pitchFamily="34" charset="0"/>
            </a:endParaRP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Gros- Islet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1.Gros Islet Roman Catholic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</a:t>
            </a:r>
            <a:r>
              <a:rPr lang="en-GB" sz="1400" dirty="0">
                <a:ea typeface="Calibri" panose="020F0502020204030204" pitchFamily="34" charset="0"/>
              </a:rPr>
              <a:t>.</a:t>
            </a:r>
            <a:r>
              <a:rPr lang="en-GB" sz="1400" dirty="0">
                <a:effectLst/>
                <a:ea typeface="Calibri" panose="020F0502020204030204" pitchFamily="34" charset="0"/>
              </a:rPr>
              <a:t>Gros Islet Church of the Nazarene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3.Gros Islet Infant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4.Gros Islet Primary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5.Gros Islet HRDC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6.Corinth Secondary School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Monchy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7.Monchy Roman Catholic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8.Monchy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9.Monchy Human Resource Development Centre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La </a:t>
            </a:r>
            <a:r>
              <a:rPr lang="en-GB" sz="1400" b="1" dirty="0" err="1">
                <a:effectLst/>
                <a:ea typeface="Calibri" panose="020F0502020204030204" pitchFamily="34" charset="0"/>
              </a:rPr>
              <a:t>Feuille</a:t>
            </a:r>
            <a:r>
              <a:rPr lang="en-GB" sz="1400" b="1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10.La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Feuille</a:t>
            </a:r>
            <a:r>
              <a:rPr lang="en-GB" sz="1400" dirty="0">
                <a:effectLst/>
                <a:ea typeface="Calibri" panose="020F0502020204030204" pitchFamily="34" charset="0"/>
              </a:rPr>
              <a:t> Mothers’ &amp; Fathers’ Hall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11.La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Feuille</a:t>
            </a:r>
            <a:r>
              <a:rPr lang="en-GB" sz="1400" dirty="0">
                <a:effectLst/>
                <a:ea typeface="Calibri" panose="020F0502020204030204" pitchFamily="34" charset="0"/>
              </a:rPr>
              <a:t> Pentecostal Church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Vieux </a:t>
            </a:r>
            <a:r>
              <a:rPr lang="en-GB" sz="1400" b="1" dirty="0" err="1">
                <a:effectLst/>
                <a:ea typeface="Calibri" panose="020F0502020204030204" pitchFamily="34" charset="0"/>
              </a:rPr>
              <a:t>Secrieux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12.Unity Centre –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Careffe</a:t>
            </a:r>
            <a:r>
              <a:rPr lang="en-GB" sz="1400" dirty="0">
                <a:effectLst/>
                <a:ea typeface="Calibri" panose="020F0502020204030204" pitchFamily="34" charset="0"/>
              </a:rPr>
              <a:t> Gardens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Grand Riviere (Gros Islet)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13.Grand Riviere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14.Full Gospel Deliverance Tabernacle Church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97C78-85BD-0FAD-DCD1-97A38E8E0812}"/>
              </a:ext>
            </a:extLst>
          </p:cNvPr>
          <p:cNvSpPr txBox="1"/>
          <p:nvPr/>
        </p:nvSpPr>
        <p:spPr>
          <a:xfrm>
            <a:off x="5353050" y="1363980"/>
            <a:ext cx="61341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Marisule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15. 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Marisule</a:t>
            </a:r>
            <a:r>
              <a:rPr lang="en-GB" sz="1400" dirty="0">
                <a:effectLst/>
                <a:ea typeface="Calibri" panose="020F0502020204030204" pitchFamily="34" charset="0"/>
              </a:rPr>
              <a:t> Seventh Day Adventist Church – The Lighthouse on the Hill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Degazon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16. 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Degazon</a:t>
            </a:r>
            <a:r>
              <a:rPr lang="en-GB" sz="1400" dirty="0">
                <a:effectLst/>
                <a:ea typeface="Calibri" panose="020F0502020204030204" pitchFamily="34" charset="0"/>
              </a:rPr>
              <a:t> SDA Church Mount Olives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Union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17. Dame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Pearlette</a:t>
            </a:r>
            <a:r>
              <a:rPr lang="en-GB" sz="1400" dirty="0">
                <a:effectLst/>
                <a:ea typeface="Calibri" panose="020F0502020204030204" pitchFamily="34" charset="0"/>
              </a:rPr>
              <a:t> Louisy Primary School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Babonneau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Balata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18.Balata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19.Balata SDA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20.Fundamental Baptist Church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Ti </a:t>
            </a:r>
            <a:r>
              <a:rPr lang="en-GB" sz="1400" b="1" dirty="0" err="1">
                <a:effectLst/>
                <a:ea typeface="Calibri" panose="020F0502020204030204" pitchFamily="34" charset="0"/>
              </a:rPr>
              <a:t>Morne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21.New Testament Church of God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Babonneau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22.Babonneau Resource Centre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23.Babonneau Secondary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24.Babonneau Infant/Primary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25</a:t>
            </a:r>
            <a:r>
              <a:rPr lang="en-GB" sz="1400" dirty="0">
                <a:ea typeface="Calibri" panose="020F0502020204030204" pitchFamily="34" charset="0"/>
              </a:rPr>
              <a:t>.</a:t>
            </a:r>
            <a:r>
              <a:rPr lang="en-GB" sz="1400" dirty="0">
                <a:effectLst/>
                <a:ea typeface="Calibri" panose="020F0502020204030204" pitchFamily="34" charset="0"/>
              </a:rPr>
              <a:t>Babonneau Roman Catholic Church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4740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477CA-9AE0-CDEF-70DE-225F8BA12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Emergency Shelters by District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2F049-8079-A6C6-0978-4975A0E54E9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4765" y="0"/>
            <a:ext cx="3277235" cy="9988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AA05C7-1B74-247B-B305-F7099C0174EC}"/>
              </a:ext>
            </a:extLst>
          </p:cNvPr>
          <p:cNvSpPr txBox="1"/>
          <p:nvPr/>
        </p:nvSpPr>
        <p:spPr>
          <a:xfrm>
            <a:off x="466725" y="998855"/>
            <a:ext cx="4629149" cy="59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Cacoa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26.Gospel Baptist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27.Bethany SDA Church and Children’s Division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Fond </a:t>
            </a:r>
            <a:r>
              <a:rPr lang="en-GB" sz="1400" b="1" dirty="0" err="1">
                <a:effectLst/>
                <a:ea typeface="Calibri" panose="020F0502020204030204" pitchFamily="34" charset="0"/>
              </a:rPr>
              <a:t>Assau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28.Fond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Assau</a:t>
            </a:r>
            <a:r>
              <a:rPr lang="en-GB" sz="1400" dirty="0">
                <a:effectLst/>
                <a:ea typeface="Calibri" panose="020F0502020204030204" pitchFamily="34" charset="0"/>
              </a:rPr>
              <a:t> Combined School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La Guerre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29.La Guerre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30.La Guerre Gospel Hall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Garrand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31.Garrand Mothers’ &amp; Fathers’ Hall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Boguis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32. 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Boguis</a:t>
            </a:r>
            <a:r>
              <a:rPr lang="en-GB" sz="1400" dirty="0">
                <a:effectLst/>
                <a:ea typeface="Calibri" panose="020F0502020204030204" pitchFamily="34" charset="0"/>
              </a:rPr>
              <a:t>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33.Mother’s and Father’s Hall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Des Barras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34.Des Barras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35.Mother’s and Father’s Hall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Plateau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36.Plateau SDA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37.Plateau Mothers’ &amp; Fathers’ Hall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Paix</a:t>
            </a:r>
            <a:r>
              <a:rPr lang="en-GB" sz="1400" b="1" dirty="0">
                <a:effectLst/>
                <a:ea typeface="Calibri" panose="020F0502020204030204" pitchFamily="34" charset="0"/>
              </a:rPr>
              <a:t> Bouche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38.Paix Bouche Kingdom Hall Jehovah Witnesses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La Croix 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39. La Croix Evangelical Church</a:t>
            </a:r>
          </a:p>
          <a:p>
            <a:endParaRPr lang="en-GB" sz="1400" dirty="0">
              <a:effectLst/>
              <a:ea typeface="Calibri" panose="020F0502020204030204" pitchFamily="34" charset="0"/>
            </a:endParaRPr>
          </a:p>
          <a:p>
            <a:endParaRPr lang="en-GB" sz="1400" dirty="0">
              <a:effectLst/>
              <a:ea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5F810B-2E03-46DE-E58B-6E540E542D3F}"/>
              </a:ext>
            </a:extLst>
          </p:cNvPr>
          <p:cNvSpPr txBox="1"/>
          <p:nvPr/>
        </p:nvSpPr>
        <p:spPr>
          <a:xfrm>
            <a:off x="5300205" y="1133475"/>
            <a:ext cx="665366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effectLst/>
                <a:ea typeface="Calibri" panose="020F0502020204030204" pitchFamily="34" charset="0"/>
              </a:rPr>
              <a:t>Castries North</a:t>
            </a:r>
          </a:p>
          <a:p>
            <a:r>
              <a:rPr lang="en-GB" sz="1400" dirty="0" err="1">
                <a:effectLst/>
                <a:ea typeface="Calibri" panose="020F0502020204030204" pitchFamily="34" charset="0"/>
              </a:rPr>
              <a:t>Lanse</a:t>
            </a:r>
            <a:r>
              <a:rPr lang="en-GB" sz="1400" dirty="0">
                <a:effectLst/>
                <a:ea typeface="Calibri" panose="020F0502020204030204" pitchFamily="34" charset="0"/>
              </a:rPr>
              <a:t> Road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40. Camille Henry Memorial School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La </a:t>
            </a:r>
            <a:r>
              <a:rPr lang="en-GB" sz="1400" b="1" dirty="0" err="1">
                <a:effectLst/>
                <a:ea typeface="Calibri" panose="020F0502020204030204" pitchFamily="34" charset="0"/>
              </a:rPr>
              <a:t>Clery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41. La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Clery</a:t>
            </a:r>
            <a:r>
              <a:rPr lang="en-GB" sz="1400" dirty="0">
                <a:effectLst/>
                <a:ea typeface="Calibri" panose="020F0502020204030204" pitchFamily="34" charset="0"/>
              </a:rPr>
              <a:t> Roman Catholic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42. VBCC Club House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43. Maranatha Seventh-Day Adventist Church</a:t>
            </a:r>
          </a:p>
          <a:p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Vide </a:t>
            </a:r>
            <a:r>
              <a:rPr lang="en-GB" sz="1400" b="1" dirty="0" err="1">
                <a:effectLst/>
                <a:ea typeface="Calibri" panose="020F0502020204030204" pitchFamily="34" charset="0"/>
              </a:rPr>
              <a:t>Boutielle</a:t>
            </a:r>
            <a:r>
              <a:rPr lang="en-GB" sz="1400" b="1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44. Vide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Boutielle</a:t>
            </a:r>
            <a:r>
              <a:rPr lang="en-GB" sz="1400" dirty="0">
                <a:effectLst/>
                <a:ea typeface="Calibri" panose="020F0502020204030204" pitchFamily="34" charset="0"/>
              </a:rPr>
              <a:t>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45. Patricia D. James Secondary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46. Sir Ira Simmons Secondary School</a:t>
            </a:r>
          </a:p>
          <a:p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Morne</a:t>
            </a:r>
            <a:r>
              <a:rPr lang="en-GB" sz="1400" b="1" dirty="0">
                <a:effectLst/>
                <a:ea typeface="Calibri" panose="020F0502020204030204" pitchFamily="34" charset="0"/>
              </a:rPr>
              <a:t> Du Don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47.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Morne</a:t>
            </a:r>
            <a:r>
              <a:rPr lang="en-GB" sz="1400" dirty="0">
                <a:effectLst/>
                <a:ea typeface="Calibri" panose="020F0502020204030204" pitchFamily="34" charset="0"/>
              </a:rPr>
              <a:t>  Du Don Combined School</a:t>
            </a:r>
          </a:p>
          <a:p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Chase Gardens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48. Chase Gardens HRDC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CASTRIES CENTRAL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endParaRPr lang="en-GB" sz="14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855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5FEAD-A56C-41A7-56A6-A0FF637DC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Emergency Shelters by District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95FEA5-877F-0CE2-CCC9-413295B7DD16}"/>
              </a:ext>
            </a:extLst>
          </p:cNvPr>
          <p:cNvSpPr txBox="1"/>
          <p:nvPr/>
        </p:nvSpPr>
        <p:spPr>
          <a:xfrm>
            <a:off x="257175" y="1295023"/>
            <a:ext cx="5000625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ea typeface="Calibri" panose="020F0502020204030204" pitchFamily="34" charset="0"/>
              </a:rPr>
              <a:t>49.Carmen René Memorial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50.St. Aloysius RC Boy Infant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51.St. Aloysius RC Boy Primary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52.Ave Maria Girls Infant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53.Ave Maria Girls Primary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54.Anglican Infant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55.Cannon Laurie Primary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56.Holy Trinity Anglican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57.Castries SDA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58.Castries City Hall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59.Castries Methodist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60.Salvation Army Church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Castries East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Bocage 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61.Bocage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62.Bocage Secondary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63.Bocage Pentecostal Church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Marchand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64. Marchand Community Centre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65. Marchand Parish Hall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66. Bishop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Gachet</a:t>
            </a:r>
            <a:r>
              <a:rPr lang="en-GB" sz="1400" dirty="0">
                <a:effectLst/>
                <a:ea typeface="Calibri" panose="020F0502020204030204" pitchFamily="34" charset="0"/>
              </a:rPr>
              <a:t>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67. Marchand RC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endParaRPr lang="en-GB" sz="1400" dirty="0">
              <a:effectLst/>
              <a:ea typeface="Calibri" panose="020F0502020204030204" pitchFamily="34" charset="0"/>
            </a:endParaRPr>
          </a:p>
          <a:p>
            <a:endParaRPr lang="en-GB" sz="1800" dirty="0">
              <a:effectLst/>
              <a:ea typeface="Calibri" panose="020F0502020204030204" pitchFamily="34" charset="0"/>
            </a:endParaRPr>
          </a:p>
          <a:p>
            <a:endParaRPr lang="en-GB" sz="1800" dirty="0">
              <a:effectLst/>
              <a:ea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EB5E3D-5565-8144-EDA2-BC3EC636986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4765" y="0"/>
            <a:ext cx="3277235" cy="9988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F6165E-A62C-19D6-F408-E1DF5559FCF0}"/>
              </a:ext>
            </a:extLst>
          </p:cNvPr>
          <p:cNvSpPr txBox="1"/>
          <p:nvPr/>
        </p:nvSpPr>
        <p:spPr>
          <a:xfrm>
            <a:off x="6096000" y="1295023"/>
            <a:ext cx="58388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effectLst/>
                <a:ea typeface="Calibri" panose="020F0502020204030204" pitchFamily="34" charset="0"/>
              </a:rPr>
              <a:t>Entrepot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68. Entrepot Secondary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69. Entrepot Human Resource Centre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70. Leon Hess Secondary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Ti Rocher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71. Ti Rocher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Castries South</a:t>
            </a:r>
          </a:p>
          <a:p>
            <a:r>
              <a:rPr lang="en-GB" sz="1400" dirty="0" err="1">
                <a:effectLst/>
                <a:ea typeface="Calibri" panose="020F0502020204030204" pitchFamily="34" charset="0"/>
              </a:rPr>
              <a:t>Ciceron</a:t>
            </a:r>
            <a:endParaRPr lang="en-GB" sz="1400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72.Ciceron R.C.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73.Deliverance Baptist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74.Ciceron Secondary School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75.Ciceron Methodist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76.Ciceron SDA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77.Lady Gordon Opportunity Centre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Faux A </a:t>
            </a:r>
            <a:r>
              <a:rPr lang="en-GB" sz="1400" b="1" dirty="0" err="1">
                <a:effectLst/>
                <a:ea typeface="Calibri" panose="020F0502020204030204" pitchFamily="34" charset="0"/>
              </a:rPr>
              <a:t>Chaux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78. Faux A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Chaux</a:t>
            </a:r>
            <a:r>
              <a:rPr lang="en-GB" sz="1400" dirty="0">
                <a:effectLst/>
                <a:ea typeface="Calibri" panose="020F0502020204030204" pitchFamily="34" charset="0"/>
              </a:rPr>
              <a:t> Community Centre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Marigot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79.Stanley Jon Odlum Secondary School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La. Croix </a:t>
            </a:r>
            <a:r>
              <a:rPr lang="en-GB" sz="1400" b="1" dirty="0" err="1">
                <a:effectLst/>
                <a:ea typeface="Calibri" panose="020F0502020204030204" pitchFamily="34" charset="0"/>
              </a:rPr>
              <a:t>Maingot</a:t>
            </a:r>
            <a:r>
              <a:rPr lang="en-GB" sz="1400" b="1" dirty="0">
                <a:effectLst/>
                <a:ea typeface="Calibri" panose="020F0502020204030204" pitchFamily="34" charset="0"/>
              </a:rPr>
              <a:t> 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80.La. Croix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Maingot</a:t>
            </a:r>
            <a:r>
              <a:rPr lang="en-GB" sz="1400" dirty="0">
                <a:effectLst/>
                <a:ea typeface="Calibri" panose="020F0502020204030204" pitchFamily="34" charset="0"/>
              </a:rPr>
              <a:t> Combined School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Tapion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81.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Tapion</a:t>
            </a:r>
            <a:r>
              <a:rPr lang="en-GB" sz="1400" dirty="0">
                <a:effectLst/>
                <a:ea typeface="Calibri" panose="020F0502020204030204" pitchFamily="34" charset="0"/>
              </a:rPr>
              <a:t> Private School</a:t>
            </a:r>
          </a:p>
          <a:p>
            <a:endParaRPr lang="en-GB" sz="14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0022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CFA76-A865-8D6C-E446-95662CD78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Emergency Shelters by District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FCB9AD-629B-3EAF-9F14-15AD171284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4765" y="-47625"/>
            <a:ext cx="3277235" cy="9988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2E3CD8-D37D-D7A6-DC75-1A1454F1E36E}"/>
              </a:ext>
            </a:extLst>
          </p:cNvPr>
          <p:cNvSpPr txBox="1"/>
          <p:nvPr/>
        </p:nvSpPr>
        <p:spPr>
          <a:xfrm>
            <a:off x="266700" y="951231"/>
            <a:ext cx="49530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effectLst/>
                <a:ea typeface="Calibri" panose="020F0502020204030204" pitchFamily="34" charset="0"/>
              </a:rPr>
              <a:t>Castries South East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Bexon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82.Bexon Infant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83.Bexon Roman Catholic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84.Kingdom Hall of the Jehovah Witness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85.St. Benedict Roman Catholic Church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Marc</a:t>
            </a:r>
            <a:endParaRPr lang="en-GB" sz="1400" b="1" dirty="0"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86.Marc SDA Church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Cul</a:t>
            </a:r>
            <a:r>
              <a:rPr lang="en-GB" sz="1400" b="1" dirty="0">
                <a:effectLst/>
                <a:ea typeface="Calibri" panose="020F0502020204030204" pitchFamily="34" charset="0"/>
              </a:rPr>
              <a:t> De Sac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87.Cul De Sac Early Childhood Development Centre 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Goodlands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88.Goodlands Full Gospel Worship Centre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Ravine Poison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89.Zion SDA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90.Zion SDA Primary School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Sarrot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91.Sarrot Community Centre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Forestiere</a:t>
            </a:r>
            <a:r>
              <a:rPr lang="en-GB" sz="1400" b="1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92.Forestiere Methodist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93</a:t>
            </a:r>
            <a:r>
              <a:rPr lang="en-GB" sz="1400" dirty="0">
                <a:ea typeface="Calibri" panose="020F0502020204030204" pitchFamily="34" charset="0"/>
              </a:rPr>
              <a:t>.</a:t>
            </a:r>
            <a:r>
              <a:rPr lang="en-GB" sz="1400" dirty="0">
                <a:effectLst/>
                <a:ea typeface="Calibri" panose="020F0502020204030204" pitchFamily="34" charset="0"/>
              </a:rPr>
              <a:t>Forestiere Methodist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94.Forestiere SDA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Ti Rocher (Castries)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95.Ti Rocher Combined School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1D895B-8D3E-513A-92CA-FC103BE847A1}"/>
              </a:ext>
            </a:extLst>
          </p:cNvPr>
          <p:cNvSpPr txBox="1"/>
          <p:nvPr/>
        </p:nvSpPr>
        <p:spPr>
          <a:xfrm>
            <a:off x="5153025" y="1057278"/>
            <a:ext cx="4371975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Dierre</a:t>
            </a:r>
            <a:r>
              <a:rPr lang="en-GB" sz="1400" b="1" dirty="0">
                <a:effectLst/>
                <a:ea typeface="Calibri" panose="020F0502020204030204" pitchFamily="34" charset="0"/>
              </a:rPr>
              <a:t> Fort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96</a:t>
            </a:r>
            <a:r>
              <a:rPr lang="en-GB" sz="1400" dirty="0">
                <a:ea typeface="Calibri" panose="020F0502020204030204" pitchFamily="34" charset="0"/>
              </a:rPr>
              <a:t>.</a:t>
            </a:r>
            <a:r>
              <a:rPr lang="en-GB" sz="1400" dirty="0">
                <a:effectLst/>
                <a:ea typeface="Calibri" panose="020F0502020204030204" pitchFamily="34" charset="0"/>
              </a:rPr>
              <a:t>Dierre Fort Seventh Day Adventist Church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Odsan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97.Odsan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98</a:t>
            </a:r>
            <a:r>
              <a:rPr lang="en-GB" sz="1400" dirty="0">
                <a:ea typeface="Calibri" panose="020F0502020204030204" pitchFamily="34" charset="0"/>
              </a:rPr>
              <a:t>.</a:t>
            </a:r>
            <a:r>
              <a:rPr lang="en-GB" sz="1400" dirty="0">
                <a:effectLst/>
                <a:ea typeface="Calibri" panose="020F0502020204030204" pitchFamily="34" charset="0"/>
              </a:rPr>
              <a:t>Odsan Pentecostal Church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Trois Piton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99.Trois Piton SDA Church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Barre De Chaussee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100. Barre De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Chausee</a:t>
            </a:r>
            <a:r>
              <a:rPr lang="en-GB" sz="1400" dirty="0">
                <a:effectLst/>
                <a:ea typeface="Calibri" panose="020F0502020204030204" pitchFamily="34" charset="0"/>
              </a:rPr>
              <a:t> Multi Purpose Court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Anse</a:t>
            </a:r>
            <a:r>
              <a:rPr lang="en-GB" sz="1400" b="1" dirty="0">
                <a:effectLst/>
                <a:ea typeface="Calibri" panose="020F0502020204030204" pitchFamily="34" charset="0"/>
              </a:rPr>
              <a:t> Le Raye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101.Anse La Raye Primary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102.Anse La Raye SDA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103.Anse La Raye RC Church</a:t>
            </a:r>
          </a:p>
          <a:p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Jacmel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104.Roseau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105.Jacmel Roman Catholic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Millet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106.Millet Primary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107.Millet Infant School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Tete Chemin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108. Tete Chemin Human Resource Centre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109. Tete Chemin SDA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endParaRPr lang="en-GB" sz="1400" dirty="0">
              <a:effectLst/>
              <a:ea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45434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CFA76-A865-8D6C-E446-95662CD78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Emergency Shelters by District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FCB9AD-629B-3EAF-9F14-15AD171284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4765" y="-47625"/>
            <a:ext cx="3277235" cy="9988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AB34AD-BD88-E4C6-7C07-35BDFFF9A79F}"/>
              </a:ext>
            </a:extLst>
          </p:cNvPr>
          <p:cNvSpPr txBox="1"/>
          <p:nvPr/>
        </p:nvSpPr>
        <p:spPr>
          <a:xfrm>
            <a:off x="428626" y="1143000"/>
            <a:ext cx="4914899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Canaries</a:t>
            </a:r>
          </a:p>
          <a:p>
            <a:r>
              <a:rPr lang="en-GB" sz="1400" dirty="0"/>
              <a:t>Canaries Village</a:t>
            </a:r>
          </a:p>
          <a:p>
            <a:r>
              <a:rPr lang="en-GB" sz="1400" dirty="0"/>
              <a:t>110. Canaries Primary School</a:t>
            </a:r>
          </a:p>
          <a:p>
            <a:r>
              <a:rPr lang="en-GB" sz="1400" dirty="0"/>
              <a:t>111. Canaries RC Church</a:t>
            </a:r>
          </a:p>
          <a:p>
            <a:r>
              <a:rPr lang="en-GB" sz="1400" dirty="0"/>
              <a:t>112. Canaries SDA church</a:t>
            </a:r>
          </a:p>
          <a:p>
            <a:r>
              <a:rPr lang="en-GB" sz="1400" dirty="0"/>
              <a:t>113. Canaries Parish Hall</a:t>
            </a:r>
          </a:p>
          <a:p>
            <a:r>
              <a:rPr lang="en-GB" sz="1400" dirty="0"/>
              <a:t>114. Canaries Community Centre</a:t>
            </a:r>
          </a:p>
          <a:p>
            <a:endParaRPr lang="en-GB" sz="1400" dirty="0"/>
          </a:p>
          <a:p>
            <a:r>
              <a:rPr lang="en-GB" sz="1400" b="1" dirty="0"/>
              <a:t>Flora Villa</a:t>
            </a:r>
          </a:p>
          <a:p>
            <a:r>
              <a:rPr lang="en-GB" sz="1400" dirty="0"/>
              <a:t>115.  Delia’s Hideaway</a:t>
            </a:r>
          </a:p>
          <a:p>
            <a:endParaRPr lang="en-GB" sz="1400" dirty="0"/>
          </a:p>
          <a:p>
            <a:r>
              <a:rPr lang="en-GB" sz="1400" b="1" dirty="0"/>
              <a:t>Belvedere</a:t>
            </a:r>
          </a:p>
          <a:p>
            <a:r>
              <a:rPr lang="en-GB" sz="1400" dirty="0"/>
              <a:t>116.  Fresh Disco</a:t>
            </a:r>
          </a:p>
          <a:p>
            <a:endParaRPr lang="en-GB" sz="1400" dirty="0"/>
          </a:p>
          <a:p>
            <a:r>
              <a:rPr lang="en-GB" sz="1400" b="1" dirty="0"/>
              <a:t>Soufriere</a:t>
            </a:r>
          </a:p>
          <a:p>
            <a:endParaRPr lang="en-GB" sz="1400" dirty="0"/>
          </a:p>
          <a:p>
            <a:r>
              <a:rPr lang="en-GB" sz="1400" b="1" dirty="0"/>
              <a:t>Fond St. Jacques</a:t>
            </a:r>
          </a:p>
          <a:p>
            <a:r>
              <a:rPr lang="en-GB" sz="1400" dirty="0"/>
              <a:t>117. Fond St. Jacques Roman Catholic Church</a:t>
            </a:r>
          </a:p>
          <a:p>
            <a:r>
              <a:rPr lang="en-GB" sz="1400" dirty="0"/>
              <a:t>118. Fond St. Jacques Primary School</a:t>
            </a:r>
          </a:p>
          <a:p>
            <a:r>
              <a:rPr lang="en-GB" sz="1400" dirty="0"/>
              <a:t>119. Fond St. Jacques Parish Centre</a:t>
            </a:r>
          </a:p>
          <a:p>
            <a:r>
              <a:rPr lang="en-GB" sz="1400" dirty="0"/>
              <a:t>120. Fond St. Jacques Pre-School</a:t>
            </a:r>
          </a:p>
          <a:p>
            <a:endParaRPr lang="en-GB" sz="1400" dirty="0"/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221C23-0378-B52B-1E9A-1493D50BE262}"/>
              </a:ext>
            </a:extLst>
          </p:cNvPr>
          <p:cNvSpPr txBox="1"/>
          <p:nvPr/>
        </p:nvSpPr>
        <p:spPr>
          <a:xfrm>
            <a:off x="6229349" y="1142999"/>
            <a:ext cx="520065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Soufriere Town</a:t>
            </a:r>
          </a:p>
          <a:p>
            <a:endParaRPr lang="en-GB" sz="1400" dirty="0"/>
          </a:p>
          <a:p>
            <a:r>
              <a:rPr lang="en-GB" sz="1400" dirty="0"/>
              <a:t>121. Soufriere Roman Catholic Church</a:t>
            </a:r>
          </a:p>
          <a:p>
            <a:r>
              <a:rPr lang="en-GB" sz="1400" dirty="0"/>
              <a:t>122. Soufriere Primary School</a:t>
            </a:r>
          </a:p>
          <a:p>
            <a:r>
              <a:rPr lang="en-GB" sz="1400" dirty="0"/>
              <a:t>123. Soufriere Infant School</a:t>
            </a:r>
          </a:p>
          <a:p>
            <a:r>
              <a:rPr lang="en-GB" sz="1400" dirty="0"/>
              <a:t>124. Soufriere Seventh-Day Adventist Church</a:t>
            </a:r>
          </a:p>
          <a:p>
            <a:r>
              <a:rPr lang="en-GB" sz="1400" dirty="0"/>
              <a:t>125. Soufriere Comprehensive School</a:t>
            </a:r>
          </a:p>
          <a:p>
            <a:r>
              <a:rPr lang="en-GB" sz="1400" dirty="0"/>
              <a:t>126. St. Isidore Hall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Fond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Beniere</a:t>
            </a:r>
            <a:endParaRPr lang="en-GB" sz="1400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127. Christ is the Answer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Bouton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128. Bouton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Les </a:t>
            </a:r>
            <a:r>
              <a:rPr lang="en-GB" sz="1400" b="1" dirty="0" err="1">
                <a:effectLst/>
                <a:ea typeface="Calibri" panose="020F0502020204030204" pitchFamily="34" charset="0"/>
              </a:rPr>
              <a:t>Etangs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129. Les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Etangs</a:t>
            </a:r>
            <a:r>
              <a:rPr lang="en-GB" sz="1400" dirty="0">
                <a:effectLst/>
                <a:ea typeface="Calibri" panose="020F0502020204030204" pitchFamily="34" charset="0"/>
              </a:rPr>
              <a:t>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328111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CFA76-A865-8D6C-E446-95662CD78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Emergency Shelters by District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FCB9AD-629B-3EAF-9F14-15AD171284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4765" y="-47625"/>
            <a:ext cx="3277235" cy="9988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D3E19C-7BE5-8BF2-442F-63735B89157D}"/>
              </a:ext>
            </a:extLst>
          </p:cNvPr>
          <p:cNvSpPr txBox="1"/>
          <p:nvPr/>
        </p:nvSpPr>
        <p:spPr>
          <a:xfrm>
            <a:off x="438150" y="951231"/>
            <a:ext cx="511492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effectLst/>
                <a:ea typeface="Calibri" panose="020F0502020204030204" pitchFamily="34" charset="0"/>
              </a:rPr>
              <a:t>Choiseul</a:t>
            </a:r>
          </a:p>
          <a:p>
            <a:endParaRPr lang="en-GB" sz="1400" dirty="0">
              <a:effectLst/>
              <a:ea typeface="Calibri" panose="020F0502020204030204" pitchFamily="34" charset="0"/>
            </a:endParaRP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Piaye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130. Piaye Secondary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131. Piaye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Saltibus</a:t>
            </a:r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132.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Saltibus</a:t>
            </a:r>
            <a:r>
              <a:rPr lang="en-GB" sz="1400" dirty="0">
                <a:effectLst/>
                <a:ea typeface="Calibri" panose="020F0502020204030204" pitchFamily="34" charset="0"/>
              </a:rPr>
              <a:t>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133.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Saltibus</a:t>
            </a:r>
            <a:r>
              <a:rPr lang="en-GB" sz="1400" dirty="0">
                <a:effectLst/>
                <a:ea typeface="Calibri" panose="020F0502020204030204" pitchFamily="34" charset="0"/>
              </a:rPr>
              <a:t> Roman Catholic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134.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Darban</a:t>
            </a:r>
            <a:r>
              <a:rPr lang="en-GB" sz="1400" dirty="0">
                <a:effectLst/>
                <a:ea typeface="Calibri" panose="020F0502020204030204" pitchFamily="34" charset="0"/>
              </a:rPr>
              <a:t> Mothers’ and Fathers’ Hall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River </a:t>
            </a:r>
            <a:r>
              <a:rPr lang="en-GB" sz="1400" b="1" dirty="0" err="1">
                <a:effectLst/>
                <a:ea typeface="Calibri" panose="020F0502020204030204" pitchFamily="34" charset="0"/>
              </a:rPr>
              <a:t>Doree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135. River Dorée Anglican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136. River Dorée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137. River Dorée Mothers’ and Fathers’ Hall</a:t>
            </a:r>
          </a:p>
          <a:p>
            <a:endParaRPr lang="en-GB" sz="1400" dirty="0">
              <a:effectLst/>
              <a:ea typeface="Calibri" panose="020F0502020204030204" pitchFamily="34" charset="0"/>
            </a:endParaRP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La </a:t>
            </a:r>
            <a:r>
              <a:rPr lang="en-GB" sz="1400" b="1" dirty="0" err="1">
                <a:effectLst/>
                <a:ea typeface="Calibri" panose="020F0502020204030204" pitchFamily="34" charset="0"/>
              </a:rPr>
              <a:t>Fague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138. La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Fargue</a:t>
            </a:r>
            <a:r>
              <a:rPr lang="en-GB" sz="1400" dirty="0">
                <a:effectLst/>
                <a:ea typeface="Calibri" panose="020F0502020204030204" pitchFamily="34" charset="0"/>
              </a:rPr>
              <a:t> Mission Evangelical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139. Choiseul Secondary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140.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Roblot</a:t>
            </a:r>
            <a:r>
              <a:rPr lang="en-GB" sz="1400" dirty="0">
                <a:effectLst/>
                <a:ea typeface="Calibri" panose="020F0502020204030204" pitchFamily="34" charset="0"/>
              </a:rPr>
              <a:t>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Choiseul Village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141. Choiseul Roman Catholic Church</a:t>
            </a:r>
          </a:p>
          <a:p>
            <a:endParaRPr lang="en-GB" sz="1400" dirty="0">
              <a:effectLst/>
              <a:ea typeface="Calibri" panose="020F0502020204030204" pitchFamily="34" charset="0"/>
            </a:endParaRPr>
          </a:p>
          <a:p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7EAB5-0BE9-11A4-8CB5-60F63985ED52}"/>
              </a:ext>
            </a:extLst>
          </p:cNvPr>
          <p:cNvSpPr txBox="1"/>
          <p:nvPr/>
        </p:nvSpPr>
        <p:spPr>
          <a:xfrm>
            <a:off x="6028690" y="929898"/>
            <a:ext cx="572452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effectLst/>
                <a:ea typeface="Calibri" panose="020F0502020204030204" pitchFamily="34" charset="0"/>
              </a:rPr>
              <a:t>Reunion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142. Reunion Primary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143. Enrichment Centre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144. Reunion Pentecostal Church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Mongouge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145.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Mongouge</a:t>
            </a:r>
            <a:r>
              <a:rPr lang="en-GB" sz="1400" dirty="0">
                <a:effectLst/>
                <a:ea typeface="Calibri" panose="020F0502020204030204" pitchFamily="34" charset="0"/>
              </a:rPr>
              <a:t>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Dugard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146. Dugard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Victoria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147. Victoria Roman Catholic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148. Victoria Seventh Day Adventist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Delcer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149.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Delcer</a:t>
            </a:r>
            <a:r>
              <a:rPr lang="en-GB" sz="1400" dirty="0">
                <a:effectLst/>
                <a:ea typeface="Calibri" panose="020F0502020204030204" pitchFamily="34" charset="0"/>
              </a:rPr>
              <a:t>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La Maze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150. La Maze Community Resource  Centre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La Pointe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151. La Pointe Pentecostal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Apostalic</a:t>
            </a:r>
            <a:r>
              <a:rPr lang="en-GB" sz="1400" dirty="0">
                <a:effectLst/>
                <a:ea typeface="Calibri" panose="020F0502020204030204" pitchFamily="34" charset="0"/>
              </a:rPr>
              <a:t> Church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endParaRPr lang="en-GB" sz="14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295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CFA76-A865-8D6C-E446-95662CD78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Emergency Shelters by District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FCB9AD-629B-3EAF-9F14-15AD171284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4765" y="-47625"/>
            <a:ext cx="3277235" cy="9988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0E4231-1C75-201A-E36A-D393899DC2BB}"/>
              </a:ext>
            </a:extLst>
          </p:cNvPr>
          <p:cNvSpPr txBox="1"/>
          <p:nvPr/>
        </p:nvSpPr>
        <p:spPr>
          <a:xfrm>
            <a:off x="390526" y="1019175"/>
            <a:ext cx="4752974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effectLst/>
                <a:ea typeface="Calibri" panose="020F0502020204030204" pitchFamily="34" charset="0"/>
              </a:rPr>
              <a:t>Laborie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Laborie Village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152. Laborie Boys Primary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153. Laborie Girls Primary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154. Laborie Roman Catholic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155. New Life Pentecostal Church (La Croix Road)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Augier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156. Augier Pre School (St. Francis Xavier)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157. Augier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158. Augier Roman Catholic Church (St. Francis Xavier)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159. Augier Evangelical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Banse</a:t>
            </a:r>
            <a:r>
              <a:rPr lang="en-GB" sz="1400" b="1" dirty="0">
                <a:effectLst/>
                <a:ea typeface="Calibri" panose="020F0502020204030204" pitchFamily="34" charset="0"/>
              </a:rPr>
              <a:t>/La Grace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160.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Banse</a:t>
            </a:r>
            <a:r>
              <a:rPr lang="en-GB" sz="1400" dirty="0">
                <a:effectLst/>
                <a:ea typeface="Calibri" panose="020F0502020204030204" pitchFamily="34" charset="0"/>
              </a:rPr>
              <a:t> La Grace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161.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Banse</a:t>
            </a:r>
            <a:r>
              <a:rPr lang="en-GB" sz="1400" dirty="0">
                <a:effectLst/>
                <a:ea typeface="Calibri" panose="020F0502020204030204" pitchFamily="34" charset="0"/>
              </a:rPr>
              <a:t> La Grace Evangelical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162.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Banse</a:t>
            </a:r>
            <a:r>
              <a:rPr lang="en-GB" sz="1400" dirty="0">
                <a:effectLst/>
                <a:ea typeface="Calibri" panose="020F0502020204030204" pitchFamily="34" charset="0"/>
              </a:rPr>
              <a:t> La Grace Pre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163.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Banse</a:t>
            </a:r>
            <a:r>
              <a:rPr lang="en-GB" sz="1400" dirty="0">
                <a:effectLst/>
                <a:ea typeface="Calibri" panose="020F0502020204030204" pitchFamily="34" charset="0"/>
              </a:rPr>
              <a:t> La Grace Pentecostal Church 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45BB84-9612-07AB-CDFA-CD6F140B9E60}"/>
              </a:ext>
            </a:extLst>
          </p:cNvPr>
          <p:cNvSpPr txBox="1"/>
          <p:nvPr/>
        </p:nvSpPr>
        <p:spPr>
          <a:xfrm>
            <a:off x="6153150" y="1019176"/>
            <a:ext cx="500062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effectLst/>
                <a:ea typeface="Calibri" panose="020F0502020204030204" pitchFamily="34" charset="0"/>
              </a:rPr>
              <a:t>Vieux Fort South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164. Vieux Fort Comprehensive  School Campus A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165. Vieux Fort Comprehensive  School Campus B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166. Plain View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167. Vieux Fort Primary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168. Victory Pentecostal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169. Beanfield Secondary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Vieux Fort North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Pierrot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170. Pierrot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171. Pierrot RC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Morne</a:t>
            </a:r>
            <a:r>
              <a:rPr lang="en-GB" sz="1400" b="1" dirty="0">
                <a:effectLst/>
                <a:ea typeface="Calibri" panose="020F0502020204030204" pitchFamily="34" charset="0"/>
              </a:rPr>
              <a:t> Cayenne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172.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Morne</a:t>
            </a:r>
            <a:r>
              <a:rPr lang="en-GB" sz="1400" dirty="0">
                <a:effectLst/>
                <a:ea typeface="Calibri" panose="020F0502020204030204" pitchFamily="34" charset="0"/>
              </a:rPr>
              <a:t> Cayenne Evangelical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Vigier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173.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Vigier</a:t>
            </a:r>
            <a:r>
              <a:rPr lang="en-GB" sz="1400" dirty="0">
                <a:effectLst/>
                <a:ea typeface="Calibri" panose="020F0502020204030204" pitchFamily="34" charset="0"/>
              </a:rPr>
              <a:t> Combined School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57655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CFA76-A865-8D6C-E446-95662CD78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Emergency Shelters by District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FCB9AD-629B-3EAF-9F14-15AD1712842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4765" y="-47625"/>
            <a:ext cx="3277235" cy="9988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145634-B505-2EF3-0B2D-1191D05223FA}"/>
              </a:ext>
            </a:extLst>
          </p:cNvPr>
          <p:cNvSpPr txBox="1"/>
          <p:nvPr/>
        </p:nvSpPr>
        <p:spPr>
          <a:xfrm>
            <a:off x="333375" y="951231"/>
            <a:ext cx="4638675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effectLst/>
                <a:ea typeface="Calibri" panose="020F0502020204030204" pitchFamily="34" charset="0"/>
              </a:rPr>
              <a:t>Belle Vue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174. Belle Vue Human Resource Centre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175. Harvest Pentecostal Church (new inspection)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176. Belle Vue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177. Belle Vue RC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Grace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178. Grace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179. Grace Community Centre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180. Grace RC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181. Grace Fair Trade Centre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Micoud South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Ti Rocher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182. Ti Rocher Multi Purpose Centre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183. Liberty Baptist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184. Seventh Day Adventist Church - Ti Rocher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185. Ti Rocher Combined School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858F42-98DB-5002-E436-01D87D6D25C4}"/>
              </a:ext>
            </a:extLst>
          </p:cNvPr>
          <p:cNvSpPr txBox="1"/>
          <p:nvPr/>
        </p:nvSpPr>
        <p:spPr>
          <a:xfrm>
            <a:off x="5619750" y="1019175"/>
            <a:ext cx="61245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Desruisseaux</a:t>
            </a:r>
            <a:endParaRPr lang="en-GB" sz="1400" b="1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186. Fond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Desruisseaux</a:t>
            </a:r>
            <a:r>
              <a:rPr lang="en-GB" sz="1400" dirty="0">
                <a:effectLst/>
                <a:ea typeface="Calibri" panose="020F0502020204030204" pitchFamily="34" charset="0"/>
              </a:rPr>
              <a:t> Mothers’ and Fathers’ Hall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187.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Desruisseaux</a:t>
            </a:r>
            <a:r>
              <a:rPr lang="en-GB" sz="1400" dirty="0">
                <a:effectLst/>
                <a:ea typeface="Calibri" panose="020F0502020204030204" pitchFamily="34" charset="0"/>
              </a:rPr>
              <a:t>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188.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Desruisseaux</a:t>
            </a:r>
            <a:r>
              <a:rPr lang="en-GB" sz="1400" dirty="0">
                <a:effectLst/>
                <a:ea typeface="Calibri" panose="020F0502020204030204" pitchFamily="34" charset="0"/>
              </a:rPr>
              <a:t> Seventh-Day Adventist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189.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Desruisseaux</a:t>
            </a:r>
            <a:r>
              <a:rPr lang="en-GB" sz="1400" dirty="0">
                <a:effectLst/>
                <a:ea typeface="Calibri" panose="020F0502020204030204" pitchFamily="34" charset="0"/>
              </a:rPr>
              <a:t> Roman Catholic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190.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Desruisseaux</a:t>
            </a:r>
            <a:r>
              <a:rPr lang="en-GB" sz="1400" dirty="0">
                <a:effectLst/>
                <a:ea typeface="Calibri" panose="020F0502020204030204" pitchFamily="34" charset="0"/>
              </a:rPr>
              <a:t> Multi Purpose Centre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191.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Desruisseaux</a:t>
            </a:r>
            <a:r>
              <a:rPr lang="en-GB" sz="1400" dirty="0">
                <a:effectLst/>
                <a:ea typeface="Calibri" panose="020F0502020204030204" pitchFamily="34" charset="0"/>
              </a:rPr>
              <a:t> Evangelical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Blanchard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192. Blanchard Pentecostal Church - Solid Rocks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193. Blanchard Combined School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194. Redeem Christian Fellowship Church - Blanchard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Dugard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195. Dugard Community Centre</a:t>
            </a:r>
          </a:p>
        </p:txBody>
      </p:sp>
    </p:spTree>
    <p:extLst>
      <p:ext uri="{BB962C8B-B14F-4D97-AF65-F5344CB8AC3E}">
        <p14:creationId xmlns:p14="http://schemas.microsoft.com/office/powerpoint/2010/main" val="20771634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4C467-32CD-4BA1-8CA8-BE077D614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Emergency Shelters by District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4A068C-5AB0-412B-316E-91150E408C2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4765" y="-47625"/>
            <a:ext cx="3277235" cy="9988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4305F-821A-9FD6-7CB0-D78EC66A81EE}"/>
              </a:ext>
            </a:extLst>
          </p:cNvPr>
          <p:cNvSpPr txBox="1"/>
          <p:nvPr/>
        </p:nvSpPr>
        <p:spPr>
          <a:xfrm>
            <a:off x="428625" y="1363980"/>
            <a:ext cx="4486275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Anse</a:t>
            </a:r>
            <a:r>
              <a:rPr lang="en-GB" sz="1400" b="1" dirty="0">
                <a:effectLst/>
                <a:ea typeface="Calibri" panose="020F0502020204030204" pitchFamily="34" charset="0"/>
              </a:rPr>
              <a:t> Ger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196.Anse Ger Secondary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La 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Couville</a:t>
            </a:r>
            <a:endParaRPr lang="en-GB" sz="1400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197.La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Couville</a:t>
            </a:r>
            <a:r>
              <a:rPr lang="en-GB" sz="1400" dirty="0">
                <a:effectLst/>
                <a:ea typeface="Calibri" panose="020F0502020204030204" pitchFamily="34" charset="0"/>
              </a:rPr>
              <a:t> Evangelical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Micoud North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Micoud Village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198. Lime Light Disco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199. Faith Tabernacle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200. Micoud Multi Purpose Centre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201. Micoud Primary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202. Micoud Secondary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203. Micoud RC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204. Ebenezer Seventh Day Adventist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Patience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205.Patience Combined School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F1583-A512-5777-B83E-EF316D8D5A18}"/>
              </a:ext>
            </a:extLst>
          </p:cNvPr>
          <p:cNvSpPr txBox="1"/>
          <p:nvPr/>
        </p:nvSpPr>
        <p:spPr>
          <a:xfrm>
            <a:off x="5857875" y="1181100"/>
            <a:ext cx="567689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effectLst/>
                <a:ea typeface="Calibri" panose="020F0502020204030204" pitchFamily="34" charset="0"/>
              </a:rPr>
              <a:t>Mon Repos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206. Mon Repos RC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207. Mon Repos Seventh Day Adventist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208. Praslin Community Centre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209. Bible Baptist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210. Born Again Revival Pentecostal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211.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Malgretoute</a:t>
            </a:r>
            <a:r>
              <a:rPr lang="en-GB" sz="1400" dirty="0">
                <a:effectLst/>
                <a:ea typeface="Calibri" panose="020F0502020204030204" pitchFamily="34" charset="0"/>
              </a:rPr>
              <a:t> Baptiste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 err="1">
                <a:effectLst/>
                <a:ea typeface="Calibri" panose="020F0502020204030204" pitchFamily="34" charset="0"/>
              </a:rPr>
              <a:t>Dennery</a:t>
            </a:r>
            <a:r>
              <a:rPr lang="en-GB" sz="1400" b="1" dirty="0">
                <a:effectLst/>
                <a:ea typeface="Calibri" panose="020F0502020204030204" pitchFamily="34" charset="0"/>
              </a:rPr>
              <a:t> North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La Resource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212. La Resource Day Care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Center</a:t>
            </a:r>
            <a:endParaRPr lang="en-GB" sz="1400" dirty="0">
              <a:effectLst/>
              <a:ea typeface="Calibri" panose="020F0502020204030204" pitchFamily="34" charset="0"/>
            </a:endParaRP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213. La Resource Roman Catholic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214. La Resource Parish Centre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215. La Resource Combined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 </a:t>
            </a:r>
          </a:p>
          <a:p>
            <a:r>
              <a:rPr lang="en-GB" sz="1400" b="1" dirty="0">
                <a:effectLst/>
                <a:ea typeface="Calibri" panose="020F0502020204030204" pitchFamily="34" charset="0"/>
              </a:rPr>
              <a:t>Grande Riviere 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216. Grande Riviere Secondary School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217. Grande Riviere Seventh Day Adventist Church</a:t>
            </a:r>
          </a:p>
          <a:p>
            <a:r>
              <a:rPr lang="en-GB" sz="1400" dirty="0">
                <a:effectLst/>
                <a:ea typeface="Calibri" panose="020F0502020204030204" pitchFamily="34" charset="0"/>
              </a:rPr>
              <a:t>218. Grande Riviere Human Resource </a:t>
            </a:r>
            <a:r>
              <a:rPr lang="en-GB" sz="1400" dirty="0" err="1">
                <a:effectLst/>
                <a:ea typeface="Calibri" panose="020F0502020204030204" pitchFamily="34" charset="0"/>
              </a:rPr>
              <a:t>Center</a:t>
            </a:r>
            <a:endParaRPr lang="en-GB" sz="1400" dirty="0">
              <a:effectLst/>
              <a:ea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767474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4C467-32CD-4BA1-8CA8-BE077D614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dirty="0"/>
              <a:t>Emergency Shelters by District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4A068C-5AB0-412B-316E-91150E408C2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4765" y="-47625"/>
            <a:ext cx="3277235" cy="9988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EB387C-3701-D661-53F5-DFA320898854}"/>
              </a:ext>
            </a:extLst>
          </p:cNvPr>
          <p:cNvSpPr txBox="1"/>
          <p:nvPr/>
        </p:nvSpPr>
        <p:spPr>
          <a:xfrm>
            <a:off x="419100" y="1085850"/>
            <a:ext cx="6410325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 err="1"/>
              <a:t>Gadette</a:t>
            </a:r>
            <a:endParaRPr lang="en-GB" sz="1400" b="1" dirty="0"/>
          </a:p>
          <a:p>
            <a:r>
              <a:rPr lang="en-GB" sz="1400" dirty="0"/>
              <a:t>219. </a:t>
            </a:r>
            <a:r>
              <a:rPr lang="en-GB" sz="1400" dirty="0" err="1"/>
              <a:t>Gadette</a:t>
            </a:r>
            <a:r>
              <a:rPr lang="en-GB" sz="1400" dirty="0"/>
              <a:t> Day Care</a:t>
            </a:r>
          </a:p>
          <a:p>
            <a:endParaRPr lang="en-GB" sz="1400" dirty="0"/>
          </a:p>
          <a:p>
            <a:r>
              <a:rPr lang="en-GB" sz="1400" b="1" dirty="0" err="1"/>
              <a:t>Richfond</a:t>
            </a:r>
            <a:r>
              <a:rPr lang="en-GB" sz="1400" b="1" dirty="0"/>
              <a:t> </a:t>
            </a:r>
          </a:p>
          <a:p>
            <a:r>
              <a:rPr lang="en-GB" sz="1400" dirty="0"/>
              <a:t>220. </a:t>
            </a:r>
            <a:r>
              <a:rPr lang="en-GB" sz="1400" dirty="0" err="1"/>
              <a:t>Richfond</a:t>
            </a:r>
            <a:r>
              <a:rPr lang="en-GB" sz="1400" dirty="0"/>
              <a:t> Combined School</a:t>
            </a:r>
          </a:p>
          <a:p>
            <a:endParaRPr lang="en-GB" sz="1400" dirty="0"/>
          </a:p>
          <a:p>
            <a:r>
              <a:rPr lang="en-GB" sz="1400" b="1" dirty="0"/>
              <a:t>Aux Lyon </a:t>
            </a:r>
          </a:p>
          <a:p>
            <a:r>
              <a:rPr lang="en-GB" sz="1400" dirty="0"/>
              <a:t>221.  Aux Lyon Combined school</a:t>
            </a:r>
          </a:p>
          <a:p>
            <a:endParaRPr lang="en-GB" sz="1400" dirty="0"/>
          </a:p>
          <a:p>
            <a:r>
              <a:rPr lang="en-GB" sz="1400" b="1" dirty="0" err="1"/>
              <a:t>Derniere</a:t>
            </a:r>
            <a:r>
              <a:rPr lang="en-GB" sz="1400" b="1" dirty="0"/>
              <a:t> Riviere</a:t>
            </a:r>
          </a:p>
          <a:p>
            <a:r>
              <a:rPr lang="en-GB" sz="1400" dirty="0"/>
              <a:t>222. </a:t>
            </a:r>
            <a:r>
              <a:rPr lang="en-GB" sz="1400" dirty="0" err="1"/>
              <a:t>Derniere</a:t>
            </a:r>
            <a:r>
              <a:rPr lang="en-GB" sz="1400" dirty="0"/>
              <a:t> Riviere Apostolic Faith Church</a:t>
            </a:r>
          </a:p>
          <a:p>
            <a:r>
              <a:rPr lang="en-GB" sz="1400" dirty="0"/>
              <a:t>223. </a:t>
            </a:r>
            <a:r>
              <a:rPr lang="en-GB" sz="1400" dirty="0" err="1"/>
              <a:t>Derniere</a:t>
            </a:r>
            <a:r>
              <a:rPr lang="en-GB" sz="1400" dirty="0"/>
              <a:t> Riviere Combined School</a:t>
            </a:r>
          </a:p>
          <a:p>
            <a:endParaRPr lang="en-GB" sz="1400" dirty="0"/>
          </a:p>
          <a:p>
            <a:r>
              <a:rPr lang="en-GB" sz="1400" b="1" dirty="0" err="1"/>
              <a:t>Dennery</a:t>
            </a:r>
            <a:r>
              <a:rPr lang="en-GB" sz="1400" b="1" dirty="0"/>
              <a:t> South</a:t>
            </a:r>
          </a:p>
          <a:p>
            <a:endParaRPr lang="en-GB" sz="1400" dirty="0"/>
          </a:p>
          <a:p>
            <a:r>
              <a:rPr lang="en-GB" sz="1400" b="1" dirty="0" err="1"/>
              <a:t>Dennery</a:t>
            </a:r>
            <a:r>
              <a:rPr lang="en-GB" sz="1400" b="1" dirty="0"/>
              <a:t> Village </a:t>
            </a:r>
          </a:p>
          <a:p>
            <a:r>
              <a:rPr lang="en-GB" sz="1400" dirty="0"/>
              <a:t>224. </a:t>
            </a:r>
            <a:r>
              <a:rPr lang="en-GB" sz="1400" dirty="0" err="1"/>
              <a:t>Dennery</a:t>
            </a:r>
            <a:r>
              <a:rPr lang="en-GB" sz="1400" dirty="0"/>
              <a:t> Infant</a:t>
            </a:r>
          </a:p>
          <a:p>
            <a:r>
              <a:rPr lang="en-GB" sz="1400" dirty="0"/>
              <a:t>225. </a:t>
            </a:r>
            <a:r>
              <a:rPr lang="en-GB" sz="1400" dirty="0" err="1"/>
              <a:t>Dennery</a:t>
            </a:r>
            <a:r>
              <a:rPr lang="en-GB" sz="1400" dirty="0"/>
              <a:t> Seventh Day Adventist Church</a:t>
            </a:r>
          </a:p>
          <a:p>
            <a:r>
              <a:rPr lang="en-GB" sz="1400" dirty="0"/>
              <a:t>226. </a:t>
            </a:r>
            <a:r>
              <a:rPr lang="en-GB" sz="1400" dirty="0" err="1"/>
              <a:t>Clendon</a:t>
            </a:r>
            <a:r>
              <a:rPr lang="en-GB" sz="1400" dirty="0"/>
              <a:t> Mason Memorial School</a:t>
            </a:r>
          </a:p>
          <a:p>
            <a:endParaRPr lang="en-GB" sz="1400" dirty="0"/>
          </a:p>
          <a:p>
            <a:r>
              <a:rPr lang="en-GB" sz="1400" b="1" dirty="0"/>
              <a:t>La </a:t>
            </a:r>
            <a:r>
              <a:rPr lang="en-GB" sz="1400" b="1" dirty="0" err="1"/>
              <a:t>Caye</a:t>
            </a:r>
            <a:endParaRPr lang="en-GB" sz="1400" b="1" dirty="0"/>
          </a:p>
          <a:p>
            <a:r>
              <a:rPr lang="en-GB" sz="1400" dirty="0"/>
              <a:t>227.  St. Mary’s Anglican Church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1877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206">
              <a:srgbClr val="DBE6F0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Contents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35E8F43-D163-8D49-B956-DD59B59BAB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5688" y="997527"/>
            <a:ext cx="11321512" cy="3172452"/>
          </a:xfrm>
          <a:gradFill>
            <a:gsLst>
              <a:gs pos="53206">
                <a:srgbClr val="DBE6F0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40000" lnSpcReduction="20000"/>
          </a:bodyPr>
          <a:lstStyle/>
          <a:p>
            <a:endParaRPr lang="en-US" dirty="0"/>
          </a:p>
          <a:p>
            <a:r>
              <a:rPr lang="en-US" sz="2500" dirty="0"/>
              <a:t>Introduction – NEMO</a:t>
            </a:r>
          </a:p>
          <a:p>
            <a:r>
              <a:rPr lang="en-US" sz="2500" dirty="0"/>
              <a:t>Introduction to Disaster Management System of St Lucia</a:t>
            </a:r>
          </a:p>
          <a:p>
            <a:r>
              <a:rPr lang="en-US" sz="2500" dirty="0"/>
              <a:t>NEMO Documents and Procedures</a:t>
            </a:r>
          </a:p>
          <a:p>
            <a:r>
              <a:rPr lang="en-US" sz="2500" dirty="0"/>
              <a:t>SLHTA Crisis response Protocols</a:t>
            </a:r>
          </a:p>
          <a:p>
            <a:r>
              <a:rPr lang="en-US" sz="2500" dirty="0"/>
              <a:t>Disaster preparedness</a:t>
            </a:r>
          </a:p>
          <a:p>
            <a:r>
              <a:rPr lang="en-US" sz="2500" dirty="0"/>
              <a:t>Health and Wellness Contact numbers</a:t>
            </a:r>
          </a:p>
          <a:p>
            <a:r>
              <a:rPr lang="en-US" sz="2500" dirty="0"/>
              <a:t>Emergency Shelters by District</a:t>
            </a:r>
          </a:p>
          <a:p>
            <a:r>
              <a:rPr lang="en-US" sz="2500" dirty="0"/>
              <a:t>Emergency contact information</a:t>
            </a:r>
          </a:p>
          <a:p>
            <a:r>
              <a:rPr lang="en-US" sz="2500" dirty="0"/>
              <a:t>Disaster Committee Contacts per Community</a:t>
            </a:r>
          </a:p>
          <a:p>
            <a:r>
              <a:rPr lang="en-US" sz="2500" dirty="0"/>
              <a:t>Embassy Contact details</a:t>
            </a:r>
          </a:p>
          <a:p>
            <a:r>
              <a:rPr lang="en-US" sz="2500" dirty="0"/>
              <a:t>Honorary Consuls contact information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44005-7834-D34A-A74A-B03C560CB9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Disaster Preparedness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F5E73-91C5-FE44-A5CC-2B3E69D6BE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Mitigation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BA8A35-B9BE-454B-9BD4-01C93BD18E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Action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02810" y="148083"/>
            <a:ext cx="3277235" cy="998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112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2470417-D0DB-4EF9-B24D-533252BDD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DD43A5E-96FC-4417-AAAA-6D22205AE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C8EC610-CBFB-4415-82B2-94F68101C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829B68D6-C6CC-4D1D-92F1-5FE2522D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5274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141402"/>
            <a:ext cx="7381188" cy="113121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4800" dirty="0"/>
              <a:t>Emergency contact information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989" y="1272619"/>
            <a:ext cx="7344392" cy="54439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Download the CAP </a:t>
            </a:r>
            <a:r>
              <a:rPr lang="en-US" sz="1400" dirty="0" err="1"/>
              <a:t>CAP</a:t>
            </a:r>
            <a:r>
              <a:rPr lang="en-US" sz="1400" dirty="0"/>
              <a:t> app to your mobile phone: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CAP </a:t>
            </a:r>
            <a:r>
              <a:rPr lang="en-US" sz="1400" dirty="0" err="1"/>
              <a:t>CAP</a:t>
            </a:r>
            <a:r>
              <a:rPr lang="en-US" sz="1400" dirty="0"/>
              <a:t> Google Play:   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1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  </a:t>
            </a:r>
            <a:r>
              <a:rPr lang="en-US" sz="1400" u="sng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https://play.google.com/store/apps/details?id=hr.optimit.capcap.mobile&amp;hl=en&amp;gl=US</a:t>
            </a:r>
            <a:endParaRPr lang="en-US" sz="1400" dirty="0">
              <a:solidFill>
                <a:srgbClr val="0070C0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CAP </a:t>
            </a:r>
            <a:r>
              <a:rPr lang="en-US" sz="1400" dirty="0" err="1"/>
              <a:t>CAP</a:t>
            </a:r>
            <a:r>
              <a:rPr lang="en-US" sz="1400" dirty="0"/>
              <a:t> Apple: </a:t>
            </a:r>
            <a:r>
              <a:rPr lang="en-US" sz="1400" u="sng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https://apps.apple.com/us/app/capcap/id1176568291</a:t>
            </a:r>
            <a:endParaRPr lang="en-US" sz="1400" dirty="0">
              <a:solidFill>
                <a:srgbClr val="0070C0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1400" dirty="0"/>
              <a:t> 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NEMO: </a:t>
            </a:r>
            <a:r>
              <a:rPr lang="en-US" sz="1400" u="sng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http://nemo.gov.lc/</a:t>
            </a:r>
            <a:endParaRPr lang="en-US" sz="1400" dirty="0">
              <a:solidFill>
                <a:srgbClr val="0070C0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Tel: +1 758-452-3802, Ms Maria Medard – Acting Director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Email: </a:t>
            </a:r>
            <a:r>
              <a:rPr lang="en-US" sz="1400" dirty="0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admin@nemo.gov.lc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St Lucia Meteorological Services: </a:t>
            </a:r>
            <a:r>
              <a:rPr lang="en-US" sz="1400" u="sng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https://met.gov.lc/</a:t>
            </a:r>
            <a:endParaRPr lang="en-US" sz="1400" u="sng" dirty="0">
              <a:solidFill>
                <a:srgbClr val="0070C0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sz="1400" u="sng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 err="1"/>
              <a:t>Hewannora</a:t>
            </a:r>
            <a:r>
              <a:rPr lang="en-US" sz="1400" dirty="0"/>
              <a:t> Intl Airport Tel: +1 758 454 6550 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Fax: +1 758 454 9705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sz="14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George FL Charles Airport +1 758 452-5860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Hotline: +1 758 454-3452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E-mail: </a:t>
            </a:r>
            <a:r>
              <a:rPr lang="en-US" sz="1400" dirty="0">
                <a:solidFill>
                  <a:srgbClr val="0070C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slumet@yahoo.com</a:t>
            </a:r>
            <a:endParaRPr lang="en-US" sz="1400" dirty="0">
              <a:solidFill>
                <a:srgbClr val="0070C0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Twitter: @stluciaweather 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Facebook: </a:t>
            </a:r>
            <a:r>
              <a:rPr lang="en-US" sz="1400" dirty="0" err="1"/>
              <a:t>StLuciaMet</a:t>
            </a:r>
            <a:endParaRPr lang="en-US" sz="14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SLASPA Flight status: </a:t>
            </a:r>
            <a:r>
              <a:rPr lang="en-US" sz="1400" u="sng" dirty="0">
                <a:solidFill>
                  <a:srgbClr val="0070C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https://www.slaspa.com/hia/index.php/en/hia-arrivals</a:t>
            </a:r>
            <a:endParaRPr lang="en-US" sz="1400" dirty="0">
              <a:solidFill>
                <a:srgbClr val="0070C0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Tel: +1 758 457 6100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Email: </a:t>
            </a:r>
            <a:r>
              <a:rPr lang="en-US" sz="1400" dirty="0">
                <a:solidFill>
                  <a:srgbClr val="0070C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info@slaspa.com</a:t>
            </a:r>
            <a:endParaRPr lang="en-US" sz="1400" dirty="0">
              <a:solidFill>
                <a:srgbClr val="0070C0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700" dirty="0"/>
          </a:p>
        </p:txBody>
      </p:sp>
      <p:pic>
        <p:nvPicPr>
          <p:cNvPr id="9" name="Picture 8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3460" y="2766516"/>
            <a:ext cx="3369177" cy="1027598"/>
          </a:xfrm>
          <a:prstGeom prst="rect">
            <a:avLst/>
          </a:prstGeom>
          <a:noFill/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732A386-7C2A-439A-BB1D-5CC2440E6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1CD6A5D-4173-44ED-B98B-3F6324222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9485095-E900-493D-BBC5-801B7384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5992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2F9B8D9-2A0F-48A2-AD9F-81D8C4970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672" y="0"/>
            <a:ext cx="7540328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835951" y="65988"/>
            <a:ext cx="7249211" cy="1583703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100" cap="all" dirty="0"/>
              <a:t>Emergency contact information</a:t>
            </a:r>
          </a:p>
        </p:txBody>
      </p:sp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2866510"/>
            <a:ext cx="3722101" cy="113524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970109" y="1403602"/>
            <a:ext cx="6730276" cy="53884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0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LUCELEC: </a:t>
            </a:r>
            <a:r>
              <a:rPr lang="en-US" sz="14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https://www.lucelec.com/</a:t>
            </a:r>
            <a:endParaRPr lang="en-US" sz="1400" dirty="0">
              <a:solidFill>
                <a:srgbClr val="0070C0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Tel: +1 758 457‐4761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Mobile: +1 758 519-9613 – Omari Frederick – Corporate Communications                        Officer, External Communications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Email: Omari Frederick - </a:t>
            </a:r>
            <a:r>
              <a:rPr lang="en-US" sz="14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ofrederick@lucelec.com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Customers can call the following numbers to report localized faults: 452-2165 for the north of the island and 454-6617 for the south of the island (from Praslin to Bouton).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Send fault reports via WhatsApp: 285-6796, 285-7859, 285-3593, 285-3329, 728-9754, 728-9755, 728-9756. Please provide your name, a contact number, the location of the fault and the type of fault.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Email: </a:t>
            </a:r>
            <a:r>
              <a:rPr lang="en-US" sz="1400" dirty="0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customersupport@lucelec.com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WASCO: </a:t>
            </a:r>
            <a:r>
              <a:rPr lang="en-US" sz="1400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https://wascosaintlucia.com/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Control Room North Tel: +1 758 457 3958/60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Control Room South Tel: +1 758 457 3984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Vieux Fort Tel: +1 758 457 3980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Soufriere Tel: +1 758 457 3987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Email: </a:t>
            </a:r>
            <a:r>
              <a:rPr lang="en-US" sz="1400" dirty="0">
                <a:solidFill>
                  <a:srgbClr val="0070C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wasco@candw.lc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Email: </a:t>
            </a:r>
            <a:r>
              <a:rPr lang="en-US" sz="1400" dirty="0">
                <a:solidFill>
                  <a:srgbClr val="0070C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wascocontrol@gmail.com</a:t>
            </a:r>
            <a:r>
              <a:rPr lang="en-US" sz="1400" dirty="0">
                <a:solidFill>
                  <a:srgbClr val="0070C0"/>
                </a:solidFill>
              </a:rPr>
              <a:t> / </a:t>
            </a:r>
            <a:r>
              <a:rPr lang="en-US" sz="1400" dirty="0">
                <a:solidFill>
                  <a:srgbClr val="0070C0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control@wascosaintlucia.com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0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F7E20FF-7DA6-46B7-AB0E-E6CBFDD0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BE624B6-B9F4-4C3F-9F6E-2182D90EC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710C23B-B5E1-45A6-80F6-55643AC62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5867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C78E3E1-BBBA-4058-AAEB-714F04B0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6860FA5-CE2B-4019-8FD1-031D7D84E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92DF474-2C37-4DC7-B889-E88EAADEA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2F9B8D9-2A0F-48A2-AD9F-81D8C4970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1672" y="0"/>
            <a:ext cx="7540328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100" cap="all"/>
              <a:t>Emergency contact information</a:t>
            </a:r>
          </a:p>
        </p:txBody>
      </p:sp>
      <p:pic>
        <p:nvPicPr>
          <p:cNvPr id="9" name="Pictur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2866510"/>
            <a:ext cx="3722101" cy="1135240"/>
          </a:xfrm>
          <a:prstGeom prst="rect">
            <a:avLst/>
          </a:prstGeom>
          <a:noFill/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F7E20FF-7DA6-46B7-AB0E-E6CBFDD072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BE624B6-B9F4-4C3F-9F6E-2182D90EC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710C23B-B5E1-45A6-80F6-55643AC62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4" name="TextBox 9">
            <a:extLst>
              <a:ext uri="{FF2B5EF4-FFF2-40B4-BE49-F238E27FC236}">
                <a16:creationId xmlns:a16="http://schemas.microsoft.com/office/drawing/2014/main" id="{C43EA324-D71F-D2F1-4D76-25563772BA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9310397"/>
              </p:ext>
            </p:extLst>
          </p:nvPr>
        </p:nvGraphicFramePr>
        <p:xfrm>
          <a:off x="4970109" y="1894788"/>
          <a:ext cx="6730276" cy="4883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89806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Disaster Committee Chairpersons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9954" y="-860853"/>
            <a:ext cx="8899634" cy="7414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Marcelina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Newton                                                   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Micoud North 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730-2513/722-3413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. Paul Francis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Micoud South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730-2506/717-3989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. Allister Phillip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Castries East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730-2694/384-9254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. Phillip Leon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Castries South East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730-2711/714-8033/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285-8176</a:t>
            </a:r>
          </a:p>
          <a:p>
            <a:pPr marL="68580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4572" y="1033695"/>
            <a:ext cx="9222825" cy="6887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. Ulric Alphonse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Laborie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730-2505/730-0134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4875929</a:t>
            </a:r>
          </a:p>
          <a:p>
            <a:pPr marL="68580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. Ian Frederick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Canaries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730-2689/722-6510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730-0160</a:t>
            </a:r>
          </a:p>
          <a:p>
            <a:pPr marL="68580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Jeny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Gillard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Choiseul</a:t>
            </a:r>
            <a:endParaRPr lang="en-US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730-2491/486-0829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fr-FR" b="1" dirty="0"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Lindy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ea typeface="Calibri" panose="020F0502020204030204" pitchFamily="34" charset="0"/>
                <a:cs typeface="Times New Roman" panose="02020603050405020304" pitchFamily="18" charset="0"/>
              </a:rPr>
              <a:t>Eristhee</a:t>
            </a: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Vieux Fort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fr-FR" dirty="0">
                <a:ea typeface="Calibri" panose="020F0502020204030204" pitchFamily="34" charset="0"/>
                <a:cs typeface="Times New Roman" panose="02020603050405020304" pitchFamily="18" charset="0"/>
              </a:rPr>
              <a:t>730-2699/721-9799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dirty="0"/>
          </a:p>
          <a:p>
            <a:r>
              <a:rPr lang="en-US" dirty="0"/>
              <a:t>	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80176" y="1388842"/>
            <a:ext cx="72124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  <a:r>
              <a:rPr lang="en-US" b="1" dirty="0"/>
              <a:t>9</a:t>
            </a:r>
            <a:r>
              <a:rPr lang="en-US" dirty="0"/>
              <a:t>. </a:t>
            </a:r>
            <a:r>
              <a:rPr lang="en-US" dirty="0" err="1"/>
              <a:t>Ausbert</a:t>
            </a:r>
            <a:r>
              <a:rPr lang="en-US" dirty="0"/>
              <a:t> Regis</a:t>
            </a:r>
          </a:p>
          <a:p>
            <a:r>
              <a:rPr lang="en-US" dirty="0" err="1"/>
              <a:t>Dennery</a:t>
            </a:r>
            <a:r>
              <a:rPr lang="en-US" dirty="0"/>
              <a:t> South</a:t>
            </a:r>
          </a:p>
          <a:p>
            <a:r>
              <a:rPr lang="en-US" dirty="0"/>
              <a:t>730-2501/485-3048</a:t>
            </a:r>
          </a:p>
          <a:p>
            <a:r>
              <a:rPr lang="en-US" dirty="0"/>
              <a:t>    </a:t>
            </a:r>
          </a:p>
          <a:p>
            <a:pPr lvl="0"/>
            <a:r>
              <a:rPr lang="en-US" b="1" dirty="0"/>
              <a:t>10</a:t>
            </a:r>
            <a:r>
              <a:rPr lang="en-US" dirty="0"/>
              <a:t>. Elisha Clarke-</a:t>
            </a:r>
            <a:r>
              <a:rPr lang="en-US" dirty="0" err="1"/>
              <a:t>Malaykhan</a:t>
            </a:r>
            <a:endParaRPr lang="en-US" dirty="0"/>
          </a:p>
          <a:p>
            <a:r>
              <a:rPr lang="en-US" dirty="0"/>
              <a:t>Castries North</a:t>
            </a:r>
          </a:p>
          <a:p>
            <a:r>
              <a:rPr lang="en-US" dirty="0"/>
              <a:t>730-2740/286-9133</a:t>
            </a:r>
          </a:p>
          <a:p>
            <a:r>
              <a:rPr lang="en-US" dirty="0"/>
              <a:t> </a:t>
            </a:r>
          </a:p>
          <a:p>
            <a:pPr lvl="0"/>
            <a:r>
              <a:rPr lang="en-US" b="1" dirty="0"/>
              <a:t>11</a:t>
            </a:r>
            <a:r>
              <a:rPr lang="en-US" dirty="0"/>
              <a:t>.Mervin S Joseph </a:t>
            </a:r>
          </a:p>
          <a:p>
            <a:r>
              <a:rPr lang="en-US" dirty="0"/>
              <a:t>Castries South</a:t>
            </a:r>
          </a:p>
          <a:p>
            <a:r>
              <a:rPr lang="en-US" dirty="0"/>
              <a:t>730-2503/519 6270</a:t>
            </a:r>
          </a:p>
          <a:p>
            <a:endParaRPr lang="en-US" dirty="0"/>
          </a:p>
          <a:p>
            <a:endParaRPr lang="en-US" dirty="0"/>
          </a:p>
          <a:p>
            <a:pPr lvl="0"/>
            <a:r>
              <a:rPr lang="en-US" b="1" dirty="0"/>
              <a:t>12</a:t>
            </a:r>
            <a:r>
              <a:rPr lang="en-US" dirty="0"/>
              <a:t>. Placide </a:t>
            </a:r>
            <a:r>
              <a:rPr lang="en-US" dirty="0" err="1"/>
              <a:t>Lascaris</a:t>
            </a:r>
            <a:endParaRPr lang="en-US" dirty="0"/>
          </a:p>
          <a:p>
            <a:r>
              <a:rPr lang="en-US" dirty="0"/>
              <a:t>Soufriere</a:t>
            </a:r>
          </a:p>
          <a:p>
            <a:r>
              <a:rPr lang="en-US" dirty="0"/>
              <a:t>730-2493/2853193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10483" y="1531161"/>
            <a:ext cx="410691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/>
              <a:t>13</a:t>
            </a:r>
            <a:r>
              <a:rPr lang="en-US" dirty="0"/>
              <a:t>. Davis Paul</a:t>
            </a:r>
          </a:p>
          <a:p>
            <a:r>
              <a:rPr lang="en-US" dirty="0"/>
              <a:t>Castries Central</a:t>
            </a:r>
          </a:p>
          <a:p>
            <a:r>
              <a:rPr lang="en-US" dirty="0"/>
              <a:t>730-2517/720-8414</a:t>
            </a:r>
          </a:p>
          <a:p>
            <a:r>
              <a:rPr lang="en-US" dirty="0"/>
              <a:t>               </a:t>
            </a:r>
          </a:p>
          <a:p>
            <a:pPr lvl="0"/>
            <a:r>
              <a:rPr lang="en-US" b="1" dirty="0"/>
              <a:t>14</a:t>
            </a:r>
            <a:r>
              <a:rPr lang="en-US" dirty="0"/>
              <a:t>. Stephen Griffith</a:t>
            </a:r>
          </a:p>
          <a:p>
            <a:r>
              <a:rPr lang="en-US" dirty="0"/>
              <a:t>Anse-la-</a:t>
            </a:r>
            <a:r>
              <a:rPr lang="en-US" dirty="0" err="1"/>
              <a:t>Raye</a:t>
            </a:r>
            <a:endParaRPr lang="en-US" dirty="0"/>
          </a:p>
          <a:p>
            <a:r>
              <a:rPr lang="en-US" dirty="0"/>
              <a:t>730-2709/519-6270</a:t>
            </a:r>
          </a:p>
          <a:p>
            <a:r>
              <a:rPr lang="en-US" dirty="0"/>
              <a:t> </a:t>
            </a:r>
          </a:p>
          <a:p>
            <a:pPr lvl="0"/>
            <a:r>
              <a:rPr lang="en-US" b="1" dirty="0"/>
              <a:t>15</a:t>
            </a:r>
            <a:r>
              <a:rPr lang="en-US" dirty="0"/>
              <a:t>. Dwain Edward</a:t>
            </a:r>
          </a:p>
          <a:p>
            <a:r>
              <a:rPr lang="en-US" dirty="0"/>
              <a:t>Vieux Fort North</a:t>
            </a:r>
          </a:p>
          <a:p>
            <a:r>
              <a:rPr lang="en-US" dirty="0"/>
              <a:t>730-2688/714-8520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16</a:t>
            </a:r>
            <a:r>
              <a:rPr lang="en-US" dirty="0"/>
              <a:t>. Vance Pilgrim</a:t>
            </a:r>
          </a:p>
          <a:p>
            <a:r>
              <a:rPr lang="en-US" dirty="0" err="1"/>
              <a:t>Gros</a:t>
            </a:r>
            <a:r>
              <a:rPr lang="en-US" dirty="0"/>
              <a:t> Islet</a:t>
            </a:r>
          </a:p>
          <a:p>
            <a:r>
              <a:rPr lang="en-US" dirty="0"/>
              <a:t>730-2514/720-5037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79875" y="-199713"/>
            <a:ext cx="24121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dirty="0"/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endParaRPr lang="en-US" b="1" dirty="0"/>
          </a:p>
          <a:p>
            <a:pPr lvl="0"/>
            <a:r>
              <a:rPr lang="en-US" b="1" dirty="0"/>
              <a:t>17</a:t>
            </a:r>
            <a:r>
              <a:rPr lang="en-US" dirty="0"/>
              <a:t>. Sarah Jules</a:t>
            </a:r>
          </a:p>
          <a:p>
            <a:r>
              <a:rPr lang="en-US" dirty="0" err="1"/>
              <a:t>Babonneau</a:t>
            </a:r>
            <a:endParaRPr lang="en-US" dirty="0"/>
          </a:p>
          <a:p>
            <a:r>
              <a:rPr lang="en-US" dirty="0"/>
              <a:t>730 2685/713-9817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18</a:t>
            </a:r>
            <a:r>
              <a:rPr lang="en-US" dirty="0"/>
              <a:t>. Claudine </a:t>
            </a:r>
            <a:r>
              <a:rPr lang="en-US" dirty="0" err="1"/>
              <a:t>Louison</a:t>
            </a:r>
            <a:endParaRPr lang="en-US" dirty="0"/>
          </a:p>
          <a:p>
            <a:r>
              <a:rPr lang="en-US" dirty="0" err="1"/>
              <a:t>Dennery</a:t>
            </a:r>
            <a:r>
              <a:rPr lang="en-US" dirty="0"/>
              <a:t> North</a:t>
            </a:r>
          </a:p>
          <a:p>
            <a:r>
              <a:rPr lang="en-US" dirty="0"/>
              <a:t>730-2508/725-4641</a:t>
            </a:r>
          </a:p>
          <a:p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5786" y="148083"/>
            <a:ext cx="3277235" cy="9988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30185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Embassy Contact Details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2313" y="0"/>
            <a:ext cx="3277235" cy="9988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565687" y="998855"/>
            <a:ext cx="4077258" cy="6521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Ambassador Bernard Toscano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Ambassador of Cuba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Tel: 758 458 4665/ 285 3383</a:t>
            </a: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Email: </a:t>
            </a:r>
            <a:r>
              <a:rPr lang="en-US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embacubasantalucia@candw.lc</a:t>
            </a:r>
            <a:endParaRPr lang="en-US" u="sng" dirty="0">
              <a:solidFill>
                <a:srgbClr val="0563C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u="sng" dirty="0">
              <a:solidFill>
                <a:srgbClr val="0563C1"/>
              </a:solidFill>
              <a:cs typeface="Times New Roman" panose="02020603050405020304" pitchFamily="18" charset="0"/>
            </a:endParaRPr>
          </a:p>
          <a:p>
            <a:r>
              <a:rPr lang="en-US" dirty="0"/>
              <a:t>Ambassador Peter Chen</a:t>
            </a:r>
          </a:p>
          <a:p>
            <a:r>
              <a:rPr lang="en-US" dirty="0"/>
              <a:t>Ambassador of the Republic of China (Taiwan)</a:t>
            </a:r>
          </a:p>
          <a:p>
            <a:r>
              <a:rPr lang="en-US" dirty="0"/>
              <a:t>Tel: 758 452 8105</a:t>
            </a:r>
          </a:p>
          <a:p>
            <a:r>
              <a:rPr lang="en-US" dirty="0"/>
              <a:t>Email: </a:t>
            </a:r>
            <a:r>
              <a:rPr lang="en-US" u="sng" dirty="0">
                <a:hlinkClick r:id="rId4"/>
              </a:rPr>
              <a:t>taiwanembassyslu@gmail.com</a:t>
            </a:r>
            <a:endParaRPr lang="en-US" u="sng" dirty="0"/>
          </a:p>
          <a:p>
            <a:endParaRPr lang="en-US" u="sng" dirty="0"/>
          </a:p>
          <a:p>
            <a:r>
              <a:rPr lang="en-US" dirty="0"/>
              <a:t>Ambassador </a:t>
            </a:r>
            <a:r>
              <a:rPr lang="en-US" dirty="0" err="1"/>
              <a:t>Maigualida</a:t>
            </a:r>
            <a:r>
              <a:rPr lang="en-US" dirty="0"/>
              <a:t> Aponte 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Ambassador of Venezuela to Saint Lucia</a:t>
            </a:r>
            <a:endParaRPr lang="en-US" dirty="0"/>
          </a:p>
          <a:p>
            <a:r>
              <a:rPr lang="en-US" dirty="0"/>
              <a:t>Tel: 758 452 4033</a:t>
            </a:r>
          </a:p>
          <a:p>
            <a:r>
              <a:rPr lang="en-US" dirty="0"/>
              <a:t>Email: </a:t>
            </a:r>
            <a:r>
              <a:rPr lang="en-US" u="sng" dirty="0">
                <a:hlinkClick r:id="rId5"/>
              </a:rPr>
              <a:t>embavenezslu@gmail.com</a:t>
            </a:r>
            <a:r>
              <a:rPr lang="en-US" u="sng" dirty="0"/>
              <a:t> / </a:t>
            </a:r>
            <a:r>
              <a:rPr lang="en-GB" b="0" i="0" dirty="0">
                <a:solidFill>
                  <a:srgbClr val="404040"/>
                </a:solidFill>
                <a:effectLst/>
                <a:latin typeface="Droid Serif"/>
                <a:hlinkClick r:id="rId6"/>
              </a:rPr>
              <a:t>vembassy@candw.lc</a:t>
            </a:r>
            <a:endParaRPr lang="en-GB" b="0" i="0" dirty="0">
              <a:solidFill>
                <a:srgbClr val="404040"/>
              </a:solidFill>
              <a:effectLst/>
              <a:latin typeface="Droid Serif"/>
            </a:endParaRPr>
          </a:p>
          <a:p>
            <a:endParaRPr lang="en-US" dirty="0"/>
          </a:p>
          <a:p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38649" y="998855"/>
            <a:ext cx="588615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Acting head of Mission Mr </a:t>
            </a:r>
            <a:r>
              <a:rPr lang="en-US" dirty="0" err="1"/>
              <a:t>Marrc</a:t>
            </a:r>
            <a:r>
              <a:rPr lang="en-US" dirty="0"/>
              <a:t> </a:t>
            </a:r>
            <a:r>
              <a:rPr lang="en-US" dirty="0" err="1"/>
              <a:t>Mertillo</a:t>
            </a:r>
            <a:endParaRPr lang="en-US" dirty="0"/>
          </a:p>
          <a:p>
            <a:r>
              <a:rPr lang="en-US" dirty="0"/>
              <a:t>France to St Lucia </a:t>
            </a:r>
          </a:p>
          <a:p>
            <a:r>
              <a:rPr lang="en-US" dirty="0"/>
              <a:t>Tel: 758 455 6060</a:t>
            </a:r>
          </a:p>
          <a:p>
            <a:r>
              <a:rPr lang="en-US" dirty="0"/>
              <a:t>Email: </a:t>
            </a:r>
            <a:r>
              <a:rPr lang="en-GB" u="sng" dirty="0">
                <a:hlinkClick r:id="rId7"/>
              </a:rPr>
              <a:t>embassy@ambafrance-lc.org</a:t>
            </a:r>
            <a:endParaRPr lang="en-GB" u="sng" dirty="0"/>
          </a:p>
          <a:p>
            <a:endParaRPr lang="en-GB" u="sng" dirty="0"/>
          </a:p>
          <a:p>
            <a:r>
              <a:rPr lang="en-US" dirty="0"/>
              <a:t>Ambassador </a:t>
            </a:r>
            <a:r>
              <a:rPr lang="en-US" dirty="0" err="1"/>
              <a:t>Abderrahim</a:t>
            </a:r>
            <a:r>
              <a:rPr lang="en-US" dirty="0"/>
              <a:t> </a:t>
            </a:r>
            <a:r>
              <a:rPr lang="en-US" dirty="0" err="1"/>
              <a:t>Kadmiri</a:t>
            </a:r>
            <a:endParaRPr lang="en-US" dirty="0"/>
          </a:p>
          <a:p>
            <a:r>
              <a:rPr lang="en-US" dirty="0"/>
              <a:t>Ambassador to the Embassy of the Kingdom of Morocco</a:t>
            </a:r>
          </a:p>
          <a:p>
            <a:r>
              <a:rPr lang="en-US" dirty="0"/>
              <a:t>Tel: 758 452 0925 / 758 458 4924</a:t>
            </a:r>
          </a:p>
          <a:p>
            <a:r>
              <a:rPr lang="en-US" dirty="0"/>
              <a:t>Email: </a:t>
            </a:r>
            <a:r>
              <a:rPr lang="en-US" u="sng" dirty="0">
                <a:hlinkClick r:id="rId8"/>
              </a:rPr>
              <a:t>embmorslu@candw.lc</a:t>
            </a:r>
            <a:r>
              <a:rPr lang="en-US" u="sng" dirty="0"/>
              <a:t> </a:t>
            </a:r>
          </a:p>
          <a:p>
            <a:endParaRPr lang="en-US" u="sng" dirty="0"/>
          </a:p>
          <a:p>
            <a:endParaRPr lang="en-US" dirty="0"/>
          </a:p>
          <a:p>
            <a:r>
              <a:rPr lang="en-US" dirty="0"/>
              <a:t>Ambassador Luis Manuel Lopez Moreno</a:t>
            </a:r>
          </a:p>
          <a:p>
            <a:r>
              <a:rPr lang="en-US" dirty="0"/>
              <a:t>Ambassador of Mexico</a:t>
            </a:r>
          </a:p>
          <a:p>
            <a:r>
              <a:rPr lang="en-US" dirty="0"/>
              <a:t>Tel: 758 451-4254</a:t>
            </a:r>
          </a:p>
          <a:p>
            <a:r>
              <a:rPr lang="en-US" dirty="0"/>
              <a:t>Email: </a:t>
            </a:r>
            <a:r>
              <a:rPr lang="en-US" u="sng" dirty="0">
                <a:hlinkClick r:id="rId9"/>
              </a:rPr>
              <a:t>mexicanembassy@candw.lc</a:t>
            </a:r>
            <a:r>
              <a:rPr lang="en-US" u="sng" dirty="0"/>
              <a:t> / </a:t>
            </a:r>
            <a:r>
              <a:rPr lang="en-US" u="sng" dirty="0">
                <a:hlinkClick r:id="rId10"/>
              </a:rPr>
              <a:t>llopezm@embmexslu.com</a:t>
            </a:r>
            <a:endParaRPr lang="en-US" u="sng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084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Embassy Contact Details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2313" y="0"/>
            <a:ext cx="3277235" cy="9988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565687" y="998855"/>
            <a:ext cx="4077258" cy="1496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38649" y="998855"/>
            <a:ext cx="5886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4572" y="998855"/>
            <a:ext cx="4799336" cy="3763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Lesley Saunderson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Resident British Commissioner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British High Commission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Tel: 758 452 2484 /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Zinna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a typeface="Calibri" panose="020F0502020204030204" pitchFamily="34" charset="0"/>
                <a:cs typeface="Times New Roman" panose="02020603050405020304" pitchFamily="18" charset="0"/>
              </a:rPr>
              <a:t>Zimbanni</a:t>
            </a: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 520 1969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Email: </a:t>
            </a:r>
            <a:r>
              <a:rPr lang="en-GB" sz="18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zinna.zimbanni@fco.gov.uk</a:t>
            </a:r>
            <a:r>
              <a:rPr lang="en-US" u="sng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/>
              <a:t>Ambassador Mr Hisham Tayeb</a:t>
            </a:r>
          </a:p>
          <a:p>
            <a:r>
              <a:rPr lang="en-US" dirty="0"/>
              <a:t>Ambassador of Libya to St Lucia</a:t>
            </a:r>
          </a:p>
          <a:p>
            <a:r>
              <a:rPr lang="en-US" dirty="0"/>
              <a:t>Tel: 758 452-0196 / 458-0152 / 488 0108</a:t>
            </a:r>
          </a:p>
          <a:p>
            <a:r>
              <a:rPr lang="en-US" dirty="0"/>
              <a:t>Email: </a:t>
            </a:r>
            <a:r>
              <a:rPr lang="en-US" u="sng" dirty="0">
                <a:hlinkClick r:id="rId4"/>
              </a:rPr>
              <a:t>libyanembassy.saintlucia@yahoo.com</a:t>
            </a:r>
            <a:endParaRPr lang="en-US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0" y="998855"/>
            <a:ext cx="6096000" cy="14966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Ambassador </a:t>
            </a:r>
            <a:r>
              <a:rPr lang="en-US" dirty="0" err="1"/>
              <a:t>Anuar</a:t>
            </a:r>
            <a:r>
              <a:rPr lang="en-US" dirty="0"/>
              <a:t> </a:t>
            </a:r>
            <a:r>
              <a:rPr lang="en-US" dirty="0" err="1"/>
              <a:t>Nahes</a:t>
            </a:r>
            <a:r>
              <a:rPr lang="en-US" dirty="0"/>
              <a:t> </a:t>
            </a:r>
          </a:p>
          <a:p>
            <a:r>
              <a:rPr lang="en-US" dirty="0"/>
              <a:t>Ambassador of Brazil to St Lucia </a:t>
            </a:r>
          </a:p>
          <a:p>
            <a:r>
              <a:rPr lang="en-US" dirty="0"/>
              <a:t>Tel: +1 758 450 1671</a:t>
            </a:r>
          </a:p>
          <a:p>
            <a:r>
              <a:rPr lang="en-US" dirty="0"/>
              <a:t>Email: </a:t>
            </a:r>
            <a:r>
              <a:rPr lang="en-US" u="sng" dirty="0">
                <a:hlinkClick r:id="rId5"/>
              </a:rPr>
              <a:t>brasemb.castries@itamaraty.gov.br</a:t>
            </a:r>
            <a:endParaRPr lang="en-US" dirty="0"/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346200" algn="l"/>
                <a:tab pos="153035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87637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688" y="365125"/>
            <a:ext cx="8184174" cy="564773"/>
          </a:xfrm>
        </p:spPr>
        <p:txBody>
          <a:bodyPr>
            <a:normAutofit fontScale="90000"/>
          </a:bodyPr>
          <a:lstStyle/>
          <a:p>
            <a:pPr algn="l"/>
            <a:r>
              <a:rPr lang="en-GB" sz="2400" dirty="0"/>
              <a:t>HONORARY CONSULAR REPRESENTATIVES IN SAINT LUCIA</a:t>
            </a:r>
            <a:endParaRPr lang="en-US" sz="2400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2313" y="0"/>
            <a:ext cx="3277235" cy="9988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1022887" y="896840"/>
            <a:ext cx="4077258" cy="1496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38649" y="998855"/>
            <a:ext cx="5886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4572" y="998855"/>
            <a:ext cx="4799336" cy="7332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AUSTRIA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Mr. Konrad Wagner		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C/o Calabash Cove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Tel:  (758) (C) 484-9813/ 456-3500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konradinstlucia@hotmail.com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BARBADOS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Mr. Timothy </a:t>
            </a:r>
            <a:r>
              <a:rPr lang="en-US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Chaderton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Tel: (758) 452-8219 / Cell: (758) 485-3058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chadertont@gmail.com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CANADA                                                                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Ms.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Paule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Turmel-John                                        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Tel: (758) 453 6431 (H) / Cell: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(758)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484-6610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(758) 724-6431 (C)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Email:</a:t>
            </a:r>
            <a:r>
              <a:rPr lang="en-GB" sz="1800" u="sng" dirty="0" err="1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pauleturmel@gmail.com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 /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stlucia-stelucie@international.gc.ca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u="none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0" y="998855"/>
            <a:ext cx="6096000" cy="55619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Mrs. Brenda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Floissac-Flemming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Tel: (758) 452-2887 / 452-3250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brenda.floissac@floissaclawyers.com</a:t>
            </a:r>
            <a:endParaRPr lang="en-GB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DENMARK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Ms. Jasmine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Kouly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Tel: (758) 285-2112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E-mail: 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royalknight@candw.lc/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/>
              </a:rPr>
              <a:t>Jasminekouly@gmail.com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FINLAND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Mrs.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Berthia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Monica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Parle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Tel:(758) 452-0700 (h) / (758) 716-1301 (c)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bp@baygardensbeachresort.com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u="none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72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688" y="356499"/>
            <a:ext cx="8266626" cy="564773"/>
          </a:xfrm>
        </p:spPr>
        <p:txBody>
          <a:bodyPr>
            <a:normAutofit fontScale="90000"/>
          </a:bodyPr>
          <a:lstStyle/>
          <a:p>
            <a:pPr algn="l"/>
            <a:r>
              <a:rPr lang="en-GB" sz="2400" dirty="0"/>
              <a:t>HONORARY CONSULAR REPRESENTATIVES IN SAINT LUCIA</a:t>
            </a:r>
            <a:endParaRPr lang="en-US" sz="2400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2313" y="0"/>
            <a:ext cx="3277235" cy="9988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565687" y="998855"/>
            <a:ext cx="4077258" cy="1496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38649" y="998855"/>
            <a:ext cx="5886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96000" y="998855"/>
            <a:ext cx="6096000" cy="67588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ITALY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Mrs. Maria Thom					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Tel: (758) 452 0866/5/ 712-1244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mpt@casalucia.com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JAMAICA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Mr. Tyrone Chong					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Tel: (758) 452 3040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chongco@candw.lc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NETHERLANDS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Mr.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Rhory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Mc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Namara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Tel: (758) 518-1530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rhorymac@gmail.com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stlucia@nlconsulate.com</a:t>
            </a:r>
            <a:endParaRPr lang="en-GB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1346200" algn="l"/>
                <a:tab pos="1530350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866AF6-2012-B4C7-C604-A458985A78CA}"/>
              </a:ext>
            </a:extLst>
          </p:cNvPr>
          <p:cNvSpPr txBox="1"/>
          <p:nvPr/>
        </p:nvSpPr>
        <p:spPr>
          <a:xfrm>
            <a:off x="565687" y="998856"/>
            <a:ext cx="4688221" cy="7494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GERMANY</a:t>
            </a:r>
          </a:p>
          <a:p>
            <a:r>
              <a:rPr lang="en-GB" dirty="0"/>
              <a:t>Ms. Karolin </a:t>
            </a:r>
            <a:r>
              <a:rPr lang="en-GB" dirty="0" err="1"/>
              <a:t>Güler</a:t>
            </a:r>
            <a:r>
              <a:rPr lang="en-GB" dirty="0"/>
              <a:t> Troubetzkoy	</a:t>
            </a:r>
          </a:p>
          <a:p>
            <a:r>
              <a:rPr lang="en-GB" dirty="0"/>
              <a:t>Cell:  (758) 727-7002</a:t>
            </a:r>
          </a:p>
          <a:p>
            <a:r>
              <a:rPr lang="en-GB" dirty="0"/>
              <a:t>Email: </a:t>
            </a:r>
            <a:r>
              <a:rPr lang="en-GB" dirty="0">
                <a:hlinkClick r:id="rId7"/>
              </a:rPr>
              <a:t>soufriere@hk-diplo.de</a:t>
            </a:r>
            <a:endParaRPr lang="en-GB" dirty="0"/>
          </a:p>
          <a:p>
            <a:r>
              <a:rPr lang="en-GB" dirty="0">
                <a:hlinkClick r:id="rId8"/>
              </a:rPr>
              <a:t>hcgermany@candw.lc</a:t>
            </a:r>
            <a:endParaRPr lang="en-GB" dirty="0"/>
          </a:p>
          <a:p>
            <a:endParaRPr lang="en-GB" dirty="0"/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GUYANA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Mr. Lokesh Singh		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Tel: (758) 453-1149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Mobile: 484-6168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/>
              </a:rPr>
              <a:t>lokesh@amsstlucia.com</a:t>
            </a:r>
            <a:endParaRPr lang="en-GB" sz="1800" u="sng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ISRAEL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Dr.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Charmaine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Gadner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Tel.: (758) 452-2153/484-6004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gardnerc@carascoslu.com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876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688" y="365125"/>
            <a:ext cx="8266626" cy="564773"/>
          </a:xfrm>
        </p:spPr>
        <p:txBody>
          <a:bodyPr>
            <a:normAutofit fontScale="90000"/>
          </a:bodyPr>
          <a:lstStyle/>
          <a:p>
            <a:pPr algn="l"/>
            <a:r>
              <a:rPr lang="en-GB" sz="2400" dirty="0"/>
              <a:t>HONORARY CONSULAR REPRESENTATIVES IN SAINT LUCIA</a:t>
            </a:r>
            <a:endParaRPr lang="en-US" sz="2400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2313" y="0"/>
            <a:ext cx="3277235" cy="9988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565687" y="998855"/>
            <a:ext cx="4077258" cy="1496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endParaRPr lang="en-US" u="sng" dirty="0"/>
          </a:p>
          <a:p>
            <a:endParaRPr lang="en-US" u="sng" dirty="0"/>
          </a:p>
          <a:p>
            <a:endParaRPr lang="en-US" u="sng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38649" y="998855"/>
            <a:ext cx="5886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4572" y="998855"/>
            <a:ext cx="4799336" cy="5595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KINGDOM OF NORWAY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Mr. Albert Daniels				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Tel:   (758) 451-8198 / 716-7171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albert@daniel.lc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norway@consulate.lc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SPAIN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Mr Richard Peterkin		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Tel:  (758) 456-2626/4508 (H)/716-9797 (C)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richard.peterkin@lc.gt.com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SOUTH KOREA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Mr. Randall Bain				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Tel: (758) 452-7742 / Cell: (758) 720-5491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bain61@gmail.com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0" y="998856"/>
            <a:ext cx="5031921" cy="6528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SWITZERLAND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457200" algn="l"/>
              </a:tabLst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Mr. Konrad Wagner				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Tel:  (758) 484-9813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saintlucia@honrep.ch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SWEDEN					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Ms. Michel Anthony-Desir</a:t>
            </a: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Tel: (758) 452-5111/5112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Cell: (758) 484-6305			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E-mail: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8"/>
              </a:rPr>
              <a:t>mdesir@athenalawslu.com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 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9"/>
              </a:rPr>
              <a:t>info@athenalawslu.com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TURKEY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Mr. Victor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Poyotte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Tel: (758) 450-5347 / Cell: (758) 485-1638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victor.poyotte@gmail.com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317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FC7FDC0E-46B2-4D1F-8AFD-DEE4EB942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8F88281-107F-42C7-86F0-D4A908DF1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374E9EA-6677-4DBE-96C2-D43B954A4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AE0CBC3A-201A-4BFD-B558-8D0E7EBFD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070" y="0"/>
            <a:ext cx="7541930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800" dirty="0"/>
              <a:t>Introduction to NEMO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4F703-6AF2-BFC1-A581-B5845D97B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1046220"/>
            <a:ext cx="3369910" cy="18955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" y="4267152"/>
            <a:ext cx="3369910" cy="102782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0636FC-E90F-0797-8065-97D7F6C20B1B}"/>
              </a:ext>
            </a:extLst>
          </p:cNvPr>
          <p:cNvSpPr txBox="1"/>
          <p:nvPr/>
        </p:nvSpPr>
        <p:spPr>
          <a:xfrm>
            <a:off x="4807670" y="2121408"/>
            <a:ext cx="7126663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The role of the National Emergency Management Organization [NEMO] is to develop, test and implement adequate measures to protect the population of Saint Lucia from the physical, social, environmental and economic effects of both natural and man-made disasters.  </a:t>
            </a:r>
            <a:br>
              <a:rPr lang="en-US" dirty="0"/>
            </a:br>
            <a:endParaRPr lang="en-US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dirty="0"/>
              <a:t>Its responsibility is to ensure the efficient functioning of preparedness, prevention, mitigation and response actions.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82D111B-7866-426B-A326-13305A8AB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E720103-E559-418A-824B-BEAB9F98D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3390309-8DDB-49A0-A186-0164FFDCA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4529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C7FDC0E-46B2-4D1F-8AFD-DEE4EB942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8F88281-107F-42C7-86F0-D4A908DF1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374E9EA-6677-4DBE-96C2-D43B954A4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E0CBC3A-201A-4BFD-B558-8D0E7EBFD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070" y="0"/>
            <a:ext cx="7541930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430F72F-2312-9549-AFC0-953A26D6E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400"/>
              <a:t>Introduction to the disaster </a:t>
            </a:r>
            <a:br>
              <a:rPr lang="en-US" sz="3400"/>
            </a:br>
            <a:r>
              <a:rPr lang="en-US" sz="3400"/>
              <a:t>management system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3A5DF4-9E99-7B95-064F-ED1435D5D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1046220"/>
            <a:ext cx="3369910" cy="18955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" y="4267152"/>
            <a:ext cx="3369910" cy="102782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1CE8BC-BC60-84F0-7EE7-643B824E5FED}"/>
              </a:ext>
            </a:extLst>
          </p:cNvPr>
          <p:cNvSpPr txBox="1"/>
          <p:nvPr/>
        </p:nvSpPr>
        <p:spPr>
          <a:xfrm>
            <a:off x="4970109" y="2121408"/>
            <a:ext cx="6730276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lnSpc>
                <a:spcPct val="90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b="1" dirty="0"/>
              <a:t>The Disaster Management System of Saint Lucia is a three          </a:t>
            </a:r>
          </a:p>
          <a:p>
            <a:pPr defTabSz="914400">
              <a:lnSpc>
                <a:spcPct val="90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b="1" dirty="0"/>
              <a:t>   tiered one: </a:t>
            </a:r>
          </a:p>
          <a:p>
            <a:pPr defTabSz="914400">
              <a:lnSpc>
                <a:spcPct val="90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b="1" dirty="0"/>
          </a:p>
          <a:p>
            <a:pPr indent="-182880" defTabSz="914400">
              <a:lnSpc>
                <a:spcPct val="90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b="1" dirty="0"/>
              <a:t>NATIONAL – NEMAC - National Emergency Management     </a:t>
            </a:r>
          </a:p>
          <a:p>
            <a:pPr defTabSz="914400">
              <a:lnSpc>
                <a:spcPct val="90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b="1" dirty="0"/>
              <a:t>   Advisory Committee. </a:t>
            </a:r>
          </a:p>
          <a:p>
            <a:pPr defTabSz="914400">
              <a:lnSpc>
                <a:spcPct val="90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b="1" dirty="0"/>
          </a:p>
          <a:p>
            <a:pPr indent="-182880" defTabSz="914400">
              <a:lnSpc>
                <a:spcPct val="90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b="1" dirty="0"/>
              <a:t>COMMITTEES - National and District Disaster Committees.</a:t>
            </a:r>
          </a:p>
          <a:p>
            <a:pPr indent="-182880" defTabSz="914400">
              <a:lnSpc>
                <a:spcPct val="90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b="1" dirty="0"/>
          </a:p>
          <a:p>
            <a:pPr indent="-182880" defTabSz="914400">
              <a:lnSpc>
                <a:spcPct val="90000"/>
              </a:lnSpc>
              <a:spcAft>
                <a:spcPts val="8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b="1" dirty="0"/>
              <a:t>COORDINATING UNIT – NEMO Secretariat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82D111B-7866-426B-A326-13305A8AB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E720103-E559-418A-824B-BEAB9F98D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3390309-8DDB-49A0-A186-0164FFDCA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411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2470417-D0DB-4EF9-B24D-533252BDD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DD43A5E-96FC-4417-AAAA-6D22205AE7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C8EC610-CBFB-4415-82B2-94F68101C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29B68D6-C6CC-4D1D-92F1-5FE2522D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45274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800"/>
              <a:t>NEMO documents and procedures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13122" y="2121407"/>
            <a:ext cx="7432151" cy="4458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Standard Operating Procedures for disaster management at NEMO:</a:t>
            </a:r>
            <a:endParaRPr lang="en-US" sz="1400" dirty="0">
              <a:solidFill>
                <a:srgbClr val="F7B615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http://nemo.gov.lc/Disaster-Management/National-Emergency-Management-Plan/Standard-Operating-Procedures</a:t>
            </a:r>
            <a:endParaRPr lang="en-US" sz="1400" dirty="0">
              <a:solidFill>
                <a:srgbClr val="0070C0"/>
              </a:solidFill>
            </a:endParaRP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General disaster documents for download: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http://nemo.gov.lc/Disaster-Management/National-Emergency-Management-Plan/General-Info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Disaster Management Policy Documents: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>
                <a:solidFill>
                  <a:srgbClr val="0070C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http://nemo.gov.lc/Disaster-Management/National-Emergency-Management-Plan/Policy-Documents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National Emergency Plans: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>
                <a:solidFill>
                  <a:srgbClr val="0070C0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http://nemo.gov.lc/Disaster-Management/National-Emergency-Management-Plan/National-Plans</a:t>
            </a:r>
            <a:endParaRPr lang="en-US" sz="1400" dirty="0">
              <a:solidFill>
                <a:srgbClr val="0070C0"/>
              </a:solidFill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endParaRPr lang="en-US" sz="1400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dirty="0"/>
              <a:t>Ms Maria Medard– Deputy Director of NEMO - +1 758 452 3802, Email: </a:t>
            </a:r>
            <a:r>
              <a:rPr lang="en-US" sz="1400" dirty="0">
                <a:solidFill>
                  <a:srgbClr val="0070C0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admin@nemo/gov.lc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4" name="Picture 3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3460" y="2766516"/>
            <a:ext cx="3369177" cy="1027598"/>
          </a:xfrm>
          <a:prstGeom prst="rect">
            <a:avLst/>
          </a:prstGeom>
          <a:noFill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732A386-7C2A-439A-BB1D-5CC2440E6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1CD6A5D-4173-44ED-B98B-3F63242220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9485095-E900-493D-BBC5-801B7384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584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9" name="Group 3078">
            <a:extLst>
              <a:ext uri="{FF2B5EF4-FFF2-40B4-BE49-F238E27FC236}">
                <a16:creationId xmlns:a16="http://schemas.microsoft.com/office/drawing/2014/main" id="{FC7FDC0E-46B2-4D1F-8AFD-DEE4EB942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080" name="Oval 3079">
              <a:extLst>
                <a:ext uri="{FF2B5EF4-FFF2-40B4-BE49-F238E27FC236}">
                  <a16:creationId xmlns:a16="http://schemas.microsoft.com/office/drawing/2014/main" id="{28F88281-107F-42C7-86F0-D4A908DF1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3081" name="Oval 3080">
              <a:extLst>
                <a:ext uri="{FF2B5EF4-FFF2-40B4-BE49-F238E27FC236}">
                  <a16:creationId xmlns:a16="http://schemas.microsoft.com/office/drawing/2014/main" id="{4374E9EA-6677-4DBE-96C2-D43B954A4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AE0CBC3A-201A-4BFD-B558-8D0E7EBFD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070" y="0"/>
            <a:ext cx="7541930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8243D607-F612-4F22-80AD-813C70297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390" y="484632"/>
            <a:ext cx="7343480" cy="1221620"/>
          </a:xfr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4800" dirty="0"/>
              <a:t>SLHTA Crisis response Protocols</a:t>
            </a:r>
          </a:p>
        </p:txBody>
      </p:sp>
      <p:pic>
        <p:nvPicPr>
          <p:cNvPr id="3074" name="Picture 2" descr="Hurricane Elsa hits Caribbean nations of Barbados, St. Vincent | News | DW  | 02.07.20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" y="1046220"/>
            <a:ext cx="3369910" cy="18955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" y="4267152"/>
            <a:ext cx="3369910" cy="102782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42A917-2DC0-41C3-A1A8-3D1A5C65E9C5}"/>
              </a:ext>
            </a:extLst>
          </p:cNvPr>
          <p:cNvSpPr txBox="1"/>
          <p:nvPr/>
        </p:nvSpPr>
        <p:spPr>
          <a:xfrm>
            <a:off x="4970109" y="1735445"/>
            <a:ext cx="6730276" cy="443675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/>
              <a:t>The SLHTA along with other pertinent stakeholders play a pivotal role in    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</a:pPr>
            <a:r>
              <a:rPr lang="en-US" sz="1400" b="1" dirty="0"/>
              <a:t>    disaster preparedness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b="1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/>
              <a:t>SLHTA are part of the NEMAC Committee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400" b="1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/>
              <a:t>We work in conjunction with: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/>
              <a:t>NEMO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/>
              <a:t>GOVERNMENT OF ST LUCIA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/>
              <a:t>DEPARTMENT OF HEALTH AND WELLNESS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/>
              <a:t>MINISTRY OF TOURISM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/>
              <a:t>METEOROLOGICAL OFFICE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/>
              <a:t>SLASPA / HIA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/>
              <a:t>LUCELEC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/>
              <a:t>WASCO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/>
              <a:t>FLOW 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/>
              <a:t>DIGICEL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r>
              <a:rPr lang="en-US" sz="1400" b="1" dirty="0"/>
              <a:t>SLTA</a:t>
            </a:r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100" b="1" dirty="0"/>
          </a:p>
          <a:p>
            <a:pPr indent="-182880" defTabSz="914400">
              <a:lnSpc>
                <a:spcPct val="90000"/>
              </a:lnSpc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</a:pPr>
            <a:endParaRPr lang="en-US" sz="1100" b="1" dirty="0"/>
          </a:p>
        </p:txBody>
      </p:sp>
      <p:grpSp>
        <p:nvGrpSpPr>
          <p:cNvPr id="3085" name="Group 3084">
            <a:extLst>
              <a:ext uri="{FF2B5EF4-FFF2-40B4-BE49-F238E27FC236}">
                <a16:creationId xmlns:a16="http://schemas.microsoft.com/office/drawing/2014/main" id="{D82D111B-7866-426B-A326-13305A8AB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086" name="Oval 3085">
              <a:extLst>
                <a:ext uri="{FF2B5EF4-FFF2-40B4-BE49-F238E27FC236}">
                  <a16:creationId xmlns:a16="http://schemas.microsoft.com/office/drawing/2014/main" id="{AE720103-E559-418A-824B-BEAB9F98D2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087" name="Oval 3086">
              <a:extLst>
                <a:ext uri="{FF2B5EF4-FFF2-40B4-BE49-F238E27FC236}">
                  <a16:creationId xmlns:a16="http://schemas.microsoft.com/office/drawing/2014/main" id="{C3390309-8DDB-49A0-A186-0164FFDCA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7409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Disaster preparedness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60024" y="148083"/>
            <a:ext cx="3013328" cy="99885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extBox 3">
            <a:extLst>
              <a:ext uri="{FF2B5EF4-FFF2-40B4-BE49-F238E27FC236}">
                <a16:creationId xmlns:a16="http://schemas.microsoft.com/office/drawing/2014/main" id="{0900A9AA-FDBC-1AE2-8B1B-0783E9E67B42}"/>
              </a:ext>
            </a:extLst>
          </p:cNvPr>
          <p:cNvGraphicFramePr/>
          <p:nvPr/>
        </p:nvGraphicFramePr>
        <p:xfrm>
          <a:off x="565688" y="1716833"/>
          <a:ext cx="11144230" cy="48013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5544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688" y="365125"/>
            <a:ext cx="8446338" cy="56477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Health and Wellness Centre contacts</a:t>
            </a:r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6547" y="148083"/>
            <a:ext cx="3277235" cy="9988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36860F-F317-CC00-A457-7C93C9714DA8}"/>
              </a:ext>
            </a:extLst>
          </p:cNvPr>
          <p:cNvSpPr txBox="1"/>
          <p:nvPr/>
        </p:nvSpPr>
        <p:spPr>
          <a:xfrm>
            <a:off x="432338" y="1146938"/>
            <a:ext cx="5054062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1" i="0" u="none" strike="noStrike" baseline="0" dirty="0"/>
              <a:t>INSTITUTIONS TELEPHONE NUMBERS</a:t>
            </a:r>
          </a:p>
          <a:p>
            <a:pPr algn="l"/>
            <a:r>
              <a:rPr lang="en-GB" sz="1400" b="0" i="0" u="none" strike="noStrike" baseline="0" dirty="0" err="1"/>
              <a:t>Dennery</a:t>
            </a:r>
            <a:r>
              <a:rPr lang="en-GB" sz="1400" b="0" i="0" u="none" strike="noStrike" baseline="0" dirty="0"/>
              <a:t> Hospital</a:t>
            </a:r>
          </a:p>
          <a:p>
            <a:pPr algn="l"/>
            <a:r>
              <a:rPr lang="en-GB" sz="1400" b="1" i="0" u="none" strike="noStrike" baseline="0" dirty="0"/>
              <a:t>Respiratory Clinic</a:t>
            </a:r>
          </a:p>
          <a:p>
            <a:pPr algn="l"/>
            <a:r>
              <a:rPr lang="en-GB" sz="1400" b="0" i="0" u="none" strike="noStrike" baseline="0" dirty="0"/>
              <a:t>468-7650/ 468-7651/ 468-7657</a:t>
            </a:r>
          </a:p>
          <a:p>
            <a:pPr algn="l"/>
            <a:r>
              <a:rPr lang="en-GB" sz="1400" b="1" i="0" u="none" strike="noStrike" baseline="0" dirty="0"/>
              <a:t>468-7661/ 468-7662</a:t>
            </a:r>
          </a:p>
          <a:p>
            <a:pPr algn="l"/>
            <a:r>
              <a:rPr lang="en-GB" sz="1400" b="0" i="0" u="none" strike="noStrike" baseline="0" dirty="0"/>
              <a:t>Soufriere Hospital</a:t>
            </a:r>
          </a:p>
          <a:p>
            <a:pPr algn="l"/>
            <a:r>
              <a:rPr lang="en-GB" sz="1400" b="1" i="0" u="none" strike="noStrike" baseline="0" dirty="0"/>
              <a:t>Respiratory Clinic</a:t>
            </a:r>
          </a:p>
          <a:p>
            <a:pPr algn="l"/>
            <a:r>
              <a:rPr lang="en-GB" sz="1400" b="0" i="0" u="none" strike="noStrike" baseline="0" dirty="0"/>
              <a:t>468-7601/ 468-7602/ 468-7603</a:t>
            </a:r>
          </a:p>
          <a:p>
            <a:pPr algn="l"/>
            <a:r>
              <a:rPr lang="en-GB" sz="1400" b="1" i="0" u="none" strike="noStrike" baseline="0" dirty="0"/>
              <a:t>518-1905/ 468-7617</a:t>
            </a:r>
          </a:p>
          <a:p>
            <a:pPr algn="l"/>
            <a:r>
              <a:rPr lang="en-GB" sz="1400" b="0" i="0" u="none" strike="noStrike" baseline="0" dirty="0"/>
              <a:t>Gros- Islet Polyclinic</a:t>
            </a:r>
          </a:p>
          <a:p>
            <a:pPr algn="l"/>
            <a:r>
              <a:rPr lang="en-GB" sz="1400" b="1" i="0" u="none" strike="noStrike" baseline="0" dirty="0"/>
              <a:t>Respiratory Clinic</a:t>
            </a:r>
          </a:p>
          <a:p>
            <a:pPr algn="l"/>
            <a:r>
              <a:rPr lang="en-GB" sz="1400" b="0" i="0" u="none" strike="noStrike" baseline="0" dirty="0"/>
              <a:t>468 7630/ 468 7637</a:t>
            </a:r>
          </a:p>
          <a:p>
            <a:pPr algn="l"/>
            <a:r>
              <a:rPr lang="en-GB" sz="1400" b="1" i="0" u="none" strike="noStrike" baseline="0" dirty="0"/>
              <a:t>723-0663</a:t>
            </a:r>
          </a:p>
          <a:p>
            <a:pPr algn="l"/>
            <a:r>
              <a:rPr lang="en-GB" sz="1400" b="1" i="0" u="none" strike="noStrike" baseline="0" dirty="0"/>
              <a:t>Grand Riviere</a:t>
            </a:r>
            <a:r>
              <a:rPr lang="en-GB" sz="1400" b="0" i="0" u="none" strike="noStrike" baseline="0" dirty="0"/>
              <a:t> Wellness Centre 468-7700/ 468-7701</a:t>
            </a:r>
          </a:p>
          <a:p>
            <a:pPr algn="l"/>
            <a:r>
              <a:rPr lang="en-GB" sz="1400" b="1" i="0" u="none" strike="noStrike" baseline="0" dirty="0"/>
              <a:t>Monchy</a:t>
            </a:r>
            <a:r>
              <a:rPr lang="en-GB" sz="1400" b="0" i="0" u="none" strike="noStrike" baseline="0" dirty="0"/>
              <a:t> Wellness Centre 468-8542/ 468- 8541/ 468- 8543</a:t>
            </a:r>
          </a:p>
          <a:p>
            <a:pPr algn="l"/>
            <a:r>
              <a:rPr lang="en-GB" sz="1400" b="1" i="0" u="none" strike="noStrike" baseline="0" dirty="0" err="1"/>
              <a:t>Babonneau</a:t>
            </a:r>
            <a:r>
              <a:rPr lang="en-GB" sz="1400" b="1" i="0" u="none" strike="noStrike" baseline="0" dirty="0"/>
              <a:t> </a:t>
            </a:r>
            <a:r>
              <a:rPr lang="en-GB" sz="1400" b="0" i="0" u="none" strike="noStrike" baseline="0" dirty="0"/>
              <a:t>Wellness Centre 468-7720</a:t>
            </a:r>
          </a:p>
          <a:p>
            <a:pPr algn="l"/>
            <a:r>
              <a:rPr lang="fr-FR" sz="1400" b="1" i="0" u="none" strike="noStrike" baseline="0" dirty="0"/>
              <a:t>Fond </a:t>
            </a:r>
            <a:r>
              <a:rPr lang="fr-FR" sz="1400" b="1" i="0" u="none" strike="noStrike" baseline="0" dirty="0" err="1"/>
              <a:t>Assau</a:t>
            </a:r>
            <a:r>
              <a:rPr lang="fr-FR" sz="1400" b="1" i="0" u="none" strike="noStrike" baseline="0" dirty="0"/>
              <a:t> </a:t>
            </a:r>
            <a:r>
              <a:rPr lang="fr-FR" sz="1400" b="0" i="0" u="none" strike="noStrike" baseline="0" dirty="0" err="1"/>
              <a:t>Wellness</a:t>
            </a:r>
            <a:r>
              <a:rPr lang="fr-FR" sz="1400" b="0" i="0" u="none" strike="noStrike" baseline="0" dirty="0"/>
              <a:t> Centre 4687980/ 4687981 /Mobile 285-3594</a:t>
            </a:r>
          </a:p>
          <a:p>
            <a:pPr algn="l"/>
            <a:r>
              <a:rPr lang="en-GB" sz="1400" b="1" i="0" u="none" strike="noStrike" baseline="0" dirty="0"/>
              <a:t>La Guerre </a:t>
            </a:r>
            <a:r>
              <a:rPr lang="en-GB" sz="1400" b="0" i="0" u="none" strike="noStrike" baseline="0" dirty="0"/>
              <a:t>Wellness Centre 468-7741/ 468-7742</a:t>
            </a:r>
          </a:p>
          <a:p>
            <a:pPr algn="l"/>
            <a:r>
              <a:rPr lang="en-GB" sz="1400" b="1" i="0" u="none" strike="noStrike" baseline="0" dirty="0" err="1"/>
              <a:t>Richfond</a:t>
            </a:r>
            <a:r>
              <a:rPr lang="en-GB" sz="1400" b="0" i="0" u="none" strike="noStrike" baseline="0" dirty="0"/>
              <a:t> Wellness Centre 468-7929</a:t>
            </a:r>
          </a:p>
          <a:p>
            <a:pPr algn="l"/>
            <a:r>
              <a:rPr lang="en-GB" sz="1400" b="1" i="0" u="none" strike="noStrike" baseline="0" dirty="0"/>
              <a:t>Micoud</a:t>
            </a:r>
            <a:r>
              <a:rPr lang="en-GB" sz="1400" b="0" i="0" u="none" strike="noStrike" baseline="0" dirty="0"/>
              <a:t> Wellness Centre 468-7957/ 468-7958</a:t>
            </a:r>
          </a:p>
          <a:p>
            <a:pPr algn="l"/>
            <a:r>
              <a:rPr lang="en-GB" sz="1400" b="1" i="0" u="none" strike="noStrike" baseline="0" dirty="0"/>
              <a:t>Ti Rocher </a:t>
            </a:r>
            <a:r>
              <a:rPr lang="en-GB" sz="1400" b="0" i="0" u="none" strike="noStrike" baseline="0" dirty="0"/>
              <a:t>(Micoud) Wellness Centre 468-7713/ 468-7714</a:t>
            </a:r>
          </a:p>
          <a:p>
            <a:pPr algn="l"/>
            <a:r>
              <a:rPr lang="fr-FR" sz="1400" b="1" i="0" u="none" strike="noStrike" baseline="0" dirty="0" err="1"/>
              <a:t>Desruisseaux</a:t>
            </a:r>
            <a:r>
              <a:rPr lang="fr-FR" sz="1400" b="0" i="0" u="none" strike="noStrike" baseline="0" dirty="0"/>
              <a:t> </a:t>
            </a:r>
            <a:r>
              <a:rPr lang="fr-FR" sz="1400" b="0" i="0" u="none" strike="noStrike" baseline="0" dirty="0" err="1"/>
              <a:t>Wellness</a:t>
            </a:r>
            <a:r>
              <a:rPr lang="fr-FR" sz="1400" b="0" i="0" u="none" strike="noStrike" baseline="0" dirty="0"/>
              <a:t> Centre 468-7716/ 468-7719/ 468-7717</a:t>
            </a:r>
            <a:endParaRPr lang="en-GB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DFFB7-346C-39E6-5E70-90079F1173D4}"/>
              </a:ext>
            </a:extLst>
          </p:cNvPr>
          <p:cNvSpPr txBox="1"/>
          <p:nvPr/>
        </p:nvSpPr>
        <p:spPr>
          <a:xfrm>
            <a:off x="5866764" y="1146938"/>
            <a:ext cx="596328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1" i="0" u="none" strike="noStrike" baseline="0" dirty="0"/>
              <a:t>INSTITUTIONS TELEPHONE NUMBERS</a:t>
            </a:r>
          </a:p>
          <a:p>
            <a:pPr algn="l"/>
            <a:endParaRPr lang="fr-FR" sz="1400" b="0" i="0" u="none" strike="noStrike" baseline="0" dirty="0"/>
          </a:p>
          <a:p>
            <a:pPr algn="l"/>
            <a:r>
              <a:rPr lang="fr-FR" sz="1400" b="1" i="0" u="none" strike="noStrike" baseline="0" dirty="0"/>
              <a:t>Mon Repos </a:t>
            </a:r>
            <a:r>
              <a:rPr lang="fr-FR" sz="1400" b="0" i="0" u="none" strike="noStrike" baseline="0" dirty="0" err="1"/>
              <a:t>Wellness</a:t>
            </a:r>
            <a:r>
              <a:rPr lang="fr-FR" sz="1400" b="0" i="0" u="none" strike="noStrike" baseline="0" dirty="0"/>
              <a:t> Centre 468-7706/ 468-7708</a:t>
            </a:r>
          </a:p>
          <a:p>
            <a:pPr algn="l"/>
            <a:r>
              <a:rPr lang="en-GB" sz="1400" b="0" i="0" u="none" strike="noStrike" baseline="0" dirty="0"/>
              <a:t>Vieux Fort Wellness Centre</a:t>
            </a:r>
          </a:p>
          <a:p>
            <a:pPr algn="l"/>
            <a:r>
              <a:rPr lang="en-GB" sz="1400" b="1" i="0" u="none" strike="noStrike" baseline="0" dirty="0"/>
              <a:t>Respiratory Clinic</a:t>
            </a:r>
          </a:p>
          <a:p>
            <a:pPr algn="l"/>
            <a:r>
              <a:rPr lang="en-GB" sz="1400" b="0" i="0" u="none" strike="noStrike" baseline="0" dirty="0"/>
              <a:t>468-7995/ Mobile 384-7344/</a:t>
            </a:r>
          </a:p>
          <a:p>
            <a:pPr algn="l"/>
            <a:r>
              <a:rPr lang="en-GB" sz="1400" b="1" i="0" u="none" strike="noStrike" baseline="0" dirty="0"/>
              <a:t>518-5881</a:t>
            </a:r>
          </a:p>
          <a:p>
            <a:pPr algn="l"/>
            <a:endParaRPr lang="en-GB" sz="1400" b="1" i="0" u="none" strike="noStrike" baseline="0" dirty="0"/>
          </a:p>
          <a:p>
            <a:pPr algn="l"/>
            <a:r>
              <a:rPr lang="en-GB" sz="1400" b="1" i="0" u="none" strike="noStrike" baseline="0" dirty="0"/>
              <a:t>Laborie </a:t>
            </a:r>
            <a:r>
              <a:rPr lang="en-GB" sz="1400" b="0" i="0" u="none" strike="noStrike" baseline="0" dirty="0"/>
              <a:t>Wellness Centre 461-6590</a:t>
            </a:r>
          </a:p>
          <a:p>
            <a:pPr algn="l"/>
            <a:r>
              <a:rPr lang="en-GB" sz="1400" b="1" i="0" u="none" strike="noStrike" baseline="0" dirty="0" err="1"/>
              <a:t>Saltibus</a:t>
            </a:r>
            <a:r>
              <a:rPr lang="en-GB" sz="1400" b="0" i="0" u="none" strike="noStrike" baseline="0" dirty="0"/>
              <a:t> Wellness Centre 468-7776/ 468-7779</a:t>
            </a:r>
          </a:p>
          <a:p>
            <a:pPr algn="l"/>
            <a:r>
              <a:rPr lang="fr-FR" sz="1400" b="1" i="0" u="none" strike="noStrike" baseline="0" dirty="0" err="1"/>
              <a:t>Belle-Vue</a:t>
            </a:r>
            <a:r>
              <a:rPr lang="fr-FR" sz="1400" b="1" i="0" u="none" strike="noStrike" baseline="0" dirty="0"/>
              <a:t> </a:t>
            </a:r>
            <a:r>
              <a:rPr lang="fr-FR" sz="1400" b="0" i="0" u="none" strike="noStrike" baseline="0" dirty="0" err="1"/>
              <a:t>Wellness</a:t>
            </a:r>
            <a:r>
              <a:rPr lang="fr-FR" sz="1400" b="0" i="0" u="none" strike="noStrike" baseline="0" dirty="0"/>
              <a:t> Centre 468-7975/ 468-7976</a:t>
            </a:r>
          </a:p>
          <a:p>
            <a:pPr algn="l"/>
            <a:r>
              <a:rPr lang="en-GB" sz="1400" b="1" i="0" u="none" strike="noStrike" baseline="0" dirty="0"/>
              <a:t>Grace </a:t>
            </a:r>
            <a:r>
              <a:rPr lang="en-GB" sz="1400" b="0" i="0" u="none" strike="noStrike" baseline="0" dirty="0"/>
              <a:t>Wellness Centre 468-7751/ 468-7752</a:t>
            </a:r>
          </a:p>
          <a:p>
            <a:pPr algn="l"/>
            <a:r>
              <a:rPr lang="en-GB" sz="1400" b="1" i="0" u="none" strike="noStrike" baseline="0" dirty="0" err="1"/>
              <a:t>Etangs</a:t>
            </a:r>
            <a:r>
              <a:rPr lang="en-GB" sz="1400" b="0" i="0" u="none" strike="noStrike" baseline="0" dirty="0"/>
              <a:t> Wellness Centre 468-7766</a:t>
            </a:r>
          </a:p>
          <a:p>
            <a:pPr algn="l"/>
            <a:r>
              <a:rPr lang="en-GB" sz="1400" b="1" i="0" u="none" strike="noStrike" baseline="0" dirty="0"/>
              <a:t>Fond St. Jacques </a:t>
            </a:r>
            <a:r>
              <a:rPr lang="en-GB" sz="1400" b="0" i="0" u="none" strike="noStrike" baseline="0" dirty="0"/>
              <a:t>Wellness Centre 468-7771/ 468-7772</a:t>
            </a:r>
          </a:p>
          <a:p>
            <a:pPr algn="l"/>
            <a:r>
              <a:rPr lang="en-GB" sz="1400" b="1" i="0" u="none" strike="noStrike" baseline="0" dirty="0" err="1"/>
              <a:t>Mongouge</a:t>
            </a:r>
            <a:r>
              <a:rPr lang="en-GB" sz="1400" b="0" i="0" u="none" strike="noStrike" baseline="0" dirty="0"/>
              <a:t> Wellness Centre 468-7786/ 468-7787</a:t>
            </a:r>
          </a:p>
          <a:p>
            <a:pPr algn="l"/>
            <a:r>
              <a:rPr lang="en-GB" sz="1400" b="1" i="0" u="none" strike="noStrike" baseline="0" dirty="0"/>
              <a:t>La-</a:t>
            </a:r>
            <a:r>
              <a:rPr lang="en-GB" sz="1400" b="1" i="0" u="none" strike="noStrike" baseline="0" dirty="0" err="1"/>
              <a:t>Fargue</a:t>
            </a:r>
            <a:r>
              <a:rPr lang="en-GB" sz="1400" b="0" i="0" u="none" strike="noStrike" baseline="0" dirty="0"/>
              <a:t> Wellness Centre 468-7791/ 468-7793</a:t>
            </a:r>
          </a:p>
          <a:p>
            <a:pPr algn="l"/>
            <a:r>
              <a:rPr lang="en-GB" sz="1400" b="1" i="0" u="none" strike="noStrike" baseline="0" dirty="0" err="1"/>
              <a:t>Delcer</a:t>
            </a:r>
            <a:r>
              <a:rPr lang="en-GB" sz="1400" b="1" i="0" u="none" strike="noStrike" baseline="0" dirty="0"/>
              <a:t> </a:t>
            </a:r>
            <a:r>
              <a:rPr lang="en-GB" sz="1400" b="0" i="0" u="none" strike="noStrike" baseline="0" dirty="0"/>
              <a:t>Wellness Centre 468-7756/ 468-7757</a:t>
            </a:r>
          </a:p>
          <a:p>
            <a:pPr algn="l"/>
            <a:r>
              <a:rPr lang="en-GB" sz="1400" b="1" i="0" u="none" strike="noStrike" baseline="0" dirty="0"/>
              <a:t>Jacmel</a:t>
            </a:r>
            <a:r>
              <a:rPr lang="en-GB" sz="1400" b="0" i="0" u="none" strike="noStrike" baseline="0" dirty="0"/>
              <a:t> Wellness Centre 468-7727/ 468-7728</a:t>
            </a:r>
          </a:p>
          <a:p>
            <a:pPr algn="l"/>
            <a:r>
              <a:rPr lang="fr-FR" sz="1400" b="1" i="0" u="none" strike="noStrike" baseline="0" dirty="0"/>
              <a:t>La Croix </a:t>
            </a:r>
            <a:r>
              <a:rPr lang="fr-FR" sz="1400" b="0" i="0" u="none" strike="noStrike" baseline="0" dirty="0" err="1"/>
              <a:t>Maingot</a:t>
            </a:r>
            <a:r>
              <a:rPr lang="fr-FR" sz="1400" b="0" i="0" u="none" strike="noStrike" baseline="0" dirty="0"/>
              <a:t> </a:t>
            </a:r>
            <a:r>
              <a:rPr lang="fr-FR" sz="1400" b="0" i="0" u="none" strike="noStrike" baseline="0" dirty="0" err="1"/>
              <a:t>Wellness</a:t>
            </a:r>
            <a:r>
              <a:rPr lang="fr-FR" sz="1400" b="0" i="0" u="none" strike="noStrike" baseline="0" dirty="0"/>
              <a:t> Centre 468-7736/ 468-7738/ 4687737</a:t>
            </a:r>
          </a:p>
          <a:p>
            <a:pPr algn="l"/>
            <a:r>
              <a:rPr lang="en-GB" sz="1400" b="1" i="0" u="none" strike="noStrike" baseline="0" dirty="0" err="1"/>
              <a:t>Vanard</a:t>
            </a:r>
            <a:r>
              <a:rPr lang="en-GB" sz="1400" b="1" i="0" u="none" strike="noStrike" baseline="0" dirty="0"/>
              <a:t> </a:t>
            </a:r>
            <a:r>
              <a:rPr lang="en-GB" sz="1400" b="0" i="0" u="none" strike="noStrike" baseline="0" dirty="0"/>
              <a:t>Wellness Centre 468-7733/ 468-7734</a:t>
            </a:r>
          </a:p>
          <a:p>
            <a:pPr algn="l"/>
            <a:r>
              <a:rPr lang="en-GB" sz="1400" b="1" i="0" u="none" strike="noStrike" baseline="0" dirty="0"/>
              <a:t>Canaries</a:t>
            </a:r>
            <a:r>
              <a:rPr lang="en-GB" sz="1400" b="0" i="0" u="none" strike="noStrike" baseline="0" dirty="0"/>
              <a:t> Wellness Centre 468-7761/ 468-7762</a:t>
            </a:r>
          </a:p>
          <a:p>
            <a:pPr algn="l"/>
            <a:r>
              <a:rPr lang="fr-FR" sz="1400" b="1" i="0" u="none" strike="noStrike" baseline="0" dirty="0"/>
              <a:t>Anse La Raye </a:t>
            </a:r>
            <a:r>
              <a:rPr lang="fr-FR" sz="1400" b="0" i="0" u="none" strike="noStrike" baseline="0" dirty="0" err="1"/>
              <a:t>Wellness</a:t>
            </a:r>
            <a:r>
              <a:rPr lang="fr-FR" sz="1400" b="0" i="0" u="none" strike="noStrike" baseline="0" dirty="0"/>
              <a:t> Centre 451-4225/ 4687800</a:t>
            </a:r>
          </a:p>
        </p:txBody>
      </p:sp>
    </p:spTree>
    <p:extLst>
      <p:ext uri="{BB962C8B-B14F-4D97-AF65-F5344CB8AC3E}">
        <p14:creationId xmlns:p14="http://schemas.microsoft.com/office/powerpoint/2010/main" val="3110176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85E0883-9001-4D4E-9C91-E8D165DAF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4AEEF45-F5C8-4322-9C98-33BB7A5A2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85E4386-A445-455A-91C4-16DE5DA9FC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CFFB95F-D901-4937-8084-8A7BAA84F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4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9777" y="639763"/>
            <a:ext cx="3046073" cy="5177377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700" cap="all"/>
              <a:t>Health and Wellness Centre contacts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F473BD-3FD3-4548-A8F5-11D3C9CB8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91E02ED-3E2E-4396-B6DE-5F93F2F11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8F088F5-B4E7-43B9-88F4-8667026E4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1456" y="400043"/>
            <a:ext cx="2516400" cy="7669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36860F-F317-CC00-A457-7C93C9714DA8}"/>
              </a:ext>
            </a:extLst>
          </p:cNvPr>
          <p:cNvSpPr txBox="1"/>
          <p:nvPr/>
        </p:nvSpPr>
        <p:spPr>
          <a:xfrm>
            <a:off x="859189" y="1525682"/>
            <a:ext cx="6335361" cy="1029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7472">
              <a:spcAft>
                <a:spcPts val="600"/>
              </a:spcAft>
            </a:pPr>
            <a:endParaRPr lang="en-GB" sz="1064" b="1" kern="1200">
              <a:solidFill>
                <a:schemeClr val="tx1"/>
              </a:solidFill>
              <a:latin typeface="TimesNewRomanPS-BoldMT"/>
              <a:ea typeface="+mn-ea"/>
              <a:cs typeface="+mn-cs"/>
            </a:endParaRPr>
          </a:p>
          <a:p>
            <a:pPr defTabSz="347472">
              <a:spcAft>
                <a:spcPts val="600"/>
              </a:spcAft>
            </a:pPr>
            <a:endParaRPr lang="en-GB" sz="1064" b="1" kern="1200">
              <a:solidFill>
                <a:schemeClr val="tx1"/>
              </a:solidFill>
              <a:latin typeface="TimesNewRomanPS-BoldMT"/>
              <a:ea typeface="+mn-ea"/>
              <a:cs typeface="+mn-cs"/>
            </a:endParaRPr>
          </a:p>
          <a:p>
            <a:pPr defTabSz="347472">
              <a:spcAft>
                <a:spcPts val="600"/>
              </a:spcAft>
            </a:pPr>
            <a:endParaRPr lang="en-GB" sz="1064" b="1" kern="1200">
              <a:solidFill>
                <a:schemeClr val="tx1"/>
              </a:solidFill>
              <a:latin typeface="TimesNewRomanPS-BoldMT"/>
              <a:ea typeface="+mn-ea"/>
              <a:cs typeface="+mn-cs"/>
            </a:endParaRPr>
          </a:p>
          <a:p>
            <a:pPr algn="l">
              <a:spcAft>
                <a:spcPts val="600"/>
              </a:spcAft>
            </a:pPr>
            <a:endParaRPr lang="en-GB" sz="1400" b="1">
              <a:latin typeface="TimesNewRomanPS-BoldM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8CCBD4-27DA-FD6E-C5CC-93F0E5039711}"/>
              </a:ext>
            </a:extLst>
          </p:cNvPr>
          <p:cNvSpPr txBox="1"/>
          <p:nvPr/>
        </p:nvSpPr>
        <p:spPr>
          <a:xfrm>
            <a:off x="650215" y="1525682"/>
            <a:ext cx="6221845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7472">
              <a:spcAft>
                <a:spcPts val="600"/>
              </a:spcAft>
            </a:pPr>
            <a:r>
              <a:rPr lang="en-GB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INSTITUTIONS TELEPHONE NUMBERS</a:t>
            </a:r>
          </a:p>
          <a:p>
            <a:pPr defTabSz="347472">
              <a:spcAft>
                <a:spcPts val="600"/>
              </a:spcAft>
            </a:pPr>
            <a:r>
              <a:rPr lang="en-GB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Castries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Wellness Centre</a:t>
            </a:r>
          </a:p>
          <a:p>
            <a:pPr defTabSz="347472">
              <a:spcAft>
                <a:spcPts val="600"/>
              </a:spcAft>
            </a:pP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Sexual &amp; Reproductive Health Clinic</a:t>
            </a:r>
          </a:p>
          <a:p>
            <a:pPr defTabSz="347472">
              <a:spcAft>
                <a:spcPts val="600"/>
              </a:spcAft>
            </a:pP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468-8880/ 468-8882</a:t>
            </a:r>
          </a:p>
          <a:p>
            <a:pPr defTabSz="347472">
              <a:spcAft>
                <a:spcPts val="600"/>
              </a:spcAft>
            </a:pP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468-8886/ 468-8887</a:t>
            </a:r>
          </a:p>
          <a:p>
            <a:pPr defTabSz="347472">
              <a:spcAft>
                <a:spcPts val="600"/>
              </a:spcAft>
            </a:pPr>
            <a:r>
              <a:rPr lang="en-GB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</a:t>
            </a:r>
            <a:r>
              <a:rPr lang="en-GB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Clery</a:t>
            </a:r>
            <a:r>
              <a:rPr lang="en-GB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Wellness Centre 468-8531/ 468-8533</a:t>
            </a:r>
          </a:p>
          <a:p>
            <a:pPr defTabSz="347472">
              <a:spcAft>
                <a:spcPts val="600"/>
              </a:spcAft>
            </a:pPr>
            <a:r>
              <a:rPr lang="en-GB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Mobile 723-0712</a:t>
            </a:r>
          </a:p>
          <a:p>
            <a:pPr defTabSz="347472">
              <a:spcAft>
                <a:spcPts val="600"/>
              </a:spcAft>
            </a:pPr>
            <a:r>
              <a:rPr lang="en-GB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Entrepot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Wellness Centre 468-7935/468-7936</a:t>
            </a:r>
          </a:p>
          <a:p>
            <a:pPr defTabSz="347472">
              <a:spcAft>
                <a:spcPts val="600"/>
              </a:spcAft>
            </a:pPr>
            <a:r>
              <a:rPr lang="en-GB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Ciceron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Wellness Centre 468-7704</a:t>
            </a:r>
          </a:p>
          <a:p>
            <a:pPr defTabSz="347472">
              <a:spcAft>
                <a:spcPts val="600"/>
              </a:spcAft>
            </a:pPr>
            <a:r>
              <a:rPr lang="en-GB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 Rocher 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(Castries) Wellness Centre 468-7746/468-7747</a:t>
            </a:r>
          </a:p>
          <a:p>
            <a:pPr defTabSz="347472">
              <a:spcAft>
                <a:spcPts val="600"/>
              </a:spcAft>
            </a:pPr>
            <a:r>
              <a:rPr lang="en-GB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Bexon</a:t>
            </a:r>
            <a:r>
              <a:rPr lang="en-GB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Wellness Centre 468-7781/468-7783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17678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F0AF12-5043-4FB9-8502-F26039ABAFCE}">
  <ds:schemaRefs>
    <ds:schemaRef ds:uri="http://purl.org/dc/terms/"/>
    <ds:schemaRef ds:uri="16c05727-aa75-4e4a-9b5f-8a80a1165891"/>
    <ds:schemaRef ds:uri="71af3243-3dd4-4a8d-8c0d-dd76da1f02a5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44F2195-A26C-4F6B-9EBA-1A88B02CD8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2200737-5AD3-41C0-8FDE-6564E53A4E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0</TotalTime>
  <Words>3897</Words>
  <Application>Microsoft Office PowerPoint</Application>
  <PresentationFormat>Widescreen</PresentationFormat>
  <Paragraphs>882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Arial</vt:lpstr>
      <vt:lpstr>Calibri</vt:lpstr>
      <vt:lpstr>Calibri Light</vt:lpstr>
      <vt:lpstr>Droid Serif</vt:lpstr>
      <vt:lpstr>Georgia</vt:lpstr>
      <vt:lpstr>Rockwell Extra Bold</vt:lpstr>
      <vt:lpstr>Stencil</vt:lpstr>
      <vt:lpstr>TimesNewRomanPS-BoldMT</vt:lpstr>
      <vt:lpstr>Trebuchet MS</vt:lpstr>
      <vt:lpstr>Wingdings</vt:lpstr>
      <vt:lpstr>Wood Type</vt:lpstr>
      <vt:lpstr>PowerPoint Presentation</vt:lpstr>
      <vt:lpstr>Contents</vt:lpstr>
      <vt:lpstr>Introduction to NEMO</vt:lpstr>
      <vt:lpstr>Introduction to the disaster  management system</vt:lpstr>
      <vt:lpstr>NEMO documents and procedures</vt:lpstr>
      <vt:lpstr>SLHTA Crisis response Protocols</vt:lpstr>
      <vt:lpstr>Disaster preparedness</vt:lpstr>
      <vt:lpstr>Health and Wellness Centre contacts</vt:lpstr>
      <vt:lpstr>Health and Wellness Centre contacts</vt:lpstr>
      <vt:lpstr>Emergency Shelters by District</vt:lpstr>
      <vt:lpstr>Emergency Shelters by District</vt:lpstr>
      <vt:lpstr>Emergency Shelters by District</vt:lpstr>
      <vt:lpstr>Emergency Shelters by District</vt:lpstr>
      <vt:lpstr>Emergency Shelters by District</vt:lpstr>
      <vt:lpstr>Emergency Shelters by District</vt:lpstr>
      <vt:lpstr>Emergency Shelters by District</vt:lpstr>
      <vt:lpstr>Emergency Shelters by District</vt:lpstr>
      <vt:lpstr>Emergency Shelters by District</vt:lpstr>
      <vt:lpstr>Emergency Shelters by District</vt:lpstr>
      <vt:lpstr>Emergency contact information</vt:lpstr>
      <vt:lpstr>Emergency contact information</vt:lpstr>
      <vt:lpstr>Emergency contact information</vt:lpstr>
      <vt:lpstr>Disaster Committee Chairpersons </vt:lpstr>
      <vt:lpstr>Embassy Contact Details</vt:lpstr>
      <vt:lpstr>Embassy Contact Details</vt:lpstr>
      <vt:lpstr>HONORARY CONSULAR REPRESENTATIVES IN SAINT LUCIA</vt:lpstr>
      <vt:lpstr>HONORARY CONSULAR REPRESENTATIVES IN SAINT LUCIA</vt:lpstr>
      <vt:lpstr>HONORARY CONSULAR REPRESENTATIVES IN SAINT LUCIA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2021-07-05T15:26:47Z</dcterms:created>
  <dcterms:modified xsi:type="dcterms:W3CDTF">2023-06-09T14:39:52Z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