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6"/>
  </p:notesMasterIdLst>
  <p:sldIdLst>
    <p:sldId id="256" r:id="rId2"/>
    <p:sldId id="257" r:id="rId3"/>
    <p:sldId id="259" r:id="rId4"/>
    <p:sldId id="272" r:id="rId5"/>
    <p:sldId id="273" r:id="rId6"/>
    <p:sldId id="274" r:id="rId7"/>
    <p:sldId id="275" r:id="rId8"/>
    <p:sldId id="258" r:id="rId9"/>
    <p:sldId id="262" r:id="rId10"/>
    <p:sldId id="260" r:id="rId11"/>
    <p:sldId id="278" r:id="rId12"/>
    <p:sldId id="279" r:id="rId13"/>
    <p:sldId id="281" r:id="rId14"/>
    <p:sldId id="261" r:id="rId15"/>
    <p:sldId id="264" r:id="rId16"/>
    <p:sldId id="266" r:id="rId17"/>
    <p:sldId id="277" r:id="rId18"/>
    <p:sldId id="282" r:id="rId19"/>
    <p:sldId id="267" r:id="rId20"/>
    <p:sldId id="268" r:id="rId21"/>
    <p:sldId id="269" r:id="rId22"/>
    <p:sldId id="270" r:id="rId23"/>
    <p:sldId id="271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574FF-BD2A-FD48-8F20-731B74DC2A49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D7A71-266D-7049-B1A2-821474EF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1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0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2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2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6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1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80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7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48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2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6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8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93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0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5941" y="1817914"/>
            <a:ext cx="6815669" cy="1274836"/>
          </a:xfrm>
        </p:spPr>
        <p:txBody>
          <a:bodyPr/>
          <a:lstStyle/>
          <a:p>
            <a:r>
              <a:rPr lang="en-US" sz="3600" dirty="0" smtClean="0"/>
              <a:t>SLHTA covid-19 </a:t>
            </a:r>
            <a:br>
              <a:rPr lang="en-US" sz="3600" dirty="0" smtClean="0"/>
            </a:br>
            <a:r>
              <a:rPr lang="en-US" sz="3600" dirty="0" smtClean="0"/>
              <a:t>Tourism Private Sector Stimulus Plan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05" y="3679152"/>
            <a:ext cx="3901448" cy="1350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1114" y="5029419"/>
            <a:ext cx="157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22 April 2020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218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Providing Stimulus &amp; Accelerating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3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3.1 Provide </a:t>
            </a:r>
            <a:r>
              <a:rPr lang="en-US" dirty="0"/>
              <a:t>Duty Free waivers on all construction materials and cleaning </a:t>
            </a:r>
            <a:r>
              <a:rPr lang="en-US" dirty="0" smtClean="0"/>
              <a:t>	equipment </a:t>
            </a:r>
            <a:r>
              <a:rPr lang="en-US" dirty="0"/>
              <a:t>not produced </a:t>
            </a:r>
            <a:r>
              <a:rPr lang="en-US" dirty="0" smtClean="0"/>
              <a:t>locally</a:t>
            </a:r>
          </a:p>
          <a:p>
            <a:pPr marL="0" indent="0">
              <a:buNone/>
            </a:pPr>
            <a:r>
              <a:rPr lang="en-US" dirty="0" smtClean="0"/>
              <a:t>3.2 Provide </a:t>
            </a:r>
            <a:r>
              <a:rPr lang="en-US" dirty="0"/>
              <a:t>duty-free concessions to ALL independent restaurants and hotel </a:t>
            </a:r>
            <a:r>
              <a:rPr lang="en-US" dirty="0" smtClean="0"/>
              <a:t>	restaurants </a:t>
            </a:r>
            <a:r>
              <a:rPr lang="en-US" dirty="0"/>
              <a:t>on a basket of goods which are NOT produced in Saint </a:t>
            </a:r>
            <a:r>
              <a:rPr lang="en-US" dirty="0" smtClean="0"/>
              <a:t>Lucia</a:t>
            </a:r>
          </a:p>
          <a:p>
            <a:pPr marL="0" lvl="0" indent="0">
              <a:buNone/>
            </a:pPr>
            <a:r>
              <a:rPr lang="en-US" dirty="0" smtClean="0"/>
              <a:t>3.3 Expand </a:t>
            </a:r>
            <a:r>
              <a:rPr lang="en-US" dirty="0"/>
              <a:t>Corporate Tax Holiday to ALL non-accommodation enterprises </a:t>
            </a:r>
            <a:r>
              <a:rPr lang="en-US" dirty="0" smtClean="0"/>
              <a:t>	for </a:t>
            </a:r>
            <a:r>
              <a:rPr lang="en-US" dirty="0"/>
              <a:t>up to 3 years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982132"/>
            <a:ext cx="10831286" cy="1303867"/>
          </a:xfrm>
        </p:spPr>
        <p:txBody>
          <a:bodyPr>
            <a:noAutofit/>
          </a:bodyPr>
          <a:lstStyle/>
          <a:p>
            <a:r>
              <a:rPr lang="en-US" sz="4000" dirty="0" smtClean="0"/>
              <a:t>3. Providing Stimulus &amp; Accelerating Recovery cont’d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243456" cy="3635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trike="sngStrike" dirty="0" smtClean="0">
                <a:solidFill>
                  <a:srgbClr val="FF0000"/>
                </a:solidFill>
              </a:rPr>
              <a:t>3.4 Provide </a:t>
            </a:r>
            <a:r>
              <a:rPr lang="en-US" strike="sngStrike" dirty="0">
                <a:solidFill>
                  <a:srgbClr val="FF0000"/>
                </a:solidFill>
              </a:rPr>
              <a:t>a dollar for dollar tax credit to all companies who have extended </a:t>
            </a:r>
            <a:r>
              <a:rPr lang="en-US" strike="sngStrike" dirty="0" smtClean="0">
                <a:solidFill>
                  <a:srgbClr val="FF0000"/>
                </a:solidFill>
              </a:rPr>
              <a:t>	assistance </a:t>
            </a:r>
            <a:r>
              <a:rPr lang="en-US" strike="sngStrike" dirty="0">
                <a:solidFill>
                  <a:srgbClr val="FF0000"/>
                </a:solidFill>
              </a:rPr>
              <a:t>and provided benefits to employees from 13th March 2020 – 1st July </a:t>
            </a:r>
            <a:r>
              <a:rPr lang="en-US" strike="sngStrike" dirty="0" smtClean="0">
                <a:solidFill>
                  <a:srgbClr val="FF0000"/>
                </a:solidFill>
              </a:rPr>
              <a:t>	2020</a:t>
            </a:r>
            <a:r>
              <a:rPr lang="en-US" strike="sngStrike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3.5 Delay </a:t>
            </a:r>
            <a:r>
              <a:rPr lang="en-US" dirty="0"/>
              <a:t>the Accommodation Head Tax for at least 12 </a:t>
            </a:r>
            <a:r>
              <a:rPr lang="en-US" dirty="0" smtClean="0"/>
              <a:t>months and consider VAT 	reduction to 7% on rooms, meals and other tourism related </a:t>
            </a:r>
            <a:r>
              <a:rPr lang="en-US" dirty="0" smtClean="0"/>
              <a:t>services.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3.6 Cap </a:t>
            </a:r>
            <a:r>
              <a:rPr lang="en-US" dirty="0"/>
              <a:t>Brokerage fees for imports to less than 0.05% of value for one year.</a:t>
            </a:r>
          </a:p>
          <a:p>
            <a:pPr marL="0" lvl="0" indent="0">
              <a:buNone/>
            </a:pPr>
            <a:r>
              <a:rPr lang="en-US" dirty="0" smtClean="0"/>
              <a:t>3.7 Exempt locally produced items from VAT charges from 1</a:t>
            </a:r>
            <a:r>
              <a:rPr lang="en-US" baseline="30000" dirty="0" smtClean="0"/>
              <a:t>st</a:t>
            </a:r>
            <a:r>
              <a:rPr lang="en-US" dirty="0" smtClean="0"/>
              <a:t> April 2020 – 31</a:t>
            </a:r>
            <a:r>
              <a:rPr lang="en-US" baseline="30000" dirty="0" smtClean="0"/>
              <a:t>st</a:t>
            </a:r>
            <a:r>
              <a:rPr lang="en-US" dirty="0" smtClean="0"/>
              <a:t> 	December 2020</a:t>
            </a:r>
          </a:p>
        </p:txBody>
      </p:sp>
    </p:spTree>
    <p:extLst>
      <p:ext uri="{BB962C8B-B14F-4D97-AF65-F5344CB8AC3E}">
        <p14:creationId xmlns:p14="http://schemas.microsoft.com/office/powerpoint/2010/main" val="4373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982132"/>
            <a:ext cx="10831286" cy="1303867"/>
          </a:xfrm>
        </p:spPr>
        <p:txBody>
          <a:bodyPr>
            <a:noAutofit/>
          </a:bodyPr>
          <a:lstStyle/>
          <a:p>
            <a:r>
              <a:rPr lang="en-US" sz="4000" dirty="0" smtClean="0"/>
              <a:t>3. Providing Stimulus &amp; Accelerating Recovery cont’d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243456" cy="3635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3.8 For </a:t>
            </a:r>
            <a:r>
              <a:rPr lang="en-US" dirty="0"/>
              <a:t>the cruise dependent sector, establishment of a low interest loan facility for </a:t>
            </a:r>
            <a:r>
              <a:rPr lang="en-US" dirty="0" smtClean="0"/>
              <a:t>	working </a:t>
            </a:r>
            <a:r>
              <a:rPr lang="en-US" dirty="0"/>
              <a:t>and reinvestment capital.</a:t>
            </a:r>
          </a:p>
          <a:p>
            <a:pPr marL="0" lvl="0" indent="0">
              <a:buNone/>
            </a:pPr>
            <a:r>
              <a:rPr lang="en-US" dirty="0" smtClean="0"/>
              <a:t>3.9 Duty </a:t>
            </a:r>
            <a:r>
              <a:rPr lang="en-US" dirty="0"/>
              <a:t>free concessions on imported tourism transportation vehicles and parts no </a:t>
            </a:r>
            <a:r>
              <a:rPr lang="en-US" dirty="0" smtClean="0"/>
              <a:t>	older </a:t>
            </a:r>
            <a:r>
              <a:rPr lang="en-US" dirty="0"/>
              <a:t>than 5 years.</a:t>
            </a:r>
          </a:p>
          <a:p>
            <a:pPr marL="0" indent="0">
              <a:buNone/>
            </a:pPr>
            <a:r>
              <a:rPr lang="en-US" dirty="0" smtClean="0"/>
              <a:t>3.10 Suspend </a:t>
            </a:r>
            <a:r>
              <a:rPr lang="en-US" dirty="0"/>
              <a:t>property taxes for 12 months</a:t>
            </a:r>
          </a:p>
          <a:p>
            <a:pPr marL="0" lvl="0" indent="0">
              <a:buNone/>
            </a:pPr>
            <a:r>
              <a:rPr lang="en-US" dirty="0" smtClean="0"/>
              <a:t>3.11 Stimulus </a:t>
            </a:r>
            <a:r>
              <a:rPr lang="en-US" dirty="0"/>
              <a:t>package to local manufacturers and a strong buy local </a:t>
            </a:r>
            <a:r>
              <a:rPr lang="en-US" dirty="0" smtClean="0"/>
              <a:t>campaign</a:t>
            </a:r>
            <a:r>
              <a:rPr lang="en-US" dirty="0"/>
              <a:t> </a:t>
            </a:r>
            <a:r>
              <a:rPr lang="en-US" dirty="0" smtClean="0"/>
              <a:t>to 	include incentives to increase </a:t>
            </a:r>
            <a:r>
              <a:rPr lang="en-US" dirty="0"/>
              <a:t>procurement of goods and supplies from local </a:t>
            </a:r>
            <a:r>
              <a:rPr lang="en-US" dirty="0" smtClean="0"/>
              <a:t>	manufacturers</a:t>
            </a:r>
            <a:r>
              <a:rPr lang="en-US" dirty="0"/>
              <a:t>, who may be able to pass on savings from Government support, </a:t>
            </a:r>
            <a:r>
              <a:rPr lang="en-US" dirty="0" smtClean="0"/>
              <a:t>	and </a:t>
            </a:r>
            <a:r>
              <a:rPr lang="en-US" dirty="0"/>
              <a:t>greater use of alternative energy equipment</a:t>
            </a:r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982132"/>
            <a:ext cx="10831286" cy="1303867"/>
          </a:xfrm>
        </p:spPr>
        <p:txBody>
          <a:bodyPr>
            <a:noAutofit/>
          </a:bodyPr>
          <a:lstStyle/>
          <a:p>
            <a:r>
              <a:rPr lang="en-US" sz="4000" dirty="0" smtClean="0"/>
              <a:t>3. Providing Stimulus &amp; Accelerating Recovery cont’d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243456" cy="3635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3.12 Consider resilience cruise tax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3.13. Accelerate  registration, standardization and taxation on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on formal accommodation sector and other emerging, sharing tourism services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Preparing 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4.1 Enhance Private Sector Resilience through support from “Green Grants”</a:t>
            </a:r>
          </a:p>
          <a:p>
            <a:pPr marL="0" indent="0">
              <a:buNone/>
            </a:pPr>
            <a:r>
              <a:rPr lang="en-US" dirty="0" smtClean="0"/>
              <a:t>4.2 Marketing </a:t>
            </a:r>
            <a:r>
              <a:rPr lang="en-US" dirty="0"/>
              <a:t>consideration and support to be provided to small and medium </a:t>
            </a:r>
            <a:r>
              <a:rPr lang="en-US" dirty="0" smtClean="0"/>
              <a:t>	sized firms </a:t>
            </a:r>
            <a:r>
              <a:rPr lang="en-US" dirty="0"/>
              <a:t>seeking to promote their offerings in the international market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4.3 Promote </a:t>
            </a:r>
            <a:r>
              <a:rPr lang="en-US" dirty="0"/>
              <a:t>skills development, especially digital skills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4.4 SLHTA should sit on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Economic and Tourism </a:t>
            </a:r>
            <a:r>
              <a:rPr lang="en-US" dirty="0" smtClean="0"/>
              <a:t>Recovery Task Force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4.5 Include </a:t>
            </a:r>
            <a:r>
              <a:rPr lang="en-US" dirty="0"/>
              <a:t>tourism in national, regional and global economic emergency </a:t>
            </a:r>
            <a:r>
              <a:rPr lang="en-US" dirty="0" smtClean="0"/>
              <a:t>	packages </a:t>
            </a:r>
          </a:p>
        </p:txBody>
      </p:sp>
    </p:spTree>
    <p:extLst>
      <p:ext uri="{BB962C8B-B14F-4D97-AF65-F5344CB8AC3E}">
        <p14:creationId xmlns:p14="http://schemas.microsoft.com/office/powerpoint/2010/main" val="831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Preparing for Tomorrow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4.6 Collaborate with international and local partners to enforce rapid testing 	protocols for visitors and staff</a:t>
            </a:r>
          </a:p>
          <a:p>
            <a:pPr marL="0" indent="0">
              <a:buNone/>
            </a:pPr>
            <a:r>
              <a:rPr lang="en-US" dirty="0" smtClean="0"/>
              <a:t>4.7 Enhance Public Health Rapid Response Team </a:t>
            </a:r>
          </a:p>
          <a:p>
            <a:pPr marL="0" indent="0">
              <a:buNone/>
            </a:pPr>
            <a:r>
              <a:rPr lang="en-US" dirty="0" smtClean="0"/>
              <a:t>4.8 Place sustainable tourism firmly on the national agenda </a:t>
            </a:r>
          </a:p>
          <a:p>
            <a:pPr marL="0" indent="0">
              <a:buNone/>
            </a:pPr>
            <a:r>
              <a:rPr lang="en-US" dirty="0" smtClean="0"/>
              <a:t>4.9 Allocate travel and tourism with </a:t>
            </a:r>
            <a:r>
              <a:rPr lang="en-US" b="1" dirty="0" smtClean="0"/>
              <a:t>specific funding lines </a:t>
            </a:r>
            <a:r>
              <a:rPr lang="en-US" dirty="0" smtClean="0"/>
              <a:t>within Emergency 	Funds and </a:t>
            </a:r>
            <a:r>
              <a:rPr lang="en-US" dirty="0" err="1" smtClean="0"/>
              <a:t>Programmes</a:t>
            </a:r>
            <a:r>
              <a:rPr lang="en-US" dirty="0" smtClean="0"/>
              <a:t> to support the most affected companies so that 	they can avoid bankruptcy and restart operations after the emergency.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8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Preparing for Tomorrow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4.10 Provide </a:t>
            </a:r>
            <a:r>
              <a:rPr lang="en-US" dirty="0"/>
              <a:t>small, well-targeted, non-refundable grants for small businesses, </a:t>
            </a:r>
            <a:r>
              <a:rPr lang="en-US" dirty="0" smtClean="0"/>
              <a:t>	the </a:t>
            </a:r>
            <a:r>
              <a:rPr lang="en-US" dirty="0"/>
              <a:t>self- employed and entrepreneurs. </a:t>
            </a:r>
          </a:p>
          <a:p>
            <a:pPr marL="0" indent="0">
              <a:buNone/>
            </a:pPr>
            <a:r>
              <a:rPr lang="en-US" dirty="0"/>
              <a:t>4.11 </a:t>
            </a:r>
            <a:r>
              <a:rPr lang="en-US" dirty="0" smtClean="0"/>
              <a:t>Review, rationalize and overhaul </a:t>
            </a:r>
            <a:r>
              <a:rPr lang="en-US" dirty="0"/>
              <a:t>all taxes, charges and levies impacting on </a:t>
            </a:r>
            <a:r>
              <a:rPr lang="en-US" dirty="0" smtClean="0"/>
              <a:t>	tourism</a:t>
            </a:r>
            <a:r>
              <a:rPr lang="en-US" dirty="0"/>
              <a:t>, transport </a:t>
            </a:r>
            <a:r>
              <a:rPr lang="en-US" dirty="0" smtClean="0"/>
              <a:t>and 	related </a:t>
            </a:r>
            <a:r>
              <a:rPr lang="en-US" dirty="0"/>
              <a:t>activities.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4.12  </a:t>
            </a:r>
            <a:r>
              <a:rPr lang="en-US" dirty="0" smtClean="0">
                <a:solidFill>
                  <a:srgbClr val="FF0000"/>
                </a:solidFill>
              </a:rPr>
              <a:t>Travel vouchers instead of cash refunds: </a:t>
            </a:r>
            <a:r>
              <a:rPr lang="en-US" dirty="0" smtClean="0"/>
              <a:t>Legislation </a:t>
            </a:r>
            <a:r>
              <a:rPr lang="en-US" dirty="0" smtClean="0"/>
              <a:t>required to cap </a:t>
            </a:r>
            <a:r>
              <a:rPr lang="en-US" dirty="0" smtClean="0"/>
              <a:t>	refunds </a:t>
            </a:r>
            <a:r>
              <a:rPr lang="en-US" dirty="0" smtClean="0"/>
              <a:t>as per Italian </a:t>
            </a:r>
            <a:r>
              <a:rPr lang="en-US" dirty="0" smtClean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64708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Preparing for Tomorrow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4.13 Collaborate with SLHTA and regional partners to develop training modules for every segment of the tourism sector to familiarize, educate and prepare for new behavioral and operational requirements post COVID-19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4.14 Come back smarter: Provide unemployed workers access to free online training and certification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4.15 Retrain some of the work force that may not be re-employed in their previous jobs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3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Preparing for Tomorrow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4.16 Rationalize all  planned infrastructural investments and divert financing to stimulate the economic sectors where most needed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4.17 Review governance and finance mechanisms of Tourism Authority and Village Tourism Council and allow for inclusion of SLHTA appointed representatives.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4.18 Use Tourism Advisory Council strategically to play their part in the recovery of the tourism sector. Review opportunities to invest in new tourism niche markets.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4.19 Fast track protection of coastal and marine environments and introduce legislation to address use conflicts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7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OECS Led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5.1  In </a:t>
            </a:r>
            <a:r>
              <a:rPr lang="en-US" dirty="0"/>
              <a:t>collaboration with the ECCB, ensure that the deferment of loan </a:t>
            </a:r>
            <a:r>
              <a:rPr lang="en-US" dirty="0" smtClean="0"/>
              <a:t>	payments </a:t>
            </a:r>
            <a:r>
              <a:rPr lang="en-US" dirty="0"/>
              <a:t>will not </a:t>
            </a:r>
            <a:r>
              <a:rPr lang="en-US" dirty="0" smtClean="0"/>
              <a:t>	result in </a:t>
            </a:r>
            <a:r>
              <a:rPr lang="en-US" dirty="0"/>
              <a:t>these borrowings being classified as </a:t>
            </a:r>
            <a:r>
              <a:rPr lang="en-US" dirty="0" smtClean="0"/>
              <a:t>non-	performing </a:t>
            </a:r>
            <a:r>
              <a:rPr lang="en-US" dirty="0"/>
              <a:t>or delinquent. This </a:t>
            </a:r>
            <a:r>
              <a:rPr lang="en-US" dirty="0" smtClean="0"/>
              <a:t>will be </a:t>
            </a:r>
            <a:r>
              <a:rPr lang="en-US" dirty="0"/>
              <a:t>a </a:t>
            </a:r>
            <a:r>
              <a:rPr lang="en-US" dirty="0" smtClean="0"/>
              <a:t>benefit </a:t>
            </a:r>
            <a:r>
              <a:rPr lang="en-US" dirty="0"/>
              <a:t>to the Banks.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5.2  Encourage </a:t>
            </a:r>
            <a:r>
              <a:rPr lang="en-US" dirty="0"/>
              <a:t>the Banks, as an industry, to allow loans to hospitality </a:t>
            </a:r>
            <a:r>
              <a:rPr lang="en-US" dirty="0" smtClean="0"/>
              <a:t>	companies </a:t>
            </a:r>
            <a:r>
              <a:rPr lang="en-US" dirty="0"/>
              <a:t>to be </a:t>
            </a:r>
            <a:r>
              <a:rPr lang="en-US" dirty="0" smtClean="0"/>
              <a:t>restructured</a:t>
            </a:r>
            <a:r>
              <a:rPr lang="en-US" dirty="0"/>
              <a:t>, providing for lower LIBOR rates of interest, </a:t>
            </a:r>
            <a:r>
              <a:rPr lang="en-US" dirty="0" smtClean="0"/>
              <a:t>	and </a:t>
            </a:r>
            <a:r>
              <a:rPr lang="en-US" dirty="0"/>
              <a:t>longer repayment terms or </a:t>
            </a:r>
            <a:r>
              <a:rPr lang="en-US" dirty="0" smtClean="0"/>
              <a:t>balloon </a:t>
            </a:r>
            <a:r>
              <a:rPr lang="en-US" dirty="0"/>
              <a:t>payments at the end of the loans, to </a:t>
            </a:r>
            <a:r>
              <a:rPr lang="en-US" dirty="0" smtClean="0"/>
              <a:t>	reduce </a:t>
            </a:r>
            <a:r>
              <a:rPr lang="en-US" dirty="0"/>
              <a:t>loan payments after the 6-month </a:t>
            </a:r>
            <a:r>
              <a:rPr lang="en-US" dirty="0" smtClean="0"/>
              <a:t>deferment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4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82686"/>
            <a:ext cx="9601196" cy="28931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Introduction – </a:t>
            </a:r>
            <a:r>
              <a:rPr lang="en-US" sz="3200" dirty="0" smtClean="0"/>
              <a:t>Current State of the Industry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Managing the Crisis and Mitigating the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Providing Stimulus &amp; Accelerating Recovery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Preparing for Tomorrow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2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OECS Led Initiatives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5.3  Negotiate </a:t>
            </a:r>
            <a:r>
              <a:rPr lang="en-US" dirty="0"/>
              <a:t>a </a:t>
            </a:r>
            <a:r>
              <a:rPr lang="en-US" u="sng" dirty="0"/>
              <a:t>Resolution Hospitality Loan Facility</a:t>
            </a:r>
            <a:r>
              <a:rPr lang="en-US" dirty="0"/>
              <a:t>, whereby the loans from </a:t>
            </a:r>
            <a:r>
              <a:rPr lang="en-US" dirty="0" smtClean="0"/>
              <a:t>	hospitality </a:t>
            </a:r>
            <a:r>
              <a:rPr lang="en-US" dirty="0"/>
              <a:t>companies can be taken over by a special-purpose institution, </a:t>
            </a:r>
            <a:r>
              <a:rPr lang="en-US" dirty="0" smtClean="0"/>
              <a:t>	run </a:t>
            </a:r>
            <a:r>
              <a:rPr lang="en-US" dirty="0"/>
              <a:t>by the ECCB, and guaranteed by the countries from which the loans </a:t>
            </a:r>
            <a:r>
              <a:rPr lang="en-US" dirty="0" smtClean="0"/>
              <a:t>	emanate</a:t>
            </a:r>
            <a:r>
              <a:rPr lang="en-US" dirty="0"/>
              <a:t>. This will allow the companies to access new loan financing, </a:t>
            </a:r>
            <a:r>
              <a:rPr lang="en-US" dirty="0" smtClean="0"/>
              <a:t>	without </a:t>
            </a:r>
            <a:r>
              <a:rPr lang="en-US" dirty="0"/>
              <a:t>the securitization or repayment of the old borrowings. The new </a:t>
            </a:r>
            <a:r>
              <a:rPr lang="en-US" dirty="0" smtClean="0"/>
              <a:t>	facility </a:t>
            </a:r>
            <a:r>
              <a:rPr lang="en-US" dirty="0"/>
              <a:t>could repackage the debt into bonds that would be held by the </a:t>
            </a:r>
            <a:r>
              <a:rPr lang="en-US" dirty="0" smtClean="0"/>
              <a:t>	respective </a:t>
            </a:r>
            <a:r>
              <a:rPr lang="en-US" dirty="0"/>
              <a:t>countries, or floated on international capital markets, or </a:t>
            </a:r>
            <a:r>
              <a:rPr lang="en-US" dirty="0" smtClean="0"/>
              <a:t>multi-	lateral </a:t>
            </a:r>
            <a:r>
              <a:rPr lang="en-US" dirty="0"/>
              <a:t>financial institutions.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360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OECS Led Initiatives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5.4  Negotiate </a:t>
            </a:r>
            <a:r>
              <a:rPr lang="en-US" dirty="0"/>
              <a:t>with Banks and Governments to allow the hospitality company </a:t>
            </a:r>
            <a:r>
              <a:rPr lang="en-US" dirty="0" smtClean="0"/>
              <a:t>	borrowings </a:t>
            </a:r>
            <a:r>
              <a:rPr lang="en-US" dirty="0"/>
              <a:t>to be converted into Redeemable Preference Shares by the </a:t>
            </a:r>
            <a:r>
              <a:rPr lang="en-US" dirty="0" smtClean="0"/>
              <a:t>	companies</a:t>
            </a:r>
            <a:r>
              <a:rPr lang="en-US" dirty="0"/>
              <a:t>, issued to the Governments, and converted by Governments </a:t>
            </a:r>
            <a:r>
              <a:rPr lang="en-US" dirty="0" smtClean="0"/>
              <a:t>	into </a:t>
            </a:r>
            <a:r>
              <a:rPr lang="en-US" dirty="0"/>
              <a:t>long-term bonds which would be issued to the Banks for the </a:t>
            </a:r>
            <a:r>
              <a:rPr lang="en-US" dirty="0" smtClean="0"/>
              <a:t>	borrowings</a:t>
            </a:r>
            <a:r>
              <a:rPr lang="en-US" dirty="0"/>
              <a:t>. The shares would only be redeemed if future conditions </a:t>
            </a:r>
            <a:r>
              <a:rPr lang="en-US" dirty="0" smtClean="0"/>
              <a:t>	allowed </a:t>
            </a:r>
            <a:r>
              <a:rPr lang="en-US" dirty="0"/>
              <a:t>but would rank ahead of common shares for dividends paid by the </a:t>
            </a:r>
            <a:r>
              <a:rPr lang="en-US" dirty="0" smtClean="0"/>
              <a:t>	companies </a:t>
            </a:r>
            <a:r>
              <a:rPr lang="en-US" dirty="0"/>
              <a:t>in the future.</a:t>
            </a:r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01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OECS Led Initiatives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5.5  Wage </a:t>
            </a:r>
            <a:r>
              <a:rPr lang="en-US" dirty="0"/>
              <a:t>and salary cuts, supported by social stabilization </a:t>
            </a:r>
            <a:r>
              <a:rPr lang="en-US" dirty="0" err="1"/>
              <a:t>programmes</a:t>
            </a:r>
            <a:r>
              <a:rPr lang="en-US" dirty="0"/>
              <a:t> that </a:t>
            </a:r>
            <a:r>
              <a:rPr lang="en-US" dirty="0" smtClean="0"/>
              <a:t>	provide the </a:t>
            </a:r>
            <a:r>
              <a:rPr lang="en-US" dirty="0"/>
              <a:t>employees with a guaranteed income if they are laid-off, </a:t>
            </a:r>
            <a:r>
              <a:rPr lang="en-US" dirty="0" smtClean="0"/>
              <a:t>	furloughed </a:t>
            </a:r>
            <a:r>
              <a:rPr lang="en-US" dirty="0"/>
              <a:t>or have </a:t>
            </a:r>
            <a:r>
              <a:rPr lang="en-US" dirty="0" smtClean="0"/>
              <a:t>their </a:t>
            </a:r>
            <a:r>
              <a:rPr lang="en-US" dirty="0"/>
              <a:t>wages and salaries reduced for a period of 6 – 12 </a:t>
            </a:r>
            <a:r>
              <a:rPr lang="en-US" dirty="0" smtClean="0"/>
              <a:t>	months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 smtClean="0"/>
              <a:t>5.6  Agreements </a:t>
            </a:r>
            <a:r>
              <a:rPr lang="en-US" dirty="0"/>
              <a:t>with utility and telecommunication companies that would </a:t>
            </a:r>
            <a:r>
              <a:rPr lang="en-US" dirty="0" smtClean="0"/>
              <a:t>	defer an element </a:t>
            </a:r>
            <a:r>
              <a:rPr lang="en-US" dirty="0"/>
              <a:t>of the costs of energy, water and telecommunications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33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OECS Led Initiatives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5.7  Shared </a:t>
            </a:r>
            <a:r>
              <a:rPr lang="en-US" dirty="0"/>
              <a:t>marketing </a:t>
            </a:r>
            <a:r>
              <a:rPr lang="en-US" dirty="0" err="1"/>
              <a:t>programmes</a:t>
            </a:r>
            <a:r>
              <a:rPr lang="en-US" dirty="0"/>
              <a:t> for the destination that would reduce or </a:t>
            </a:r>
            <a:r>
              <a:rPr lang="en-US" dirty="0" smtClean="0"/>
              <a:t>	contain </a:t>
            </a:r>
            <a:r>
              <a:rPr lang="en-US" dirty="0"/>
              <a:t>the marketing costs for individual properties, while allowing for </a:t>
            </a:r>
            <a:r>
              <a:rPr lang="en-US" dirty="0" smtClean="0"/>
              <a:t>	robust </a:t>
            </a:r>
            <a:r>
              <a:rPr lang="en-US" dirty="0"/>
              <a:t>marketing of the destination and the properties.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5.8  Duty </a:t>
            </a:r>
            <a:r>
              <a:rPr lang="en-US" dirty="0"/>
              <a:t>waivers and VAT reductions on the importation and local purchase </a:t>
            </a:r>
            <a:r>
              <a:rPr lang="en-US" dirty="0" smtClean="0"/>
              <a:t>	of </a:t>
            </a:r>
            <a:r>
              <a:rPr lang="en-US" dirty="0"/>
              <a:t>the most significant inputs and resources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9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6.1  Regional </a:t>
            </a:r>
            <a:r>
              <a:rPr lang="en-US" dirty="0"/>
              <a:t>market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6.2  Staycations</a:t>
            </a:r>
          </a:p>
          <a:p>
            <a:pPr marL="0" indent="0">
              <a:buNone/>
            </a:pPr>
            <a:r>
              <a:rPr lang="en-US" dirty="0" smtClean="0"/>
              <a:t>6.3  Reducing </a:t>
            </a:r>
            <a:r>
              <a:rPr lang="en-US" dirty="0"/>
              <a:t>cost of operations by smart investments </a:t>
            </a:r>
          </a:p>
          <a:p>
            <a:pPr marL="0" indent="0">
              <a:buNone/>
            </a:pPr>
            <a:r>
              <a:rPr lang="en-US" dirty="0" smtClean="0"/>
              <a:t>6.4  </a:t>
            </a:r>
            <a:r>
              <a:rPr lang="en-US" dirty="0" smtClean="0">
                <a:solidFill>
                  <a:srgbClr val="FF0000"/>
                </a:solidFill>
              </a:rPr>
              <a:t>Coming back more resilient: Access </a:t>
            </a:r>
            <a:r>
              <a:rPr lang="en-US" dirty="0">
                <a:solidFill>
                  <a:srgbClr val="FF0000"/>
                </a:solidFill>
              </a:rPr>
              <a:t>to green </a:t>
            </a:r>
            <a:r>
              <a:rPr lang="en-US" dirty="0" smtClean="0">
                <a:solidFill>
                  <a:srgbClr val="FF0000"/>
                </a:solidFill>
              </a:rPr>
              <a:t>funding and grants  </a:t>
            </a:r>
            <a:r>
              <a:rPr lang="en-US" dirty="0">
                <a:solidFill>
                  <a:srgbClr val="FF0000"/>
                </a:solidFill>
              </a:rPr>
              <a:t>for private sector/ debt </a:t>
            </a:r>
            <a:r>
              <a:rPr lang="en-US" dirty="0" smtClean="0">
                <a:solidFill>
                  <a:srgbClr val="FF0000"/>
                </a:solidFill>
              </a:rPr>
              <a:t>conversion for better energy efficiency and water and waste water management</a:t>
            </a:r>
          </a:p>
          <a:p>
            <a:pPr marL="0" indent="0">
              <a:buNone/>
            </a:pPr>
            <a:r>
              <a:rPr lang="en-US" dirty="0" smtClean="0"/>
              <a:t>6.5 </a:t>
            </a:r>
            <a:r>
              <a:rPr lang="en-US" dirty="0" smtClean="0">
                <a:solidFill>
                  <a:srgbClr val="FF0000"/>
                </a:solidFill>
              </a:rPr>
              <a:t>Grow local, Buy Local, Eat Local : Expand linkages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4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State of the Tourism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9469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1.1  Crisis </a:t>
            </a:r>
            <a:r>
              <a:rPr lang="en-US" dirty="0"/>
              <a:t>open-ended – ending of crisis not yet in </a:t>
            </a:r>
            <a:r>
              <a:rPr lang="en-US" dirty="0" smtClean="0"/>
              <a:t>sight</a:t>
            </a:r>
          </a:p>
          <a:p>
            <a:pPr marL="0" lvl="0" indent="0">
              <a:buNone/>
            </a:pPr>
            <a:r>
              <a:rPr lang="en-US" dirty="0" smtClean="0"/>
              <a:t>1.2  Current moratoriums of 6 months may need to be extended </a:t>
            </a:r>
          </a:p>
          <a:p>
            <a:pPr marL="0" lvl="0" indent="0">
              <a:buNone/>
            </a:pPr>
            <a:r>
              <a:rPr lang="en-US" dirty="0" smtClean="0"/>
              <a:t>1.3  Massive </a:t>
            </a:r>
            <a:r>
              <a:rPr lang="en-US" dirty="0"/>
              <a:t>industry bail out required, locally and globally</a:t>
            </a:r>
          </a:p>
          <a:p>
            <a:pPr marL="0" lvl="0" indent="0">
              <a:buNone/>
            </a:pPr>
            <a:r>
              <a:rPr lang="en-US" dirty="0" smtClean="0"/>
              <a:t>1.4  Survival </a:t>
            </a:r>
            <a:r>
              <a:rPr lang="en-US" dirty="0"/>
              <a:t>of small-medium enterprises questionable</a:t>
            </a:r>
          </a:p>
          <a:p>
            <a:pPr marL="0" lvl="0" indent="0">
              <a:buNone/>
            </a:pPr>
            <a:r>
              <a:rPr lang="en-US" dirty="0" smtClean="0"/>
              <a:t>1.5  Hotel </a:t>
            </a:r>
            <a:r>
              <a:rPr lang="en-US" dirty="0"/>
              <a:t>indebtedness/  limited access to new </a:t>
            </a:r>
            <a:r>
              <a:rPr lang="en-US" dirty="0" smtClean="0"/>
              <a:t>finance</a:t>
            </a:r>
          </a:p>
          <a:p>
            <a:pPr marL="0" indent="0">
              <a:buNone/>
            </a:pPr>
            <a:r>
              <a:rPr lang="en-US" dirty="0" smtClean="0"/>
              <a:t>1.6  New finance critical to survival and possible investment in plant to </a:t>
            </a:r>
            <a:r>
              <a:rPr lang="en-US" dirty="0"/>
              <a:t>upgrade </a:t>
            </a:r>
            <a:r>
              <a:rPr lang="en-US" dirty="0" smtClean="0"/>
              <a:t>	or </a:t>
            </a:r>
            <a:r>
              <a:rPr lang="en-US" dirty="0"/>
              <a:t>make more sustainable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State of the Tourism Industry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1.7  Liability insurances do not cover pandemics</a:t>
            </a:r>
          </a:p>
          <a:p>
            <a:pPr marL="0" indent="0">
              <a:buNone/>
            </a:pPr>
            <a:r>
              <a:rPr lang="en-US" dirty="0" smtClean="0"/>
              <a:t>1.8  Cost </a:t>
            </a:r>
            <a:r>
              <a:rPr lang="en-US" dirty="0"/>
              <a:t>of operations ongoing, to maintain and secure physical plants</a:t>
            </a:r>
          </a:p>
          <a:p>
            <a:pPr marL="0" lvl="0" indent="0">
              <a:buNone/>
            </a:pPr>
            <a:r>
              <a:rPr lang="en-US" dirty="0" smtClean="0"/>
              <a:t>1.9  Slow </a:t>
            </a:r>
            <a:r>
              <a:rPr lang="en-US" dirty="0"/>
              <a:t>recovery curve anticipated</a:t>
            </a:r>
          </a:p>
          <a:p>
            <a:pPr marL="0" lvl="0" indent="0">
              <a:buNone/>
            </a:pPr>
            <a:r>
              <a:rPr lang="en-US" dirty="0" smtClean="0"/>
              <a:t>1.10 Lower </a:t>
            </a:r>
            <a:r>
              <a:rPr lang="en-US" dirty="0"/>
              <a:t>ADR’s and </a:t>
            </a:r>
            <a:r>
              <a:rPr lang="en-US" dirty="0" err="1"/>
              <a:t>Revpar</a:t>
            </a:r>
            <a:r>
              <a:rPr lang="en-US" dirty="0"/>
              <a:t> until 2022</a:t>
            </a:r>
          </a:p>
          <a:p>
            <a:pPr marL="0" lvl="0" indent="0">
              <a:buNone/>
            </a:pPr>
            <a:r>
              <a:rPr lang="en-US" dirty="0" smtClean="0"/>
              <a:t>1.11 High </a:t>
            </a:r>
            <a:r>
              <a:rPr lang="en-US" dirty="0"/>
              <a:t>cost of operations a concern with low occupancies and operating at </a:t>
            </a:r>
            <a:r>
              <a:rPr lang="en-US" dirty="0" smtClean="0"/>
              <a:t>	a </a:t>
            </a:r>
            <a:r>
              <a:rPr lang="en-US" dirty="0"/>
              <a:t>loss</a:t>
            </a:r>
          </a:p>
          <a:p>
            <a:pPr marL="0" lvl="0" indent="0">
              <a:buNone/>
            </a:pPr>
            <a:r>
              <a:rPr lang="en-US" dirty="0" smtClean="0"/>
              <a:t>1.12 Lay </a:t>
            </a:r>
            <a:r>
              <a:rPr lang="en-US" dirty="0"/>
              <a:t>offs will affect work force beyond 12 </a:t>
            </a:r>
            <a:r>
              <a:rPr lang="en-US" dirty="0" smtClean="0"/>
              <a:t>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State of the Tourism Industry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1.13  Even </a:t>
            </a:r>
            <a:r>
              <a:rPr lang="en-US" dirty="0"/>
              <a:t>with work force rotation, redundancies unavoidable </a:t>
            </a:r>
          </a:p>
          <a:p>
            <a:pPr marL="0" lvl="0" indent="0">
              <a:buNone/>
            </a:pPr>
            <a:r>
              <a:rPr lang="en-US" dirty="0" smtClean="0"/>
              <a:t>1.14  Lower </a:t>
            </a:r>
            <a:r>
              <a:rPr lang="en-US" dirty="0"/>
              <a:t>wages and salaries will need to be negotiated </a:t>
            </a:r>
          </a:p>
          <a:p>
            <a:pPr marL="0" lvl="0" indent="0">
              <a:buNone/>
            </a:pPr>
            <a:r>
              <a:rPr lang="en-US" dirty="0" smtClean="0"/>
              <a:t>1.15  Reopening </a:t>
            </a:r>
            <a:r>
              <a:rPr lang="en-US" dirty="0"/>
              <a:t>scenarios, additional cost to upgrade to post </a:t>
            </a:r>
            <a:r>
              <a:rPr lang="en-US" dirty="0" err="1"/>
              <a:t>Covid</a:t>
            </a:r>
            <a:r>
              <a:rPr lang="en-US" dirty="0"/>
              <a:t> standards </a:t>
            </a:r>
            <a:r>
              <a:rPr lang="en-US" dirty="0" smtClean="0"/>
              <a:t>	of </a:t>
            </a:r>
            <a:r>
              <a:rPr lang="en-US" dirty="0"/>
              <a:t>operation</a:t>
            </a:r>
          </a:p>
          <a:p>
            <a:pPr marL="0" lvl="0" indent="0">
              <a:buNone/>
            </a:pPr>
            <a:r>
              <a:rPr lang="en-US" dirty="0" smtClean="0"/>
              <a:t>1.16  Essential </a:t>
            </a:r>
            <a:r>
              <a:rPr lang="en-US" dirty="0"/>
              <a:t>marketing expenditure for both destination and private sector to </a:t>
            </a:r>
            <a:r>
              <a:rPr lang="en-US" dirty="0" smtClean="0"/>
              <a:t>	attract </a:t>
            </a:r>
            <a:r>
              <a:rPr lang="en-US" dirty="0"/>
              <a:t>business </a:t>
            </a:r>
          </a:p>
        </p:txBody>
      </p:sp>
    </p:spTree>
    <p:extLst>
      <p:ext uri="{BB962C8B-B14F-4D97-AF65-F5344CB8AC3E}">
        <p14:creationId xmlns:p14="http://schemas.microsoft.com/office/powerpoint/2010/main" val="3396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State of the Tourism Industry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1.17  Recovery </a:t>
            </a:r>
            <a:r>
              <a:rPr lang="en-US" dirty="0"/>
              <a:t>will lead to extremely competitive regional and global market</a:t>
            </a:r>
          </a:p>
          <a:p>
            <a:pPr marL="0" lvl="0" indent="0">
              <a:buNone/>
            </a:pPr>
            <a:r>
              <a:rPr lang="en-US" dirty="0" smtClean="0"/>
              <a:t>1.18  Price </a:t>
            </a:r>
            <a:r>
              <a:rPr lang="en-US" dirty="0"/>
              <a:t>reductions may not be avoidable</a:t>
            </a:r>
          </a:p>
          <a:p>
            <a:pPr marL="0" lvl="0" indent="0">
              <a:buNone/>
            </a:pPr>
            <a:r>
              <a:rPr lang="en-US" dirty="0" smtClean="0"/>
              <a:t>1.19  Recovery </a:t>
            </a:r>
            <a:r>
              <a:rPr lang="en-US" dirty="0"/>
              <a:t>will not be same for each sector. Luxury and villas may bounce </a:t>
            </a:r>
            <a:r>
              <a:rPr lang="en-US" dirty="0" smtClean="0"/>
              <a:t>	back </a:t>
            </a:r>
            <a:r>
              <a:rPr lang="en-US" dirty="0"/>
              <a:t>quicker, as may special </a:t>
            </a:r>
            <a:r>
              <a:rPr lang="en-US" dirty="0" smtClean="0"/>
              <a:t>interest. </a:t>
            </a:r>
            <a:r>
              <a:rPr lang="en-US" dirty="0" smtClean="0">
                <a:solidFill>
                  <a:schemeClr val="tx1"/>
                </a:solidFill>
              </a:rPr>
              <a:t>Recovery of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ruise essential to parts  	of the industry. Non-formal accommodatio</a:t>
            </a:r>
            <a:r>
              <a:rPr lang="en-US" dirty="0" smtClean="0">
                <a:solidFill>
                  <a:schemeClr val="tx1"/>
                </a:solidFill>
              </a:rPr>
              <a:t>n may bounce back quicker   	than large hotels.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State of the Tourism Industry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1.20  March/April</a:t>
            </a:r>
            <a:r>
              <a:rPr lang="en-US" dirty="0"/>
              <a:t>/ May/ June: </a:t>
            </a:r>
            <a:r>
              <a:rPr lang="en-US" b="1" dirty="0"/>
              <a:t>Zero arrivals/ zero business  at least until </a:t>
            </a:r>
            <a:r>
              <a:rPr lang="en-US" b="1" dirty="0" smtClean="0"/>
              <a:t>		July</a:t>
            </a:r>
            <a:endParaRPr lang="en-US" b="1" dirty="0"/>
          </a:p>
          <a:p>
            <a:pPr marL="0" lvl="0" indent="0">
              <a:buNone/>
            </a:pPr>
            <a:r>
              <a:rPr lang="en-US" dirty="0" smtClean="0"/>
              <a:t>1.21  July </a:t>
            </a:r>
            <a:r>
              <a:rPr lang="en-US" dirty="0"/>
              <a:t>– October:  </a:t>
            </a:r>
            <a:r>
              <a:rPr lang="en-US" b="1" dirty="0"/>
              <a:t>Very slow recovery period, dependent on travel </a:t>
            </a:r>
            <a:r>
              <a:rPr lang="en-US" b="1" dirty="0" smtClean="0"/>
              <a:t> 			advisories </a:t>
            </a:r>
            <a:r>
              <a:rPr lang="en-US" b="1" dirty="0"/>
              <a:t>and health and safety considerations, forecasted </a:t>
            </a:r>
            <a:r>
              <a:rPr lang="en-US" b="1" dirty="0" smtClean="0"/>
              <a:t>				occupancies 	around </a:t>
            </a:r>
            <a:r>
              <a:rPr lang="en-US" b="1" dirty="0"/>
              <a:t>25-35</a:t>
            </a:r>
            <a:r>
              <a:rPr lang="en-US" b="1" dirty="0" smtClean="0"/>
              <a:t>%</a:t>
            </a:r>
            <a:endParaRPr lang="en-US" b="1" dirty="0"/>
          </a:p>
          <a:p>
            <a:pPr marL="0" lvl="0" indent="0">
              <a:buNone/>
            </a:pPr>
            <a:r>
              <a:rPr lang="en-US" dirty="0" smtClean="0"/>
              <a:t>1.22	November </a:t>
            </a:r>
            <a:r>
              <a:rPr lang="en-US" dirty="0"/>
              <a:t>2020  - April 2021 : </a:t>
            </a:r>
            <a:r>
              <a:rPr lang="en-US" b="1" dirty="0"/>
              <a:t>50-65% </a:t>
            </a:r>
            <a:r>
              <a:rPr lang="en-US" b="1" dirty="0" smtClean="0"/>
              <a:t>Occupancy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7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2. Managing the </a:t>
            </a:r>
            <a:r>
              <a:rPr lang="en-US" dirty="0" smtClean="0"/>
              <a:t>Crisis &amp; Mitigating the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74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2.1 Reduce lower cost of flights by reducing landing fees and facilitation 	charges at HIA</a:t>
            </a:r>
          </a:p>
          <a:p>
            <a:pPr marL="0" indent="0">
              <a:buNone/>
            </a:pPr>
            <a:r>
              <a:rPr lang="en-US" dirty="0" smtClean="0"/>
              <a:t>2.2 Six-month </a:t>
            </a:r>
            <a:r>
              <a:rPr lang="en-US" dirty="0"/>
              <a:t>moratorium of principal and interest on all existing loans and </a:t>
            </a:r>
            <a:r>
              <a:rPr lang="en-US" dirty="0" smtClean="0"/>
              <a:t>	mortgages </a:t>
            </a:r>
            <a:r>
              <a:rPr lang="en-US" dirty="0"/>
              <a:t>for individuals and businesses who are directly </a:t>
            </a:r>
            <a:r>
              <a:rPr lang="en-US" dirty="0" smtClean="0"/>
              <a:t>impacted. </a:t>
            </a:r>
            <a:r>
              <a:rPr lang="en-US" dirty="0" smtClean="0">
                <a:solidFill>
                  <a:srgbClr val="FF0000"/>
                </a:solidFill>
              </a:rPr>
              <a:t>This 	may require a further extension.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2.3 Defer </a:t>
            </a:r>
            <a:r>
              <a:rPr lang="en-US" dirty="0"/>
              <a:t>payment of utilities (electricity, water and telecommunications)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2.4 Suspend </a:t>
            </a:r>
            <a:r>
              <a:rPr lang="en-US" dirty="0"/>
              <a:t>disconnection of all utilities for 12 </a:t>
            </a:r>
            <a:r>
              <a:rPr lang="en-US" dirty="0" smtClean="0"/>
              <a:t>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982132"/>
            <a:ext cx="10820399" cy="130386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2. Managing the </a:t>
            </a:r>
            <a:r>
              <a:rPr lang="en-US" dirty="0" smtClean="0"/>
              <a:t>Crisis &amp; Mitigating the Impact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36371"/>
            <a:ext cx="9601196" cy="3472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2.5 All </a:t>
            </a:r>
            <a:r>
              <a:rPr lang="en-US" dirty="0"/>
              <a:t>Government owned property management companies to provide a </a:t>
            </a:r>
            <a:r>
              <a:rPr lang="en-US" dirty="0" smtClean="0"/>
              <a:t>	moratorium </a:t>
            </a:r>
            <a:r>
              <a:rPr lang="en-US" dirty="0"/>
              <a:t>or discounted rent retroactive 1st March 2020 – 30th </a:t>
            </a:r>
            <a:r>
              <a:rPr lang="en-US" dirty="0" smtClean="0"/>
              <a:t>	November </a:t>
            </a:r>
            <a:r>
              <a:rPr lang="en-US" dirty="0"/>
              <a:t>2020. </a:t>
            </a:r>
          </a:p>
          <a:p>
            <a:pPr marL="0" lvl="0" indent="0">
              <a:buNone/>
            </a:pPr>
            <a:r>
              <a:rPr lang="en-US" dirty="0" smtClean="0"/>
              <a:t>2.6 Suspend </a:t>
            </a:r>
            <a:r>
              <a:rPr lang="en-US" dirty="0"/>
              <a:t>PAYE for all professionals whose employment status and salaries </a:t>
            </a:r>
            <a:r>
              <a:rPr lang="en-US" dirty="0" smtClean="0"/>
              <a:t>	have </a:t>
            </a:r>
            <a:r>
              <a:rPr lang="en-US" dirty="0"/>
              <a:t>been directly impacted by COVID-19 for 6 months</a:t>
            </a:r>
          </a:p>
          <a:p>
            <a:pPr marL="0" lvl="0" indent="0">
              <a:buNone/>
            </a:pPr>
            <a:r>
              <a:rPr lang="en-US" dirty="0" smtClean="0"/>
              <a:t>2.7 Suspend </a:t>
            </a:r>
            <a:r>
              <a:rPr lang="en-US" dirty="0"/>
              <a:t>NIC contributions for all companies who have had to suspend </a:t>
            </a:r>
            <a:r>
              <a:rPr lang="en-US" dirty="0" smtClean="0"/>
              <a:t>	trade </a:t>
            </a:r>
            <a:r>
              <a:rPr lang="en-US" dirty="0"/>
              <a:t>as a result of COVID-19 for 6 months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743</Words>
  <Application>Microsoft Macintosh PowerPoint</Application>
  <PresentationFormat>Widescreen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Garamond</vt:lpstr>
      <vt:lpstr>Arial</vt:lpstr>
      <vt:lpstr>Organic</vt:lpstr>
      <vt:lpstr>SLHTA covid-19  Tourism Private Sector Stimulus Plan</vt:lpstr>
      <vt:lpstr>Contents</vt:lpstr>
      <vt:lpstr>State of the Tourism Industry</vt:lpstr>
      <vt:lpstr>State of the Tourism Industry cont’d</vt:lpstr>
      <vt:lpstr>State of the Tourism Industry cont’d</vt:lpstr>
      <vt:lpstr>State of the Tourism Industry cont’d</vt:lpstr>
      <vt:lpstr>State of the Tourism Industry cont’d</vt:lpstr>
      <vt:lpstr>2. Managing the Crisis &amp; Mitigating the Impact</vt:lpstr>
      <vt:lpstr>2. Managing the Crisis &amp; Mitigating the Impact cont’d </vt:lpstr>
      <vt:lpstr>3. Providing Stimulus &amp; Accelerating Recovery</vt:lpstr>
      <vt:lpstr>3. Providing Stimulus &amp; Accelerating Recovery cont’d</vt:lpstr>
      <vt:lpstr>3. Providing Stimulus &amp; Accelerating Recovery cont’d</vt:lpstr>
      <vt:lpstr>3. Providing Stimulus &amp; Accelerating Recovery cont’d</vt:lpstr>
      <vt:lpstr>4. Preparing for Tomorrow</vt:lpstr>
      <vt:lpstr>4. Preparing for Tomorrow cont’d</vt:lpstr>
      <vt:lpstr>4. Preparing for Tomorrow cont’d</vt:lpstr>
      <vt:lpstr>4. Preparing for Tomorrow cont’d</vt:lpstr>
      <vt:lpstr>4. Preparing for Tomorrow cont’d</vt:lpstr>
      <vt:lpstr>5. OECS Led Initiatives</vt:lpstr>
      <vt:lpstr>5. OECS Led Initiatives cont’d</vt:lpstr>
      <vt:lpstr>5. OECS Led Initiatives cont’d</vt:lpstr>
      <vt:lpstr>5. OECS Led Initiatives cont’d</vt:lpstr>
      <vt:lpstr>5. OECS Led Initiatives cont’d</vt:lpstr>
      <vt:lpstr>6. Opportunities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SLHTA covid-19  Tourism Private Sector Stimulus</dc:title>
  <dc:creator>Noorani Azeez</dc:creator>
  <cp:lastModifiedBy>karolin@jademountain.com</cp:lastModifiedBy>
  <cp:revision>45</cp:revision>
  <dcterms:created xsi:type="dcterms:W3CDTF">2020-04-21T19:40:55Z</dcterms:created>
  <dcterms:modified xsi:type="dcterms:W3CDTF">2020-04-22T12:38:33Z</dcterms:modified>
</cp:coreProperties>
</file>