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5" r:id="rId4"/>
    <p:sldId id="286" r:id="rId5"/>
    <p:sldId id="256" r:id="rId6"/>
    <p:sldId id="263" r:id="rId7"/>
    <p:sldId id="257" r:id="rId8"/>
    <p:sldId id="282" r:id="rId9"/>
    <p:sldId id="261" r:id="rId10"/>
    <p:sldId id="258" r:id="rId11"/>
    <p:sldId id="259" r:id="rId12"/>
    <p:sldId id="260" r:id="rId13"/>
    <p:sldId id="262" r:id="rId14"/>
    <p:sldId id="267" r:id="rId15"/>
    <p:sldId id="264" r:id="rId16"/>
    <p:sldId id="265" r:id="rId17"/>
    <p:sldId id="266" r:id="rId18"/>
    <p:sldId id="268" r:id="rId19"/>
    <p:sldId id="270" r:id="rId20"/>
    <p:sldId id="271" r:id="rId21"/>
    <p:sldId id="280" r:id="rId22"/>
    <p:sldId id="26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471E-BC4E-4D7D-86E6-AAFB7B12A41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2C71-A7FF-4AF5-B655-900CC80F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24,  29,  32,  1.00,  1.17,  1.29,  1.31,  2.64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24,  29,  32,  1.00,  1.17,  1.29,  1.31,  2.64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24,  29,  32,  1.00,  1.17,  1.29,  1.31,  2.64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24,  29,  32,  1.00,  1.17,  1.29,  1.31,  2.64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24,  29,  32,  1.00,  1.17,  1.29,  1.31,  2.64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2C71-A7FF-4AF5-B655-900CC80FF3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EDE3-55EF-4EF2-8DC6-F2482847C28D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9751-E812-4EE6-9AC9-BF55E27F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Energy Awareness Training</a:t>
            </a:r>
          </a:p>
          <a:p>
            <a:pPr algn="ctr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</a:rPr>
              <a:t>Objective</a:t>
            </a:r>
          </a:p>
          <a:p>
            <a:pPr algn="ctr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To educate your team members on the power they use at home so they can better control what they use and save $$$</a:t>
            </a:r>
          </a:p>
          <a:p>
            <a:pPr algn="ctr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92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pPr algn="ctr"/>
            <a:endParaRPr lang="en-US" sz="40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91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</a:rPr>
              <a:t>Standing Fan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	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Desktop PC     </a:t>
            </a:r>
            <a:r>
              <a:rPr lang="en-US" sz="3200" b="1" dirty="0" smtClean="0">
                <a:solidFill>
                  <a:srgbClr val="C00000"/>
                </a:solidFill>
              </a:rPr>
              <a:t>Washing Machine</a:t>
            </a:r>
          </a:p>
          <a:p>
            <a:endParaRPr lang="en-US" sz="2400" b="1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</a:t>
            </a:r>
            <a:endParaRPr lang="en-US" sz="2000" b="1" dirty="0"/>
          </a:p>
        </p:txBody>
      </p:sp>
      <p:pic>
        <p:nvPicPr>
          <p:cNvPr id="1026" name="Picture 2" descr="https://encrypted-tbn2.gstatic.com/images?q=tbn:ANd9GcQK5aNVD4-Vx_SCr-QLH0dAqKX68uKBRa9KldfpZYMGKeBtzpZ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29000"/>
            <a:ext cx="2428875" cy="188595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15716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Fan uses 100W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You get 10 hours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for $1.00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133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PC uses 400W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You get 2.5 hours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for $1.00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https://encrypted-tbn3.gstatic.com/images?q=tbn:ANd9GcQ5Jt61DGDN9UlMRysU7EmyLGQWqcyySb7Br6R3sNlcg0ESQad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466975" cy="1847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38100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Washing machine uses 300W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You get 3.3 hours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for $1.00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NOTE: Cold Wash Only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52400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12,000 Btu (Small)</a:t>
            </a:r>
          </a:p>
          <a:p>
            <a:pPr algn="ctr"/>
            <a:r>
              <a:rPr lang="en-US" dirty="0" smtClean="0"/>
              <a:t>1000W </a:t>
            </a:r>
          </a:p>
          <a:p>
            <a:pPr algn="ctr"/>
            <a:r>
              <a:rPr lang="en-US" dirty="0" smtClean="0"/>
              <a:t>You get </a:t>
            </a:r>
            <a:r>
              <a:rPr lang="en-US" b="1" dirty="0" smtClean="0"/>
              <a:t>1 hour cooling </a:t>
            </a:r>
            <a:r>
              <a:rPr lang="en-US" dirty="0" smtClean="0"/>
              <a:t>for $1.00</a:t>
            </a:r>
          </a:p>
          <a:p>
            <a:pPr algn="ctr"/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1451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43400" y="2743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18,000 Btu (Med)</a:t>
            </a:r>
          </a:p>
          <a:p>
            <a:pPr algn="ctr"/>
            <a:r>
              <a:rPr lang="en-US" dirty="0" smtClean="0"/>
              <a:t>1500W </a:t>
            </a:r>
          </a:p>
          <a:p>
            <a:pPr algn="ctr"/>
            <a:r>
              <a:rPr lang="en-US" dirty="0" smtClean="0"/>
              <a:t>You get </a:t>
            </a:r>
            <a:r>
              <a:rPr lang="en-US" b="1" dirty="0" smtClean="0"/>
              <a:t>45 minutes cooling </a:t>
            </a:r>
            <a:r>
              <a:rPr lang="en-US" dirty="0" smtClean="0"/>
              <a:t>for $1.00</a:t>
            </a:r>
          </a:p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962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24,000 Btu (Large)</a:t>
            </a:r>
          </a:p>
          <a:p>
            <a:pPr algn="ctr"/>
            <a:r>
              <a:rPr lang="en-US" dirty="0" smtClean="0"/>
              <a:t>2000W </a:t>
            </a:r>
          </a:p>
          <a:p>
            <a:pPr algn="ctr"/>
            <a:r>
              <a:rPr lang="en-US" dirty="0" smtClean="0"/>
              <a:t>You get </a:t>
            </a:r>
            <a:r>
              <a:rPr lang="en-US" b="1" dirty="0" smtClean="0"/>
              <a:t>30 minutes</a:t>
            </a:r>
            <a:r>
              <a:rPr lang="en-US" dirty="0" smtClean="0"/>
              <a:t> cooling for $1.00</a:t>
            </a:r>
          </a:p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434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		ROOM</a:t>
            </a:r>
          </a:p>
          <a:p>
            <a:pPr algn="ctr"/>
            <a:endParaRPr lang="en-US" sz="800" b="1" dirty="0" smtClean="0"/>
          </a:p>
          <a:p>
            <a:pPr algn="ctr"/>
            <a:endParaRPr lang="en-US" sz="800" b="1" dirty="0"/>
          </a:p>
          <a:p>
            <a:pPr algn="ctr"/>
            <a:r>
              <a:rPr lang="en-US" sz="4800" b="1" dirty="0" smtClean="0"/>
              <a:t>		 PRICES</a:t>
            </a:r>
            <a:endParaRPr lang="en-US" sz="4800" dirty="0" smtClean="0"/>
          </a:p>
          <a:p>
            <a:pPr algn="ctr"/>
            <a:endParaRPr lang="en-US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1519237" cy="69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1919287" cy="7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04800"/>
            <a:ext cx="6019800" cy="90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029200"/>
            <a:ext cx="1919287" cy="7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encrypted-tbn3.gstatic.com/images?q=tbn:ANd9GcQQLGRH41RVyfmPqkGAZx5n4i_uSF90ukkXZ1OrdhSu9I7O4gSY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2895600" cy="32218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Electric Hot Water Heaters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472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water heaters carry a 2500W element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b="1" dirty="0" smtClean="0"/>
              <a:t>each hour </a:t>
            </a:r>
            <a:r>
              <a:rPr lang="en-US" dirty="0" smtClean="0"/>
              <a:t>the element is heating your water it costs you </a:t>
            </a:r>
            <a:r>
              <a:rPr lang="en-US" b="1" dirty="0" smtClean="0"/>
              <a:t>EC$2.50</a:t>
            </a:r>
          </a:p>
          <a:p>
            <a:endParaRPr lang="en-US" b="1" dirty="0"/>
          </a:p>
          <a:p>
            <a:r>
              <a:rPr lang="en-US" b="1" dirty="0" smtClean="0"/>
              <a:t>NOTE : </a:t>
            </a:r>
            <a:r>
              <a:rPr lang="en-US" dirty="0" smtClean="0"/>
              <a:t>On Average a 4 person family will use 2 hours water heating per day </a:t>
            </a:r>
            <a:r>
              <a:rPr lang="en-US" b="1" dirty="0" smtClean="0"/>
              <a:t>totaling EC$5.00</a:t>
            </a:r>
          </a:p>
          <a:p>
            <a:endParaRPr lang="en-US" b="1" dirty="0"/>
          </a:p>
          <a:p>
            <a:endParaRPr lang="en-US" b="1" dirty="0" smtClean="0"/>
          </a:p>
          <a:p>
            <a:pPr algn="ctr"/>
            <a:r>
              <a:rPr lang="en-US" sz="2400" b="1" dirty="0" smtClean="0"/>
              <a:t>Alternatives:  Solar Hot Water Systems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Hot Water for FREE 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Did you know that the St Lucia IRS Gives 100% tax rebate on the purchase of a Solar Heater?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Phantom Power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990601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Phantom power is what is used without you getting any benefit from the power consumption. </a:t>
            </a:r>
          </a:p>
          <a:p>
            <a:endParaRPr lang="en-US" dirty="0"/>
          </a:p>
          <a:p>
            <a:r>
              <a:rPr lang="en-US" dirty="0" smtClean="0"/>
              <a:t>A transformer that is plugged in even though there is nothing connected to is consumes power. </a:t>
            </a:r>
          </a:p>
          <a:p>
            <a:endParaRPr lang="en-US" dirty="0"/>
          </a:p>
          <a:p>
            <a:r>
              <a:rPr lang="en-US" dirty="0" smtClean="0"/>
              <a:t>Your TV, DVD, Computer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P</a:t>
            </a:r>
            <a:r>
              <a:rPr lang="en-US" dirty="0" smtClean="0"/>
              <a:t>hone Chargers all consume power when plugged in even when NOT in use.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 descr="http://i1.wp.com/www.cleanenergyresourceteams.org/sites/default/files/styles/large/public/schmidt1.jpg?resize=480%2C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3505200" cy="210312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666875" cy="19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19400" y="41148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Up to EC$2.00</a:t>
            </a:r>
          </a:p>
          <a:p>
            <a:pPr algn="ctr"/>
            <a:r>
              <a:rPr lang="en-US" sz="3200" b="1" dirty="0" smtClean="0"/>
              <a:t>A Day! 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How to save electricity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990601"/>
            <a:ext cx="7620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Only buy and use </a:t>
            </a:r>
            <a:r>
              <a:rPr lang="en-US" sz="2000" b="1" dirty="0" smtClean="0"/>
              <a:t>Compact Fluorescent or LED </a:t>
            </a:r>
            <a:r>
              <a:rPr lang="en-US" sz="2000" dirty="0" smtClean="0"/>
              <a:t>lighting SAVE 75-80%</a:t>
            </a:r>
          </a:p>
          <a:p>
            <a:endParaRPr lang="en-US" sz="800" dirty="0" smtClean="0"/>
          </a:p>
          <a:p>
            <a:r>
              <a:rPr lang="en-US" sz="2000" dirty="0" smtClean="0"/>
              <a:t>Use a</a:t>
            </a:r>
            <a:r>
              <a:rPr lang="en-US" sz="2000" b="1" dirty="0" smtClean="0"/>
              <a:t> fan </a:t>
            </a:r>
            <a:r>
              <a:rPr lang="en-US" sz="2000" dirty="0" smtClean="0"/>
              <a:t>instead of an Air Conditioner SAVE 90% Or use Solar assisted A/C units and save 40%</a:t>
            </a:r>
          </a:p>
          <a:p>
            <a:endParaRPr lang="en-US" sz="800" dirty="0" smtClean="0"/>
          </a:p>
          <a:p>
            <a:r>
              <a:rPr lang="en-US" sz="2000" dirty="0" smtClean="0"/>
              <a:t>Install a </a:t>
            </a:r>
            <a:r>
              <a:rPr lang="en-US" sz="2000" b="1" dirty="0" smtClean="0"/>
              <a:t>solar Hot Water </a:t>
            </a:r>
            <a:r>
              <a:rPr lang="en-US" sz="2000" dirty="0" smtClean="0"/>
              <a:t>Heater SAVE 100% </a:t>
            </a:r>
          </a:p>
          <a:p>
            <a:endParaRPr lang="en-US" sz="800" dirty="0" smtClean="0"/>
          </a:p>
          <a:p>
            <a:r>
              <a:rPr lang="en-US" sz="2000" b="1" dirty="0" smtClean="0"/>
              <a:t>Unplug </a:t>
            </a:r>
            <a:r>
              <a:rPr lang="en-US" sz="2000" dirty="0" smtClean="0"/>
              <a:t>all transformers when not in use SAVE Phantom Power use</a:t>
            </a:r>
          </a:p>
          <a:p>
            <a:endParaRPr lang="en-US" sz="800" dirty="0" smtClean="0"/>
          </a:p>
          <a:p>
            <a:r>
              <a:rPr lang="en-US" sz="2000" dirty="0" smtClean="0"/>
              <a:t>Open your fridge / Freezer door for </a:t>
            </a:r>
            <a:r>
              <a:rPr lang="en-US" sz="2000" b="1" dirty="0" smtClean="0"/>
              <a:t>as short a time as possible </a:t>
            </a:r>
            <a:r>
              <a:rPr lang="en-US" sz="2000" dirty="0" smtClean="0"/>
              <a:t>to either load it or take something. </a:t>
            </a:r>
            <a:r>
              <a:rPr lang="en-US" sz="2000" b="1" dirty="0" smtClean="0"/>
              <a:t>NOTE 30% of the cooling is lost in just 5 seconds of the door being open. </a:t>
            </a:r>
          </a:p>
          <a:p>
            <a:endParaRPr lang="en-US" sz="800" dirty="0" smtClean="0"/>
          </a:p>
          <a:p>
            <a:r>
              <a:rPr lang="en-US" sz="2000" dirty="0" smtClean="0"/>
              <a:t>Boil </a:t>
            </a:r>
            <a:r>
              <a:rPr lang="en-US" sz="2000" b="1" dirty="0" smtClean="0"/>
              <a:t>only the water you need </a:t>
            </a:r>
            <a:r>
              <a:rPr lang="en-US" sz="2000" dirty="0" smtClean="0"/>
              <a:t>when you use a kettle or are cooking</a:t>
            </a:r>
          </a:p>
          <a:p>
            <a:endParaRPr lang="en-US" sz="800" dirty="0" smtClean="0"/>
          </a:p>
          <a:p>
            <a:r>
              <a:rPr lang="en-US" sz="2000" b="1" dirty="0" smtClean="0"/>
              <a:t>Never leave an Iron on </a:t>
            </a:r>
            <a:r>
              <a:rPr lang="en-US" sz="2000" dirty="0" smtClean="0"/>
              <a:t>when not in use – Even if you answer the phone you save dollars by turning off then back on again</a:t>
            </a:r>
          </a:p>
          <a:p>
            <a:endParaRPr lang="en-US" sz="800" dirty="0" smtClean="0"/>
          </a:p>
          <a:p>
            <a:r>
              <a:rPr lang="en-US" sz="2000" dirty="0" smtClean="0"/>
              <a:t>Always </a:t>
            </a:r>
            <a:r>
              <a:rPr lang="en-US" sz="2000" b="1" dirty="0" smtClean="0"/>
              <a:t>turn off lights</a:t>
            </a:r>
            <a:r>
              <a:rPr lang="en-US" sz="2000" dirty="0" smtClean="0"/>
              <a:t> in areas where they are not in use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selarayeuk.com/wp-content/uploads/2012/11/wa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2427608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the cost of water?</a:t>
            </a:r>
          </a:p>
          <a:p>
            <a:endParaRPr lang="en-US" sz="800" dirty="0"/>
          </a:p>
          <a:p>
            <a:r>
              <a:rPr lang="en-US" sz="800" dirty="0" smtClean="0"/>
              <a:t>	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			</a:t>
            </a:r>
            <a:r>
              <a:rPr lang="en-US" sz="3600" dirty="0" smtClean="0"/>
              <a:t>Charges us</a:t>
            </a:r>
          </a:p>
          <a:p>
            <a:r>
              <a:rPr lang="en-US" sz="2000" dirty="0" smtClean="0"/>
              <a:t>                                 </a:t>
            </a:r>
          </a:p>
          <a:p>
            <a:endParaRPr lang="en-US" sz="2000" dirty="0"/>
          </a:p>
          <a:p>
            <a:pPr algn="ctr"/>
            <a:r>
              <a:rPr lang="en-US" sz="2000" b="1" dirty="0" smtClean="0"/>
              <a:t>EC$18.15</a:t>
            </a:r>
            <a:r>
              <a:rPr lang="en-US" sz="2000" dirty="0" smtClean="0"/>
              <a:t> for each </a:t>
            </a:r>
            <a:r>
              <a:rPr lang="en-US" sz="2000" b="1" dirty="0" smtClean="0"/>
              <a:t>1000</a:t>
            </a:r>
            <a:r>
              <a:rPr lang="en-US" sz="2000" dirty="0" smtClean="0"/>
              <a:t> Gallons of water used at </a:t>
            </a:r>
            <a:r>
              <a:rPr lang="en-US" sz="2000" b="1" dirty="0" smtClean="0"/>
              <a:t>HOME</a:t>
            </a:r>
          </a:p>
          <a:p>
            <a:pPr algn="ctr"/>
            <a:r>
              <a:rPr lang="en-US" sz="2000" b="1" dirty="0" smtClean="0"/>
              <a:t>EC$36.40</a:t>
            </a:r>
            <a:r>
              <a:rPr lang="en-US" sz="2000" dirty="0" smtClean="0"/>
              <a:t> for each </a:t>
            </a:r>
            <a:r>
              <a:rPr lang="en-US" sz="2000" b="1" dirty="0" smtClean="0"/>
              <a:t>1000</a:t>
            </a:r>
            <a:r>
              <a:rPr lang="en-US" sz="2000" dirty="0" smtClean="0"/>
              <a:t> Gallons of water used at the </a:t>
            </a:r>
            <a:r>
              <a:rPr lang="en-US" sz="2000" b="1" dirty="0" smtClean="0"/>
              <a:t>RESORT</a:t>
            </a:r>
          </a:p>
          <a:p>
            <a:pPr algn="ctr"/>
            <a:endParaRPr lang="en-US" sz="2000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What is the cost of wasting water?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Energy - Water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Wasting Water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LEAKING TOILETS</a:t>
            </a:r>
          </a:p>
          <a:p>
            <a:pPr algn="ctr"/>
            <a:r>
              <a:rPr lang="en-US" dirty="0" smtClean="0"/>
              <a:t>High volume water leaks often come from toilets.</a:t>
            </a:r>
          </a:p>
          <a:p>
            <a:pPr algn="ctr"/>
            <a:r>
              <a:rPr lang="en-US" dirty="0" smtClean="0"/>
              <a:t>They are hard to detect and are usually caused by</a:t>
            </a:r>
          </a:p>
          <a:p>
            <a:pPr algn="ctr"/>
            <a:r>
              <a:rPr lang="en-US" dirty="0" smtClean="0"/>
              <a:t>worn or misaligned parts. A toilet that continues</a:t>
            </a:r>
          </a:p>
          <a:p>
            <a:pPr algn="ctr"/>
            <a:r>
              <a:rPr lang="en-US" dirty="0" smtClean="0"/>
              <a:t>to run after flushing could be wasting 5-10</a:t>
            </a:r>
          </a:p>
          <a:p>
            <a:pPr algn="ctr"/>
            <a:r>
              <a:rPr lang="en-US" dirty="0" smtClean="0"/>
              <a:t>gallons per hour - that’s 46,000 to 92,000 gallons</a:t>
            </a:r>
          </a:p>
          <a:p>
            <a:pPr algn="ctr"/>
            <a:r>
              <a:rPr lang="en-US" dirty="0" smtClean="0"/>
              <a:t>or between  </a:t>
            </a:r>
            <a:r>
              <a:rPr lang="en-US" b="1" dirty="0" smtClean="0"/>
              <a:t>EC$851.00- EC$1,702.00 </a:t>
            </a:r>
            <a:r>
              <a:rPr lang="en-US" sz="2000" dirty="0" smtClean="0"/>
              <a:t>per year </a:t>
            </a:r>
            <a:endParaRPr lang="en-US" sz="2000" dirty="0"/>
          </a:p>
        </p:txBody>
      </p:sp>
      <p:pic>
        <p:nvPicPr>
          <p:cNvPr id="23554" name="Picture 2" descr="https://encrypted-tbn3.gstatic.com/images?q=tbn:ANd9GcS7DPcHwpzFPXWaD7ntRbFBnnwZP_uZRlPN3EL5ybDUIOuHiZ8L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1685925" cy="2286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37338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LITTLE DRIP CAN MEAN A LOT!</a:t>
            </a:r>
          </a:p>
          <a:p>
            <a:pPr algn="ctr"/>
            <a:r>
              <a:rPr lang="en-US" dirty="0" smtClean="0"/>
              <a:t>An intermittent drip from your faucet or showerhead can waste more than 9,400 gallons of water a year, costing up to </a:t>
            </a:r>
            <a:r>
              <a:rPr lang="en-US" b="1" dirty="0" smtClean="0"/>
              <a:t>EC$173.90</a:t>
            </a:r>
            <a:r>
              <a:rPr lang="en-US" dirty="0" smtClean="0"/>
              <a:t> This amount of wasted water would fill a bathtub 184 times! The costs can add up quickly!</a:t>
            </a:r>
            <a:endParaRPr lang="en-US" dirty="0"/>
          </a:p>
        </p:txBody>
      </p:sp>
      <p:pic>
        <p:nvPicPr>
          <p:cNvPr id="23556" name="Picture 4" descr="https://encrypted-tbn3.gstatic.com/images?q=tbn:ANd9GcRr1OfyV1UJPvMpCJEN8kSma5DmaQS1nbo_yiTY-hXZCTBPjSKn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315365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Wasting Water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LEAKING PIPES</a:t>
            </a:r>
          </a:p>
          <a:p>
            <a:pPr algn="ctr"/>
            <a:r>
              <a:rPr lang="en-US" dirty="0" smtClean="0"/>
              <a:t>A leaking service line or pipe in your home can add up to serious water waste. A small hole in a pipe (1/8</a:t>
            </a:r>
            <a:r>
              <a:rPr lang="en-US" baseline="30000" dirty="0" smtClean="0"/>
              <a:t>th</a:t>
            </a:r>
            <a:r>
              <a:rPr lang="en-US" dirty="0" smtClean="0"/>
              <a:t> inch) wastes 74,000 Gallons of water in a </a:t>
            </a:r>
            <a:r>
              <a:rPr lang="en-US" u="sng" dirty="0" smtClean="0"/>
              <a:t>three-month period.</a:t>
            </a:r>
            <a:r>
              <a:rPr lang="en-US" dirty="0" smtClean="0"/>
              <a:t> Continual leaking from this size hole could cost you about EC$1,369.00 in that</a:t>
            </a:r>
          </a:p>
          <a:p>
            <a:pPr algn="ctr"/>
            <a:r>
              <a:rPr lang="en-US" dirty="0" smtClean="0"/>
              <a:t>three month time period. This is enough water to do about 900 loads of laundry!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Remember if dripping water is hot water your</a:t>
            </a:r>
          </a:p>
          <a:p>
            <a:pPr algn="r"/>
            <a:r>
              <a:rPr lang="en-US" sz="2800" dirty="0" smtClean="0"/>
              <a:t>energy dollars are </a:t>
            </a:r>
            <a:r>
              <a:rPr lang="en-US" sz="2800" b="1" u="sng" dirty="0" smtClean="0"/>
              <a:t>also</a:t>
            </a:r>
            <a:r>
              <a:rPr lang="en-US" sz="2800" dirty="0" smtClean="0"/>
              <a:t> going down the drain!</a:t>
            </a:r>
            <a:endParaRPr lang="en-US" sz="2800" dirty="0"/>
          </a:p>
        </p:txBody>
      </p:sp>
      <p:pic>
        <p:nvPicPr>
          <p:cNvPr id="22530" name="Picture 2" descr="https://encrypted-tbn3.gstatic.com/images?q=tbn:ANd9GcTC-b02BjmU6qRz8l5Z_ke5oQK9P9OyIThKScePioWM3aDh_i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2076450" cy="2181226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257425" cy="257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What we do at work!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We leave walk-in coolers &amp; freezer doors open!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	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	WHY? 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			WHAT CAN WE DO DIFFERENTLY?</a:t>
            </a: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en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What we do at work!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We leave taps running for NO reason!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	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  <a:r>
              <a:rPr lang="en-US" sz="4800" b="1" dirty="0" smtClean="0"/>
              <a:t>WHY? 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			WHAT CAN WE DO DIFFERENTLY?</a:t>
            </a: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www.proginosko.com/wordpress/wp-content/uploads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Energy Awareness Training</a:t>
            </a: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</a:rPr>
              <a:t>Secondary Objective</a:t>
            </a: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With the provision if information our team members can become energy proactive in their homes which in turn will engender habits that will spill over into the work place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92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pPr algn="ctr"/>
            <a:endParaRPr lang="en-US" sz="40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1.gstatic.com/images?q=tbn:ANd9GcSXnqJLWkVpuZaUIXffsWAvvDa0cBg4CqtB3gkwtwGu_uzUxqfB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802" y="1295400"/>
            <a:ext cx="3106574" cy="487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What we do at work!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We don’t care for our 					equipment!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	</a:t>
            </a:r>
          </a:p>
          <a:p>
            <a:endParaRPr lang="en-US" sz="2800" b="1" dirty="0" smtClean="0"/>
          </a:p>
          <a:p>
            <a:r>
              <a:rPr lang="en-US" sz="4800" b="1" dirty="0" smtClean="0"/>
              <a:t>			WHY? 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r>
              <a:rPr lang="en-US" sz="2800" b="1" dirty="0" smtClean="0"/>
              <a:t>	WHAT CAN WE DO DIFFERENTLY?</a:t>
            </a: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assets.kingletas.com/wp-content/uploads/2013/04/Question-Peo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090148" cy="380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What we do at work!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 do not turn off when not in use!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	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WHY? 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r>
              <a:rPr lang="en-US" sz="2800" b="1" dirty="0" smtClean="0"/>
              <a:t>						WHAT CAN WE DO 						DIFFERENTLY?</a:t>
            </a: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g8PDxAPEBAPDw8NEA0ODQ0PDw8ODw8NFBAVFRQQEhIXHCYeFxkjGhQVIC8gJicpLSwsFR4xNTIqNSctLCkBCQoKDgwOGg8PGjAkHyQsKSw0NCopKSwpLDAqNDUtLC0sKjQsLC4pKjQwLSwqLC01LCwtNCwsMCwwKSwsLCkpLP/AABEIAOEA4QMBIgACEQEDEQH/xAAcAAEAAQUBAQAAAAAAAAAAAAAAAgEDBAUGBwj/xABDEAACAQIDBQUFBQUECwAAAAAAAQIDEQQFEgYhMUFRBxNhcZEiMoGhsRQjQlJyYpOiwdFDgpLwFRYlMzREU2OywuH/xAAbAQEAAgMBAQAAAAAAAAAAAAAABAUCAwYBB//EAC8RAQACAgECBAMHBQEAAAAAAAABAgMRBAUhEjFBUXGh8BMiYZGxwdEjMkKB4RT/2gAMAwEAAhEDEQA/APcQAAAAAAAAAAAKSkkm20kt7b3JLqBUHMZp2kZZh24uuqs1xhQTq/xL2fmaGt21YVP2cNiJLrJ0o/K7NU5scecrDH0zl5I3XHP++36vRQeeUe2nCN+3h8THxj3U/wD2Rucv7TcrrWXf91J8q8JU/wCL3fmIzY58pMnTOXjjdsc/67/o6oFuhiIVIqdOcZwfCcJKUX5Nbi4bUCY12kAAeAAAAAAAAAAAAAAAAAAAAAAAAABotr9q6WXYd1JWlVneNCjffOfV9Irmzy1orG5bMWK+W8UpG5k2q2ww+XU9VV66s0+6oRa1z8f2Y+P1PFtpNtcZj5PvajjSv7OHptxpJcrr8T8X8jV5pmlXFVp1603OpUd5SfJcopckuSMUqM2e2Sdej6B0/pWLiVi097+/t8PrYACOtwAAZmWZxiMLLXh61SjLnok0n+qPCXxR6Vst2vKTjSx8VBvcsVTXsX/7kOXmt3gjykG3Hltj8pQuVwMHKjWSvf39fzfUNKrGcVKMlKMkpRlFqUZRfBpriiZ4TsLt7Uy+apVHKphJv2ocXSbe+dP+cefme5YbEQqwjUpyU4VIqcJxd1KLV00y1w5oyR283B9Q6fk4V9W71nyn69VwAG5WgAAAAAAAAAAAAAAAAAAAADAzvOaWDoTr1X7MFuivenN+7CPi2fP+020FXHYiVaq/CEF7sI8oR8F8975nUdqO0rr4l0IP7nCNwSXCVfhOXw934PqcCVXJy+O3hjyh33Runxx8UZbR9+3yj0j95/IABFXgWa+MhD3pb+nF+hnYXIMfi/ZweGq1uUqsYqNOL6d5K0b+Fydbsezy2p4TVzaWIw0pemveScXHm0blS83q1MFvs6amfx9Gm/0zS/a9DJw+LhU3Rld9OD9DU5ts/i8HJRxOHrUG90e9pyipfplwl8GYdOLubJ49fRCx9Xy73MRMOnBjYLESkrT3tcJ834S6+ZkkS9JrOpX/AB+RXPXxVVPR+yba906iy+tL7uq28K2/cq8XT8pb2vH9R5uSpVZRkpRbjKLUoyW5xkndNeNz3HeaW8UMeXxqcrFOK3r8p9JfUYNTsrnSxuDoYjdqqQtUS5VYvTNf4k/g0bYu4mJjcPmWSk47TS3nE6AAesAAAAAAAAAAAAAAAAA1+0OZrC4SviOdGnOUfGdrQXxk0bA0W2uz1TMMFUwtKssPKo4PvHBzTUZatLSatdpb/AxtvU6bcPg+0r4/Lcb+D5wzDOkpuLvN3bqTv+K+/wA2UpY6nPhJJ9HuZtM+7JM2wl33H2mmv7TCt1t3jTsp/wAJxtSm4txknGUXaUWmmn0afAgTx6xGnXV6vktabRqY9vZ0pm5Nlc8XiKOGh71ecYX46VxlN+Cim/gcjSxc4e7J26PevRnuHYzsliI/7RxVNU1Om44SDTU3GVr1nF+6mlZdVJvha+FeNM2j2SMvWaVxWnWra7fF6dl2X08PRp0KUdNOjCMILwS4vq3xb6syQC0cLMzM7lYxmCpVoSpVacKtOatOnUipwkvGL3HifaL2UxwV8Xg0/srf3tFtyeHbe6UW97p33b968Vw9zLeIoRqQlTnFShUjKE4vepRas0/gY2ruG3DmnFbceT5XVoIlQq6r+DLm1OVywmNxGFd2qFWUYt8XT4wk/OLizp9iuzHFYyCrVH9mw87OE5xcqlSPWFPdu8W14XK/JWb9oju6/i58fH/qXtqsw5gHtmE7J8sgrTVas+cp1pR3+ULFvH9keXTT7qVehLk1U72N/GM7t+qMP/Jk03R1/i713+Ov+7+TB7FMxbpYrDt/7udOtBeE04y+cF6nph5zsFsfictzCqp2qUKuHn3eIhdRco1YNRlHjGVm93o2ejE7BExSIt6OX6rbHfkzfHO4tqfkAA3qwAAAAAAAAAAAAAAAAAAA1WdbLYLHK2Kw1GtyU5QXeJfs1FaS+DNqA9iZjycBl/YpldDFxxKVWcIe1HC1ZRqUVUvuk7q8kujb/kd+AeREQ9te1v7pAAesQAhWqxhGU5NRjBOUpN2UYpXbb6WA8rzLZeGN2ixM6sVKhhYYWpVi+FSq6MdFN+G678I25noSrnJbM5kq8cRi1/zmKrVFfj3ULU6aflGC9Wbn7Ua8cRrceqXy728cUt/jER+Xn82078d+av7UPtJsRG2jibGwo1VJJr4+ZzaxJtMmr6ta6aX9f6AbMAAAAAAAAAAAAAAAAAAAAAAAAAAADU7RbT4bAU+8rzs3fu6UbOpUa/LHp4vcjyZiI3LOmO2S0VpG5lsq+IhTjKc5RhCCcpTk1GMYri23wPGe0LtIeM1YXCtxw17VKm9Sr25W5Q8OfPoaTa/bzE5lLS33WHi7ww8W7eEpv8UvkuSOaK7NyPF92vk6/p3SIwTGTN3t7ekfzP1+L0XYHML4RwvvpVZ38pWkn639DpftR5Vs3nH2ateT+7qJQqeHSXw+jZ3v2ro+PBrhYlce8Wpr2UnV+PbFyJt6W7/z824+1FViTXZfjKOpqtqd7adMtPmzb1MojUjqw9S7/wCnUdvSSX1RIVC2sSdBsxvVSXL2Yrz3t/VGnWzlTTfvI6uji7eqZ0+TYWNKjGCabW+b6zfH/PgBnAAAAAAAAAAAAAAAAAAAAAAAAAGp2nz+GAwtTES3tezShw11X7sf5vwTPJmIjcs8eO2S0UrG5ns122u21PLoaYpVMVUV6VJvdFcO8qdI+HO3m14TnGcVsVVlVq1JVJye+T59ElwUVyS4E84zSpXqTq1ZOdWtJynJ/RLkrWSXJGtuVOXLOSfwd9wuBj4dNR3tPnP7R+CoKA1J21TcZJnNaMo0VGVZSajTpxTlU1PhGC5+Rj5FkGJx1ZUcPTc5cZSe6FOP55y/Cvm+Vz3HYzYDD5bHXurYqStPESXup8YUl+GPzfPopODHeZ3HZT9U5fHpjnHkjxTPp++/RwuLyuvTk4zpyhKNrp23XV+KdjIyzMKtNPffTZrrpO0x0oVKsptJ33LySsjW4jZ2jU3xeiT6cH8CzcQnlm0Ouyb4nTZXBNynd71Fab+zzd7df6HK5bs66M7yinHjrTbV/FPgdFVrOiozjwTSnHk4sDcghRrKcVKLun/mxMAAAAAAAAAAAAAAAAAAAAAAHjna9njqYuGFi/YwsE5rrWqJP5R0/wCJnsTZ8055mLxGKr13/bVqs1+lyelell8CJyrarr3dD0DDFs85J/xj5z/zbW1pXfluLYbKFe62Z7qm72S2VrZliFRp+zCNpV6zV40qd+PjJ8Eufkm1oz6A7L8kWFy2jK1qmKX2mq+bU/cXkoafV9Tdhx+O2pVnUuZPGw7r5z2j+W8yDZ/D4CiqGHhpit8pPfOpPnOcub+nBWRn1k3GVuOmVvOxMFpEa7Q4a1ptPitO5ebyzKz3suU818SWdZNBYiqrPfJuNm1ul7Vvma6ez8uTcfNu/oesW3jnslwkTefXi1N3TTRooZPK++UvU2+By+lCLTjq1K0nN6m108EBucjzPTub9mXHw8TpUzlKWMpQVlGKt0SOhyqq50Yy66reWp2AywAAAAAAAAAAAAAAAAAAAAGu2kxXdYLFVeDp4evJfqVN2+dj5nlKy3uyXNn0rtNlU8Xg6+GhONOVeGhTknKKu1e6T6XXxPEc47D843uM8LiEvdjCrKk/8M4pfMi58U3mPZfdM52Pi47b/umfru5JS+JUnjuzjOMP7+BxO7nRj369aTkaaSxNOapyjVjNtJU5wkpt9FFq7ZHnjytadVpbzj8p23FKk5yjBcZyjBecnZfU+p8LQVOEKcfdpxjCP6YpJfQ8N2B7MMzq1qGJxUIYWhSqUq2iqn39RQmpaVTXu3ta8rNX4M93JPHxzTe1P1bmU5E1ik+WwAtYmbUJtcVGTXmkySpHL5tiV3058m9Kfkkr/Iw3WROcFNb+ZrquVSvuqTS6XQGTKrFFJYq+6G983yXmzEWWL8U5y83ZfInOsoWjGyXRAdBlWzNKrCFWpKpJu+qCkowupNW3K/LqdLCCilFJJRSSS3JJcjX7O/8ADU311v8AjZsgAAAAAAAAAAAAAAAAAAAAAAW8RiYUoudScacIq8pzkoxS8W+By+3O3UMuiqcFGpiqi1QhK+inDhrnbfxTsudnwPFdotpsVjJXr1p1Lb9N7Qj4Rgty+pGyciKTqO8rnh9Iyciv2lp8NfnPwj9/1ev4/tgyulNxjKtXtuc6NK8Pg5uN/gZmS9pGWYycacavd1W/u4YiHdty4WjJ3jfwvc+egR45N9ra3RuPNdRM799vrAHnPZFtlPFU54KvJzq4eKnRqSd5ToXScZPm4trf0kuh6MTqWi8bhy/IwWwZJx29Ao0VBm0OPqUtEpQ5QlKK8k9xYnIyse/van65/UwqjAxcXX0pt8Fds1FGpKcr8uS8DIzapwh+Z3fkiuCpcF1sgPR8qo6KFKPSnC/m1d/NmWUirJLorFQAAAAAAAAAAAAjcXAkCNxcCQI3KXAmCOoagPnDbLNpV8fi6jd/v6sI+EIScIr0ijQt3Oh7Qsplg8yxMZK0a05Yii+UqdWTlu8pao/3TnKc1K6XFb7c2vAqr0mJmXeYOTW1K1jy1GlSgBrS3Y9ks5LN6FuEoYlS/T3Unv8AikfQB5V2N7KTpqeYVouPew7rCxkrN0205VbdHZJdVd8Gj1LUWXHrMU7uN6tlrk5H3fSNJ3BDUUnVUU2+CV2b1U5THv72p+uf/kzBrMycXO85S/NKUvV3MCvUA0+Jlqqv9myRs8rp3qU11nBfxI1kF7T8WbvIoXr0kvzxfwW9/QD0AENRW4EgRuLgSBG4uBIEbi4EgUuALespqLdyLYF3WNZZciLkBkayneGM5kZVQMrvCnemE65bligMDbHZHD5pRVKreFSnd0MRBJzpSfHd+KLsrx8OT3njGa9jubUZtUoU8TG/s1KVaEH4NxqOLT9fM9vqZjbr6GNPObcpehjNYlvx8i9I1E9nlGSdj+a1WniKlDCw56msRV+EYO3rJHoORdluXYVxnUU8XUjZp19KpKXVUY7n/e1Gy/04ukvQks4vyl6GMYqx302W5ue0eGbTp0PfDvzRxzJvk/QuxxbfU2Ijb98a/OcZaCiuMnv8l/8AbEI4hmvzKTk78krIDUYzEMZXgpVI1qsvco06lv2qmh2Xw4+hj1YynLSldtpLzb5nS14RoYWVJfklBftTkt7/AJgcZTXtHS7Lw+/T/LCb+Vv5mgp0Hq4HQ5HUVKblPdeDS3Xbd1u3eQHW6xrNdRzKMuTXnYyo1LgZCkVUiypldQF3UVuWtRXUBc1FbltSK6gJ3BC5UCFijRKw0gW2ijiXdJTSBZcCOgv6SmkCw6ZB0l0MlxKOAGK6C6EHh10XoZmgo6YGE8OuiIuiuhnOkRdEDC7tEXYznQIfZQNdXn7LSaT5N8DCWb04+zOyl5pp+TN1Uy+MuKua/EbKYafvU15puL+QFiOdQStHSvKyNfnGY64JxTlKL92O9tPju9DP/wBR8NydZeVWRew2yVCm7rvG+spuQHJ08xmuNGr+7kZCzrrTq/u5/wBDsY5NBFyOWpAcjSzzkoVf3c/6HT5fin3cb8bb/C74GWsESWEAoqxJVSSw5XuACmSUindEu7AKRLUUUCugCuooV0gC9YWJWFgI2KWJiwELDSSsLARcSmknYWAhpGknYWAt6RpLlhYC1oK6C5YWAtaBoLthYC1oK6C5YWAt6RoLlhYCGkaSditgIaRpJ2AENI0k7ACGkrpJWFgI6QSsAKgACgAAAAAAAAAAAAAAAAAAAAAAAAAAqAAKFQ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How much does </a:t>
            </a:r>
            <a:r>
              <a:rPr lang="en-US" sz="4800" b="1" dirty="0" smtClean="0">
                <a:solidFill>
                  <a:srgbClr val="FF0000"/>
                </a:solidFill>
              </a:rPr>
              <a:t>YOUR HOTEL </a:t>
            </a:r>
            <a:r>
              <a:rPr lang="en-US" sz="4800" b="1" dirty="0" smtClean="0"/>
              <a:t>pay monthly to LUCELEC for our electrical consumption?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GUESS?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LUCELEC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EC$??,000 -Month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How much does </a:t>
            </a:r>
            <a:r>
              <a:rPr lang="en-US" sz="4800" b="1" dirty="0" smtClean="0">
                <a:solidFill>
                  <a:srgbClr val="FF0000"/>
                </a:solidFill>
              </a:rPr>
              <a:t>YOUR HOTEL </a:t>
            </a:r>
            <a:r>
              <a:rPr lang="en-US" sz="4800" b="1" dirty="0" smtClean="0"/>
              <a:t>pay monthly to WASCO for our water consumption?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GUESS?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WASCO</a:t>
            </a:r>
          </a:p>
          <a:p>
            <a:pPr algn="ctr"/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EC$??,000 - Month</a:t>
            </a: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How much does </a:t>
            </a:r>
            <a:r>
              <a:rPr lang="en-US" sz="4800" b="1" dirty="0" smtClean="0">
                <a:solidFill>
                  <a:srgbClr val="FF0000"/>
                </a:solidFill>
              </a:rPr>
              <a:t>YOUR HOTEL </a:t>
            </a:r>
            <a:r>
              <a:rPr lang="en-US" sz="4800" b="1" dirty="0" smtClean="0"/>
              <a:t>pay monthly to TEXACO for our LPG consumption? 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GUESS?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TEXACO/SOL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EC$??,500 - Month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accent1">
                    <a:lumMod val="50000"/>
                  </a:schemeClr>
                </a:solidFill>
              </a:rPr>
              <a:t>Total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 Cost of Utilities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76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dirty="0" smtClean="0"/>
          </a:p>
          <a:p>
            <a:pPr algn="ctr"/>
            <a:endParaRPr lang="en-US" sz="1100" b="1" dirty="0" smtClean="0"/>
          </a:p>
          <a:p>
            <a:pPr algn="ctr"/>
            <a:r>
              <a:rPr lang="en-US" sz="5400" b="1" dirty="0" smtClean="0"/>
              <a:t>PER MONTH </a:t>
            </a:r>
            <a:r>
              <a:rPr lang="en-US" sz="5400" b="1" dirty="0" smtClean="0">
                <a:solidFill>
                  <a:srgbClr val="FF0000"/>
                </a:solidFill>
              </a:rPr>
              <a:t>EC$??,000.00</a:t>
            </a:r>
          </a:p>
          <a:p>
            <a:pPr algn="ctr"/>
            <a:endParaRPr lang="en-US" sz="1100" b="1" dirty="0" smtClean="0"/>
          </a:p>
          <a:p>
            <a:pPr algn="ctr"/>
            <a:r>
              <a:rPr lang="en-US" sz="5400" b="1" dirty="0" smtClean="0"/>
              <a:t>PER YEAR </a:t>
            </a:r>
            <a:r>
              <a:rPr lang="en-US" sz="5400" b="1" dirty="0" smtClean="0">
                <a:solidFill>
                  <a:srgbClr val="FF0000"/>
                </a:solidFill>
              </a:rPr>
              <a:t>EC$?,000,000</a:t>
            </a:r>
          </a:p>
          <a:p>
            <a:pPr algn="ctr"/>
            <a:endParaRPr lang="en-US" sz="1100" b="1" dirty="0" smtClean="0"/>
          </a:p>
          <a:p>
            <a:pPr algn="ctr"/>
            <a:endParaRPr lang="en-US" sz="1100" b="1" dirty="0" smtClean="0"/>
          </a:p>
          <a:p>
            <a:pPr algn="ctr"/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Best Practice Target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763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Target % Savings</a:t>
            </a:r>
          </a:p>
          <a:p>
            <a:pPr algn="r"/>
            <a:r>
              <a:rPr lang="en-US" sz="4400" b="1" dirty="0" smtClean="0">
                <a:solidFill>
                  <a:srgbClr val="FF0000"/>
                </a:solidFill>
              </a:rPr>
              <a:t>5% $172,500</a:t>
            </a:r>
          </a:p>
          <a:p>
            <a:pPr algn="r"/>
            <a:r>
              <a:rPr lang="en-US" sz="4400" b="1" dirty="0" smtClean="0">
                <a:solidFill>
                  <a:srgbClr val="FF0000"/>
                </a:solidFill>
              </a:rPr>
              <a:t>10% $345,000</a:t>
            </a:r>
          </a:p>
          <a:p>
            <a:pPr algn="r"/>
            <a:r>
              <a:rPr lang="en-US" sz="4400" b="1" u="sng" dirty="0" smtClean="0">
                <a:solidFill>
                  <a:srgbClr val="FF0000"/>
                </a:solidFill>
              </a:rPr>
              <a:t>15% $517,500</a:t>
            </a:r>
          </a:p>
          <a:p>
            <a:pPr algn="r"/>
            <a:r>
              <a:rPr lang="en-US" sz="4400" b="1" dirty="0" smtClean="0">
                <a:solidFill>
                  <a:srgbClr val="FF0000"/>
                </a:solidFill>
              </a:rPr>
              <a:t>20% $690,000</a:t>
            </a:r>
          </a:p>
          <a:p>
            <a:pPr algn="r"/>
            <a:r>
              <a:rPr lang="en-US" sz="4400" b="1" dirty="0" smtClean="0">
                <a:solidFill>
                  <a:srgbClr val="FF0000"/>
                </a:solidFill>
              </a:rPr>
              <a:t>25% $862,500</a:t>
            </a:r>
          </a:p>
          <a:p>
            <a:pPr algn="r"/>
            <a:r>
              <a:rPr lang="en-US" sz="4400" b="1" dirty="0" smtClean="0">
                <a:solidFill>
                  <a:srgbClr val="FF0000"/>
                </a:solidFill>
              </a:rPr>
              <a:t>30% $1,035,000</a:t>
            </a: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straightshootersadagency.com/wp-content/uploads/2013/02/SSbkgr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4511040" cy="2819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flipV="1">
            <a:off x="3962400" y="3886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Energy Awareness Training</a:t>
            </a: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Using only knowledge and getting buy-in from employees to be as proactive with energy as they are at home, an organization can reduce power and water consumption up to 15% without the need for any capital investment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92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pPr algn="ctr"/>
            <a:endParaRPr lang="en-US" sz="40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What can you do?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Be Responsible</a:t>
            </a:r>
          </a:p>
          <a:p>
            <a:r>
              <a:rPr lang="en-US" sz="4800" b="1" dirty="0" smtClean="0"/>
              <a:t>Think		  Train		     Talk</a:t>
            </a:r>
          </a:p>
          <a:p>
            <a:pPr algn="ctr"/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Support	          Share</a:t>
            </a:r>
          </a:p>
          <a:p>
            <a:pPr algn="ctr"/>
            <a:r>
              <a:rPr lang="en-US" sz="4800" b="1" dirty="0" smtClean="0"/>
              <a:t>Educate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     Emulate Best Practice	</a:t>
            </a:r>
            <a:r>
              <a:rPr lang="en-US" sz="4800" b="1" dirty="0" smtClean="0"/>
              <a:t>	            </a:t>
            </a:r>
            <a:r>
              <a:rPr lang="en-US" sz="12000" b="1" dirty="0" smtClean="0"/>
              <a:t>Do!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32" name="AutoShape 4" descr="data:image/jpeg;base64,/9j/4AAQSkZJRgABAQAAAQABAAD/2wCEAAkGBxQTEhUUExQUFRUXGBwXGBYXFxgUFxgcFxoYHBUXGBcYHCggHBwlHBcYITEhJSksLi4uGB8zODMsNygtLisBCgoKDg0OGhAQGywkHyQuLiwtLS0sLCwsLCwsLCwsLCwsLCwsLCwsLCwsLCwsLCwsLCwsLCwsLCwsLCwsLCwsLP/AABEIAO4A1AMBIgACEQEDEQH/xAAbAAABBQEBAAAAAAAAAAAAAAAEAAEDBQYCB//EAEoQAAIBAgMDBwYJCQcFAQAAAAECAwARBBIhBTFBBhMiUWFxgTJScpGhshQjVJKTscHR0gcWM0JDU2JzgiQ0Y4OiwvAVRHSj4cP/xAAaAQACAwEBAAAAAAAAAAAAAAAAAQIDBAUG/8QALhEAAgIBAwIEBgEFAQAAAAAAAAECEQMSITEEURMUQXEiMjNhkbHBI0KBodEF/9oADAMBAAIRAxEAPwAv4VH56cP1h1d9cNj4h+0Qf1CqiSDCg2MMGmhvGp+ykI8J+4w/0S/dWuPTTcUyuWeCZaNtWHjNH88ffXB21hx+3i+eKACYXhBB9Ev3UrYbhDB9Ev3VPyuTsR8xALO38MN88XzhXJ5SYT5RF84VAHw/7qH6NfurrncP+7i+jX7qPLZBeYgdTcpsJlI+ER6g7j2VTYCBmhiJV7tGjZjjGQklAS2W5te9/Gj8ZLHpkji43+LXj4VU4SGZoYCHw4vCgAYuDZRlF7A62WmsDi1r+/3E8upPT/wvuT+ICiZZHsVlAAeUSEKYozox3i+b21anHRfvI/nj76yuxkRTPz6QysHjAYLnFmjJsMwuB0fZVjzmG+TxfRJ91JdPKV6eCTzxjyW//U4f3sfzh99cna8H76L54qq53DfJ4vok+6n57D/J4vok+6peVydiPmYFl/13Dfv4vniuTyiwvyiH54oAT4f5PF9Gn3U/wmD5PF9Gn3UeUyh5mAaeU2EH/cw/OFN+dGD+URfOoQYuH9xF9Gn3U4x0X7iP6NPup+UyB5mAV+dWD+UR+ugNvcqMK2HlWOdS5XohWKsTcaA8Km+Hx/uY/mJ91A8oMZGcNMBEgJjaxCKCNNDcCjyuRbh5iD2JJcEwY9DLYm39vkBGvEa60TsDakghC8xiJWDyDMuVwbSNYc4xF7DS56qBxuEnMjHncKCWJIPODeb+b21LsnFvHh1W6kiWcEi5FxIDpfW3So8FS0pcv7fYXjONt/v7llLFi59Hy4SI77ESzsNQQLXVe+530VDgYUVUSGIKoCi6KzWAtdmIuTVam1G42tRwx8dr38ONXLpdPO5S+ocuNiTEYRHRkKIFYWOVQp7wQLgjffsoRcNi18jFI46p4rt8+Mi/qpptqeaPE1Vy7cN7As5G9Y1Lkd4UG1Sl08a32FHNK9ty2k2hi4ulJBHKo3mBzm7+bcAnwNWuzcek8YkjbMp8CCN4I4EdVUux9rrMBre+47tRvBHA0+DHMY3KukeKVmtw56IXJHpJfxFZcuDQrTNGLNqdMyX5TD/a13/ol+tqVR/lP/vi6/sl+tqVRXBYac8mQxu2JxFzYmwi6h/DTfmqvynE+qL8NX44dw+qnqmOSdLdljhG+DP/AJop8qxP/r/DXJ5Hx/KcV64/w1o6VPXLu/yLRHsZr8zIz/3OK+cn4aX5lxfKMV85Pw1pbU9qNUu7Hpj2MyOREXyjFfPX8NUWAxS8xDmxGHQiPLlYOzCzvvtuNeiLQG1CiLGWCKoljuSoAFzYEm2guRrUo5JRd2QlBNVRl9gYBcTJiLYhsq8z0oQqhiVkGokB3ajxq5/NRPlOK/8AV+CrHY7ArKVC5TM1mW1m6KE2I32YuvhRwoeSVvdjUI0tigPJJPlOK/8AV+Cm/M+P5VivXH+CtCKQpa593+Q0R7Izv5nR/KcX64/wU35lx/KcX86P8FaQU9qNUu7Hpj2RmfzKi+U4v56fgp/zIi+UYv56fhrSinFGqXdhS7GZHIeH5Ri/pF/DQW2uRsUeGmcTYklYnazOpUlVJsQF1GlbWlYHto1PuFLsYPE7QRjmOLwylgtxkke3QW+460Ryc2MuJikYzygCeUKYSFQgiMlgHUnXTjwragDqX5o+6uy1/wDlqnLLJpK+CEccU26MliuS0kQzYaZ5G/WjnK2YfwsqjKd+/Tuqqmx7x6TYeeMj/DLr4Mtwa9BFdKxG4mpw6nJDhkZ4IS9DDYHDT4nSOJ40/WmlUoAP4VOrN1cK2mCwyQoscQyqotfix4sx4k/bUzOTvN65qGTLLI7kThjjBVEyGIh5vFYoLoDzM473zRyetlU+FGbYezYSXzcTEfCQ5G96hNvzmPFSkxysJMPGqlI2cFklLEdEaaHjQ+JxWJn5mNMFOqc5ETI4tYJIpJt1aGrVkj4TTff9FLhLxLS7Gf8AyoNbGAf4S/W3ZSp/ypC+O/y1+tuynquPBdTPRE3DuH1CuhXMY0HcPqFdgVmjwWse1K1KnqQhqelT0CGtTOoIIYAjiCARbtvXQFA7cvzEgXynHNr6UhyJ7WFNAH30A0sNAALADqAFIVBgJi8asRY2sw32ZCVkW/Y6sPCiKSAanFKntTAVPSpUAPStTMbAk6W117KqMVtdiLxBFT99MSqf0KOk/hYdtAi5FOBWGfaM8usEuJmKkEmKFIoNCNM8t7j10dhuUU8IBxiQqo0Z45FZhfcTECTbrtRYzWCnofB4uOVc0bq69am43X+2iKBCpU4pCmMVPTV0KAEpt2U96amoA8q/KZ/fP8tPtpV3+Uf++H+Wn1UqnYI9CQaDuH1CuxXEe4dw+oV2KojwSY9PTWp6kIVqcCkKegQ1qrtsYjI2HJ3Gdb9VwkhS/ewUeNWVqjxWFSRSkiq6nerC4Nt1AEOAPSnA3Ca4/wAyOJyPnFj40XXGGw6RqERQig3sOJPEk6k1Jan6gNT2pCnoApds7cEEioQLFC5cq7BbNYA5AbX6+yotn8qonZUeyFvIcNnic9QfSx7GAqz2ns1Zh5TI4BCyIcrLf2EXAup00rz3G7P5tpIZkvI1mzC4Rl6QLqu7UkX6iKGCNftvHgZs3SjQ5Qn72QakN/AnEcTpwrPyTBwcRijmW5WOImyuRvJA3RqdLcT7eZIWfmUVWAssSgnNd2uWN+sm7E0RHsiRSrWN1II3GxBBGh7ai5ItjikzjERzTKHxMpw0P6sagc4w/gi3KO1qFw8URv8ABcEkgXypsQc6jTezMcot1C9FfBM8jy4hnMaWz38qR28mIHgLC5PAUQ20gIudKq5W/M4dRaKEJuOT9ZyddajYtDuiDYOOOFnJkdPg8oLOYonECSAALZyLWIvcjTQbq3ysCAQQQdQRqCDuINZnYmM52Ms87zc4oJBXJEBch1UHU2uVPdR3Ixf7FFvteTJfzBK3N69WXd2VKLFKNIuqQphXQqZAVKlT0AKlelSpAeXflDH9sO/yE+qlXXL5QcY1/NTr80UqmJG+j3DuH1CpBXEW4dy/UKkFUrgm+R6e1NXVqkRGp6elQArUHticpBKy+UEbLbfmIsgHexAoygdqyAGBW3NMl/6A0n/50wYThJg8aOL2ZFbUWOoF7jrvcVNQ2BFjMnmTNbulCy+9I9FWo4C73GtT09qVADVScrsP8SJwLvhzzo/iUfpkPYVv6hV5UG0Yi0UiqASyMoBNlJKkAE8Ab2oQcGSxu0ZOeEuHi56DCrnexsRzqEBl6ysbXI7avYJVdVZTdWAZT1g6g0T+T3DpDhIkjUvnzc82l0lGjJIu8AWK8dw671XbJhCLKi+RHiZo4/QurhR2AuwqovhP4txtr4XPGesa9/X7KzcWEjJHPuwiUEsi6GQ3FlLcFrYkVj59lLLKBNIyxLcsqjpOQdFB4X66TNFWmSYfndoyCOIc1hkGVnXoqqD9ROskV6BFEqqqIMqIoVR1ADSsTyT2smHlkwj/ABcUjmSAk6dKwMZJ46C3/wBFbj66nBbmTI3e4hT1SS8qIFv+mYAkErDIy3BsRcC28GidkbdgxN+akDEb1IKsOFyp1qZWWVPalSoAVqVPSFAHmXLkf2x+5PdFKpOWQvi5O5fcWlUmxrg3EXkr6K/UKkqOHyV9FfdFSiqlwN8jinpU9SEIUqenoENQu08As6ZGLLYhlZDZlYbmUnx9dGWqLFzhI3c7lUse5QT9lMDnBYQRqRmZ2ZszO9szEKFGigACyip6aM3APWAfWAftrqgBWpWp7UrUANVftDaJVhFEvOTMLhdyqPPc8Frrbm0Pg8Dy2uQLKOtmNkHrNVc7DBxMGbNK3SmlP6zcR2It7AdlJuiUI6nRzLsuKNmkaabnX1keKQwh7C2UINCNLAnXtojB4csY25toYYVbm0fy5HcEZyL3sAxJJ3k1jTtWSZmaON5I06UsljZVXVyO5b6b63jLbS9wNAescD6qruzQoQ9BhWbxy/GP6R9tXYnkf9DFnG7OzCOO/UGOreAtVJNh5pJoiUKc4XVkuGC5A3TLDhdfEGlJbFsJpMBxeFSRcri49o7jXeBbGw2GHxCSKN0c+hFuAY7/AFjuqVVJ3a1JJh2CsxUhVBYk6aAX+yoxbRPJjjLdldLi5lhjJYoxknzCNjluJSTYg7ruaGwCl8QZGkkQpC7s8eXnGAKqVudNQ51NWUezc2Fw+tmKNJbh8a7Nb1WoLBwFGxOY2ywBfpZEt7ENduEYy6aKfrX7PPSbWaTXpf6JnxkPH4Y585sSyn1LpTxbQy+RiMbH3us6jwcXPrqrpVq8jhrgo8zk7mpwXKqdfK5rEr/D8TN8xui3ga0mx9uw4i4jYhx5UbDK696n6xXmVPKScpuQ66pIDZ1PYersrNl/87a4P8l+PrPSZdcqxfFy/wBPuLTVVDFyzMzy2Z7gEjS+VVANusgUq5cpaW00dKFOK3PS4B0V9FfdFSioofJX0V90VKKguBPkcV1amp6kRHp7U1dUANagtsIGjER/aukZ9FmGf/QGo6q/bmHkZUaIBnjkDhScuYWZWW50Bs5IvpcCmgJtmLlQx/unaL+ldYt/Hm2QeBou1C7NR7PJImRpGBCXDEBUVLkrcXJWi6XsHuMKenpUwAtr7NTEQtE9wrW1XRgQbqw7QRVFFyIjZs2IxE+I10VjlX+q2prVUqHuCIfgqc2YlVUjKlciiy2IIOncaotgyl8NFm8pVML+lCTGfYqnxrR1kdoYj4FiXL6YbEtnz8I5gLMD1BwAb9nYaTWxPG6luXjOSB1AAAbgAN1hWJ2hjyZikbKHJJLsbJGvFmPHThVxtflFGq5YWWWZ+jGiHNqdxNqtOTvJiLDKrOiyYgi7yN0rMdSFB0FtBfsqur2L5ZNK2K/Z+FlCKmFiZxqWxGIPNByTrlTyrDhoKq+UmExmaLDNNCwxLFMqKVyhcpY5m4AV6EzE79ar9sbIixMeSUdqsNGQ+cp4GrFEzubKDHOoY5dEUBV6gqAAewe2q7ZkIfDySMP7zJdR/hw3VD4sSfCq3DbPxMiwJJInMTFRzgPxmU5tCO3JbjqRWknkBsFGVFAVF6lUWA+3xrp45a3GMeI7/wDDmzjoTbe7MrjcKY2sd3A0NWmx+HzoRxGorNEV1IStGJqhU9NT1MRLgh5fpf7VpVJsxLh/T/2rTV5rqPqy9zu4a8OPsekQDor6K+6KlFRQeSvor7oqHE4l8/NxqC2XMSxyqqkkAk79SDYDqNUrgnLkMFdCgBNMurRpIBvMLZmH9DAE+Bv2UXh8QsihkIYdnZvBB1BB4GnXcRLT0qegQ96ZiALncNacUFtonmJFU2Zxza+lIci+1r+FNAw5ToO3WlQ2zZCYlzWzr8W9tBmiJR7dhK3HYRRVJDOJZAoLMQFAuSdwHE1X7Lxcsz85kCYfKche4kkOlmC8E3799Pi4eflETfoowJJR5zH9FH3aFj3Drq0Zr/8AN1D7COaVI1XYvb2GjNnmjB4i9yPAUwLGosTAsilHVWU6FWAIPeDQuztswTkiKVHI3gHUeB1o+gCv2ZsPDYds8MCI/nC5IvwBJ0qwpUqKAVQY/ECOKRz+ojN81SaIql5XNeARDyp3SEDsdhnPgoamgZmsUpjhwQ4ocL6yysR/qqwmWzMBwYj1EgVFtb4zEwKNc2Jjt6MZze6lSO+Ylusk+vWungVSr7I5mV2r+7/g5rLYhbM3efrrUnSspI1yT1muhiMsjgU9dLEeaikP7RWa1rWs7KPWFv401ThNTWpBKLi6YXshLiT0+3zEpVLsNbiT+Z/sSmrzXUP+rL3O5h+nH2PQYPJX0V90UJtTZYlsQ7RuBbMutxe9mU6ML+rWjIB0E9BfdFS1XF1wTkkzPRbDxKm4xEQ/i5t7+rNTYtsTh3Ez81JHunaJWRiu4SGMk3ZdNQb2uOq1vj8VImXJC8oN75WQEbraMRe/2U2D2pHI2TpJJ+7kBR+2wPlDtF6slOUuSEYJcB4pxSvTioEhWqs5QYgRiJ20RZ0LtwA6WUnsz5NasxTsoOhFx1HUeqmKgHZUwczMpBUyKwI1F2ijzgeIHro9iBqTYcT1ddKNAoCqAoHBQFHqFORffxoBIG2bHaPMR0pSZW6+l5APcgUUSac01JDM1i8HisXlZXSCAgFUYMzuDxcKRl9G/fU+E2XiohaOTB26jhivtV6vzTUCM1idh4ieaGSU4aLmXD85CG5xgN6ajce2/trSmmp6YCpUqVACtWax2Iz4wkeThYyf86YZU+alz41bbc2muHheU6kCyrxZj5KjvNZ6DDmKJY3N5WYyzHrkfXL/AErp66uww1ySKs09MWyDDC+JU8IYZJO5nAjj8ek3qqauNnfonk4zP0f5cNwvgXLGu66WLdyl3f6Ofl2qPZA20Xyxsey3rrLztZWPUDV7tyTQL4/dVHJAZCkQ3yuqD+o6n1XrU5aMbkymK1TSD8euVMOnm4eP1uC594UJRm2pg88hG7MQPRXor7AKDqXTx044r7Cyy1TbLTk75Mv8w+4lPUnJcApLr+1PuR0q851H1Ze53sP04+xuIPIT0F90VDidoxR+XIiekwFTYfyE9BfdFBrsPDZ2kaFHdySWcZ/VfdVa4B8hWFxscnkOj+iwP1V3isMkgyuMw4dYPAqRqD2igMRyewra8wit50d4mHcy2rhIJ4PJY4iPzXsJl9F9z9xse2pCLaGPKoFy1hbM1rntNqkFD4TFLIuZDcbjwII3hgdQew0QKAOqG2lPkhkfiqMR32OUeu1EUDtdhaJTueaNT3AlyPEIRTEwnAT54o316SKdd9yBmv2g3B7qIoPAHWZeAkLDulUSe+0nsoosBqdAN/20h3e5zNMqKWYhVAuSdAKp22hiZ/7rEEj/AH091B7UTym9lHR4XnSJJRdd8cZ3AcHccWO8Dh30cxvRYEOEiZUVXfnHAOZ8uUG50sO6wqWlSBoEKlSpUwEK5lkCgsxAAFyTuFD7R2jFApeVwo7TqewDiayk00mP6UgaHBA7t0k/Z6NCV7A3SslTFfCpfhTj+zwkjDqf2snGQjzRQ+NZ5GWJT8ZKbX80fryHqsLmiNo49VW5ARFGVFA0A4KAONPg4GiVpJBaeUWy/uo94T0m3nwroQx+HGv7n/owzmpvV/av9neIK3CoLRoAiD+FdB69/jUZpCq/a2LyrlG8+wVtxwpKKMc5W7ZU46fO5PDh3Cu9hj42Sfhh4+j1c7LdU9WpoDES5VJ48B1ngKtcVDzEMeH/AF/0s38xxov9K2HjTz/E44l67v2RLEtMXk/wvcr6VKnrWZy75Ji6S/zT7kdKpeR36Ob+cfcjpV5bqPqy9z0WF/04+xsMOegnoL7oqSo8MegnoJ7orMbUxAXESoIZJWtG/RDGwIYHcRbVR7aUFaFN0zWXpxXn2JxBN74TGLcWvG0gI7bXNXfJOOKeIiVJUljID5nlQkHyJMpbQGx8Qaco0R1JmjEC5y4HSIyk9Y0tccSOB7TUtC/9Bg6pPpZPxUx5Owf4v00n4qVBqQaKG2ngFnTIxZbEMGU2ZWU3UjtoIbGwpbIJJM3m/CHv6s1SHkrAf1p/p5Pvpg5ILwGDESkZ3dmILO1rnKoVRYCwsB9dTTRBgVbcd46x1dxqi2hyawsSF3fEgDqnkuSdygX1JOlqpMHsFQvxybQDkk5VdiFF+it1Jubce2ig1I3jNc1xJKACSdALnuG+sHiuT8JMYQ45S0qI2dpAMrsFbpEWBANx3VeH8n+GP7XFfS//ACimg1IW0J1YqJA0kjjNHhkbKFXSzzMD4ngO2s/hdkTMWeCcYeIm7MhIhFt4jDG7Ea9LQURHyXwbXaMY2QXK51dFDZTY2ZrXFxaqubYcMSSNJh8bkUnKMy2RAo6TMtwdc1FNj1I0ez5AxyR7QmkkClgSkZUgWDHyekLnrvQGJ2vjecMUs+Gw1gCHKsecBuMyAm3eN4vRUKfBcPg5LXWOIrLbUhMRZ2cdeVshPYDRW1cHFiFhuqSAyx5TvBUsDJY9RQN6qimWuNqykjjwiNzss3wqXfnlYZB6KffXcu3+efLCr4h9wCDojx3KKnTZuFGowsHXuJ9l6JfaIRcoKRr5qAIPZXTx4Zr5Ul9+TlzywfLbI8FgObYS4grJMPIjGscPafOf6qkdyxJJuTxqul2ug3XNAYjajtu6IrXi6drf17mbJm1bFljccqXG9uqqCWUklida4kktck+NF7P2ZziibEXjw4Og3PMRwUbwvbVs8kcS7v0RGGNzd+gthxrri5LFIzaFDbpyecR5q7++oJpSzFmN2Ykk9ZO+p53gYn+yxKLm2QshF+0H22oCXCEawyN/LksfmuN/jaqcSyY25zjbfYsm4TqMXSRNTig8PjwTkcZH3WNGE2FzWuGSM1aZRKEoumjSci1+Ll/nH3I6Vdcg2vDKbb5m9yOlXl88rySf3O/iXwL2NRhf0cfoJ7gqg2scuM6ucwx9cMgb3War7B/o4/5ae6KpuU4yy4SThzpibumQrr2XtTxuqZHIrtAyyt5zes0O+O5mZJ3JMZBim3n4tjox9Fte4mpQP/tdxw5+jYG43HjXYnCMotHMhNxlZe4fnkNktJGdVN+B3a11jMWx+LuAd8jL+ovBQfPY6DxNUuz9lvGMqS4iNOCKUZR6JcEr4Vb4fDBRYCwBvqblj5zsd5rDKMm6f5NKkktmMcMrR5CAF80cO7t7ajhnxUfRGSZeBdijjsLAEN3kA99GinFScU1RFSadg8UDs4lnKll/RxprHGfOJPlP28L0VemtSpRgkEpOQHtWZ1VHXpFJEfLe2YKekuulyL2vxtXWK2xI4ywROpI1llARI7/rb+l3C9ESICLHdUHwVFBNt2uppyhGXuJTaKiYKoVEJKRqEUnjl3se0m58arNqqXEcI3zSpHbdoTd/9INHMdaj2OnObQjHCGJ5T6TWRPrNactY8LopxXPKrLk8ksLc6S5NbR89Jzfdlvu7KosZg48PiJTBmRI4S7R3JjWSU83EUB8k2LmtxWf2pyUjmaRxLNG0hBfKQVOUWS6kcNdxG+ubCk05HRnbTow74ljvY+uoSaspeTjmdoosQrqg+NkZLCM/qroekx6hUE+wXLCKGfnZjYsBGURF4szk6d3Guyuux1aT/By/KTurQGWtvrvBQSTnLBGZOttyDvc6CtFhdg4eEAOPhMg8p3J5u/UqcR30TtDahVLaAcEUZV9Qp+NlyfIq9+fwLRjh8zsr4NjQ4cCSdlmlGoT9kpHZvc+yq7aWOMrZiSeq/AdQA0AqHETlzc1EKuxYFB6nu+5VkzOW3C7CpVxLMq7z4cfAVb7H5N4nEWYjmIvPcdIj+FN/rp5eox4/mY8eGc+EU2KiV7KwLMdFy6v4dfdWw5LcjGULJjOkRqkP1GQ8T2VpNi7Bgwo+KW7nfI+rnx4DsFWVq4mfqHklcVS/Z1MOBQW+5nNgjp4zcP7U/D+GOlXfJ3ysX/5UnupSrDP5mbY8IMwQ+Kj/AJae6tUfKmYTYbEql8+HKt4rZgR1iwb1GruGQLCrHcIlJ8EBoPDYXoQhv28To/G7ODMPV8YPGrIcIqnyyrlcMcw3NZx3OAw+uu8K9mU9tV2xWJw8WbegaI98TFR/py0aK7GJ6saOXNaZs0YrqooXuoPWKlrMWjinphStSA6pUhSpgKhtoPZD26euiardrvuHjU4K5IhN1Eq6m5DR5mxc/nSCJT/DGNbf1H2UHjZ8kbv5qk+qr3kbhDHgoFPlMDI3fIS31FR4UutlsolnRx3ci5oPbWJMWHmkXykjZh3gG1dbPxolDEAjK5TXjaxDDsINTzRBlZWFwwKkdYIsR6qwrk2tGOw9osNGo1+LErnz3kXOzE+IFPszoYdLeVKizStxYyDMF7lUgWoKJjA4wk29Rljc7pYx5P8AUFspHZQ+y8ZzTDDS6FdImO50uSov1i5HgOquhjUaj2/kwT1XLv8AwXFqpNtxtmB4W0+2ruuZYgwswuK3RlTMUlaMpRGxdkz4xiIrJGps0rbu5es11tPZzIDbUEHXq76uuSfK+CGCPDTgwsgtmsSj6npXA0PXeqOuzzhFaOH6mjo8UZSerleho9iclsPhukq85J+8k6R/pG4VdE3obBY+OUXikRx/CwP1USK4/O51Eq2FXVNSNAzPcl9+L/8ALk+pKVF8iwCuK0/7uX/bT1TN/Ey2Pyo4gjDQIp3NEgPjGKrdjYTFK6CbIY4rsHB1c820ajLw0a57RVps8/FRfy4/cWiRVkX8NFcl8VmNgXJNi4vNmWUd0y6/6lHroiuNqjJtA9U2G9bRNm91TXddPpX8LRzuojUi52Y90HZcUYKrNkP5Q8asxUciqTCLtD3p71zT1AY9KmFPQAqpdoPdz2aVcu1gT1VnpGuSavwLdspyv0Knb6l1SFfKmkWPwJ6RreY6VYonYaLGhI7kXT2CsbsuPndpRD9WCNpT6R0X6wfCtTyiiZsLOqC7GNso6zbd41k6mWrLXY29PHTi9xYWDmpli87DqezNCQrnxEqn+mrEVUbLxoxMgkQNkjWQZipW5kZSqi41so16iKt6z+peiv21siPEx5JR2qw0ZD5yngfrrz/b+zpIgI8V0o7/ABWKUeSeAccD/wA7a9RqOaJXUqwDKRYgi4PYQashNxIygpHmOzNrNGwhxB3+RLvVxwuft9daGg+UPJbmVYxqZMMdWi3vD1vEd5XrWqTZ21DBlSRs8Dfo5hrYdTd3srbhzKt+P0YsuH1XJp7XqtxeAIHQCsvGNgGXwvuqyRgRcG4PEbqethk4Mr8Ggvfmnhfz4ZCpB9Fr+q9WeB5S4rD72+FRDeG6Eyjv4+3vFGY3AB+xuv76oZYyhsdCKjLpMORbKmTj1WSD33PSdh7dhxSZomuR5SnR17x9u6rMV42S8cgmgbJKvEbm6ww439vtr0vkrt5cZFnAyyKcsieaez+E8D3jhXKzYJYZVL8nTxZo5VaO+RA6GJ/8uX/bSpuQf6PE/wDlzfWKVYp/MzXBfChtl/oIf5UfuLRYqu2NODh4N/6JPdFHCUdtWR4K5LczfLUiOTCYg7o5cjnqWQWb2A0Pz38Mh4X5t+HHdVvyrwwmwkyHzSw706Q+r21V4XaDPHG92BeNWIvxIF/aDWzppO6RkzxVWzvBbQCvqktt36J/w1Yf9ci6pfopPw0CMU3nN6zXSYpj+s3rNaZY5Sd2ihSilwwo8oIuqX6KT8NL84of8T6KT8NCjGP5zes118Ofz29dR8GXcPEj2CPzkw43sw743H+2keU+F4ygd4YfZUHw5/Oam+Gt1+wfdR4Mu6H4kezHxnKjC5DaZCT/AMNVJ25Bwe/crH7KtfhTdnzV+6ucTtJ0RmB3KToFG4d1TjHJFbUQk4SfqccgCJJMXONzMkansAuf9tbCs/yFhy4KNjq0peVj2sxA9gFaAGuY5am5P1OilSSHvSpiacGixip65Bqt2ttJoykcYBkkJCltFHaba0AH4nEpGMzsFHWTavMeVGMwZZjhSSzG7xBCYX62FvIbtFWPKDm4mviA2KluB0zliBPAIOHtqY7LkaIPPIscR1EWGQJ62bXhRqaE42YnZm25MObAExn9Rju7jwrZ7L2xFOOgbNxU6MPvoVMPhV8jDK38UrNIe+17UnWJtPg8I7VUo3gym4q7F1EoexTk6dT9y7qq25h7gOOGh+w+uoUgi3B8UndKHH+oX9tI7NVrj4ViteBEZ+2tkeuindGWXQyfqVlTbEx/wXFxy7o3IjlHCzEWbwOvgeujU5LFtI8TJf8AjjU/U1UfKPBy4f4uUo+YaFbg+IIqWbq8WbG4tNCxdNkxTUj078n7fFYi/wArm+sUqrPyWSk4NidSZmJPeEpVw5O2deL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Energy Awareness Training</a:t>
            </a: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Your Commitment!</a:t>
            </a:r>
          </a:p>
          <a:p>
            <a:pPr algn="ctr"/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To pass on this information and nurture the use of knowledge to reduce your overall consumption of power and water. </a:t>
            </a:r>
          </a:p>
          <a:p>
            <a:pPr algn="ctr"/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ASK QUESTIONS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92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pPr algn="ctr"/>
            <a:endParaRPr lang="en-US" sz="4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Cost of Energy - Electricity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the cost of power?</a:t>
            </a:r>
          </a:p>
          <a:p>
            <a:r>
              <a:rPr lang="en-US" sz="2000" dirty="0" smtClean="0"/>
              <a:t>                                 Charges us </a:t>
            </a:r>
            <a:r>
              <a:rPr lang="en-US" sz="2000" b="1" dirty="0" smtClean="0"/>
              <a:t>$1.00EC </a:t>
            </a:r>
            <a:r>
              <a:rPr lang="en-US" sz="2000" dirty="0" smtClean="0"/>
              <a:t>for each kW/H (Kilowatt-hour)</a:t>
            </a:r>
          </a:p>
          <a:p>
            <a:endParaRPr lang="en-US" sz="2000" dirty="0" smtClean="0"/>
          </a:p>
          <a:p>
            <a:r>
              <a:rPr lang="en-US" sz="2800" b="1" dirty="0" smtClean="0"/>
              <a:t>Compare </a:t>
            </a:r>
          </a:p>
          <a:p>
            <a:r>
              <a:rPr lang="en-US" sz="2800" b="1" dirty="0" smtClean="0"/>
              <a:t>      to: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How much power is a kW/H?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 kW/H is the use of 1000 watts for 1 hour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362200"/>
            <a:ext cx="5695876" cy="3352800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792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At home where do you spend your electricity dollars?</a:t>
            </a:r>
            <a:endParaRPr lang="en-US" sz="66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5122" name="AutoShape 2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ISEBUUEhQUFBQVFRQWFBQUFBQUFBUVFRQVFBUUFBQXHCYeFxkkGRQUHy8gJCcpLCwsFR4xNTAqNSYrLCkBCQoKDgwOGg8PGCwcHCQvLCwsLCkpLCwsLCwsLCwsLCwpLCksLCksLCwpLCwsLCwsKSwsKSkpKSwsLCwsLCwsLP/AABEIAK4BIgMBIgACEQEDEQH/xAAcAAACAgMBAQAAAAAAAAAAAAAABQQGAgMHAQj/xABGEAABAgMDBQwHBgUEAwAAAAABAAIDBBEFEiEGMUFTkxMiUWFxdIGRobPR0xUXMjQ1scEHFkNSkvAUI0Ji0nKCsuEzwvH/xAAYAQADAQEAAAAAAAAAAAAAAAAAAgMBBP/EACURAAICAQMEAgMBAAAAAAAAAAABAhExAxIhIjJBURNSFDNCYf/aAAwDAQACEQMRAD8A6TkXY8B1myZdBhEmUliSYbCSTBYSSaYlOvQctqIOyZ4KDkP8LkuaSvcMTtAEL0HLaiDsmeCPQctqIOyZ4KavC4IAh+g5bUQdkzwR6EltRB2TPBSXRwNKgTtqtaM61JsxtIzdZMqPwYOyZ4LwWVK6mDsmeCQutR8R1GdZzLa4x2CpLStaS4sW2/A8Fiy2og7JngvfQctqIOyZ4JPAth49pp6MUylbYa7SEV6N3ezd6DltRB2TPBHoOW1EHZM8FKhxQVmlGIXoOW1EHZM8Eeg5bUQdkzwU1CAIXoOW1EHZM8Eeg5bUQdkzwU1CAIXoOW1EHZM8Eeg5bUQdkzwU1CAIXoOW1EHZM8EehJbUQdkzwU1a476BAC2Ys+Vb+DB2UPwS938NogQTyQWf4rXMRjFi3a4DF3ItznBuFMBQYZhU0VGlEWNyNkvClnfgQdkwfRMIdjyx/Ag7KH4JfufQpdnRyDQpeGa1RI9By2og7JngtMey5Vv4EHZM8Exe7BVy1ZsueGNzk/sojGzJSo9iCWrhAgnkhMP/AKr2C2WP4EHZM/xXgaGigHieMlbGNqAaZ0OS9DKD8snQbKlnD/wQdkzwW30HLaiDsmeChScUtdTQnAdgsZgvjWVLNH/gg7JnglcVsvWjYEEnihQ/BbLcnSMAsIcK40DTpPCdKelFWxVcnRgyHBrjLwtjC8EwlpCWd+BB2UPwUeFUitMASOokfRetddcCEt2O41gZeg5bUQdkzwXhsOW1EHZM8FKgPqFsKUD5tyolmCemgGMAExHAAa2gAiuwzIW3Kr3+a5zH71yEAdyyH+FyXNJXuGJ2kmQ/wuS5pK9wxO0ARZyauhVybt51aNBKZ29W6UmsQsNb2cHFUxG0Su5UDJ2M/wDpot8OxHxMXZk5ZEhN0hYxrahtGBryKe9+x9qNMvYjWhZx2NCXzFuud7IooMSPEdpSjDyXLeAJdasq0G83A8IwPWl9Izcby2GI94pTFAEuyrXcDR2PAfFWiDFqFUBJXW1KsVkRCWivAnTtC4YxQhCwYEIQgAQhCABRbR9lSlqmGVatWTHgqlmO/nPBzkAjoOPzCZlgxqK5s2fA1+iT2i0wooeNB6xpHUmxeCARiCARxg4hU1Vhi6L/AJMzHvUwzLyXO/CxaMFssxl517q5NCnH2PN+BrG9hVVz6TTa6ajpINFbnNwoqplBKkG8M4xB5FTT9EtTjkYlgrjmXm7VAbTNTPnWqVmt0htdw5xwEYELNoxqpPhnQmmrPCd8OVO4fspLLMvROJvz0+HQnrW4Jnwid2ypW8aOB4CD1GqZmhoRmwI+ixt2TqCoNjTNYZYc7DT/AGnN8iFSXMLJwdTr2TzHIqAKA18c3T2LXFzLIZ1jdvPDRmGJ+gUYq2Xk6Q4kfZCklYQWUCzK1iI+csqvf5rnMfvXIRlV7/Nc5j965Cw07lkP8LkuaSvcMTtJMh/hclzSV7hidoAV2yRdKpT5UudVpLeMK2W+DdKU2NFYcHZxn8Va3GFog0pSpi30W92eI49ayZYL9D3dR8VcYbIWii2BzApfJIf44lZlrCiD+p56GjxTOFY7+TtKa/xbQtMS1mjSErdlEkjSyxG/1GvKt7oENgUGNbJPsglRxCiRDV2A4NKwDC0Ju8QAMCaJ7ZjKNSGbhUFOMJ/Zvsp12i+SYhCFgwIQhAAhCEACEIQBXsoJfAqDITIbAa55DWtvAk4AAEkVKb243elVkz0JsvdiglpiFhAFa3qYHipVVfOmTh+wfzQ3pA00HXTxTSz4VGhV6XtiFGiOhsrehuaHimAwwF4YE4Kzy43oSfyO+42pVbUGrSmqg2q3eoi+TJYK1Y76NiD8rgesY/8AFNGRWuYHsIc0gkEGoNCcxSSDONhCMXVoAHGgqaAkYAY1xC2ylty+8gQwWl0O+xtK70mpJIJu4k4FNqd4af6yxWPBo2qZqLZzaMClJZZCK4ItoQ6tVUkRSYcNBY7sIKt82N6VT3RLkxyhw7K/RPDtYku5MaSc2yIHXTUsfcdgRR10OpjxEdak2VCq4njKrMvlbDayGRCP86K5gALb14YXnaKU+SttkN3qSOGVnlDJBQgpQPnLKr3+a5zH71yEZVe/zXOY/euQgDuWQ/wuS5pK9wxO0kyH+FyXNJXuGJ2gBNbjxdKqTJC+6uI4KYFWi34RIKVWPNtbg7OFa2ocEGk5cmllkxDmixB0lbmZPRTnjROtWBs7C4ll6QZwqKnIp8cWJ4GSY/qc93K4/RMoFhsbo+vzW02uwKJFymh1oHAnQBvj1NRzI3piMWSLRoC1zUwxg41EEaLEzVA4cyyFi1xea8WhIMKJmOXOB0VCs1nneqvWi0A3RyJ/Zrd6qLtF8kxCEVWDAhFUVQAIRVFUACEIQAvtWFVpVBtyWJhObdeaPa8BgBcS3QAXAK/2hNgDFV6JDLzUDDhOnkVo9tMk73WskTJOQJiRIzg9pjODix9LzaVAxaSMyvLBgq5IxHMzhPZaaDgkkvQ6u+SQo88yrVIUWcmQ0YpVk14KRa0saRG40exzcBU9VR81Dyas9z4rIhbFZucMQg2IG1c0Y3gGuNORWCY/mE3RUcOhZSbXMOZWlV28ko7qpYLNLNo1bVDk5wOCmKLKowjCoVQteXLX3hoVrmY4aFXpmMYriG9JOYKmnwTnzjJVLJsVzojWuh3WQ3ufDdut9xc4itW3AAMF0mQh0aq7BlXNOcdSbyc7oKx1iI/VmQ1QV401XpUxj5yyq9/mucx+9chGVXv81zmP3rkIA7lkP8LkuaSvcMTtJMh/hclzSV7hidoA0TUsHDFIJywAVY4sUAJJP20G4KkG1gnNJ5K1PSjoeZxHSVYLIhB0JriBU8SST0Z0SuHWnmTJrCA4Eask0qyLpxabEmVMABwKZ5LWK0M3RwxdmroHAtOVUsXOaBw48ifSIpDaBoCTf0bRtnXuZIizLGDGgSSdyhLqthjpULKKI68Bx9iLHiMwBz8a2EYvLCUndIk2dZ7nOvPxKssGHQLXKgUwUhDfgaKItquIgRSKgiG8gjODdNKLmvpOPrYv63+K6ohPp6ih4snqaTm80cr9Jx9bF/W/xR6Tj62L+t/iuqIVPnX1Jfjv7HK/ScfWxf1v8Uek4+ti/rf4rqiEfOvqH47+xXciZh74Ly9znHdKAuJJpdbwp9GdQLYtM2N6VBvdKzojHbGiszMQxIwboznkGj5KTFJANNAJ6hoUBj7kyK5nVb15u0BNzgeUEJtTwbpPJjuZAFdK9lYl19OFYboTgeHMMy8HtjlSRyPPA+vYKtWzMkuDRpIHWVYwN4qna7rkVrtDXAnkBxVNNckdR8E3c7oAbgNC2QWktvH96FsOgjip1YLWYpxGFDoCkdCBrrrgU7gvq1Iop+gTuVG9W+Cb7hJb82QCtcGDdYBxYnjOcrzKKDUFbJKMHwmu4seUYHtVJLoQkH1s2QILje4s1dOAKxeNK9iPNc/7zfQLF5oOT9/NRWS7xyOJGJVoUkqFZraNCmlM8k1g+csqvf5rnMfvXIRlV7/Nc5j965Cw07lkP8LkuaSvcMTtJMh/hclzSV7hidoAV2zGo0qtS8u54LwK4kdSsFu+yUuyai0aQfzH5BUf6yX9kNtQpEGYLc1OjBWF8rDeMwPGor7HZoqOlQKCiPFc6p/ZTqy31YORaxYw/MexbGWWB/UexYaKrVhB0WlRgKqMJfQArCLMYOE9PgsYzGtGAA5M60wwsiKcx0YJsktlHfHlTpUZkSPaEcshPeKVaxzhXNUAnFUv79x/yQup/wDkrzHgh7S12ZwIOjAihxSj7nSmrP63+KpCUF3InqRm+10V379x/wAkLqd/kj79x/yQup3+SsX3OlNWf1v8Ufc6U1Z/W/xVN+l6JfHrfYrv37j/AJIXU7/JH37j/khdTv8AJWL7nSmrP63+KPudKas/rf4o36XoPj1vse5MWw+Yhuc8NBDru9qBS6DpJ4U3eKhRrOsuHAaWwwQCampJxoBp5ApahJq+Dpimo08lTt+S0hb5Ka3SG1xz4g8owPj0qfbUKrSkVlRLsOJ/a+vYK/JUlzASHGpXsaNCzs2Fede6uTR++NaIc0IkBsRoID2NcA7Ai9oI4U2syEA0KceFZSfLomAYJBb8lUEqwKFabKtRB0zJK0V+x5msMtOdhA6D7P1CnNGP74Eqs1tI0QcLPk4eKYyM42IwkAi697DXhaBUji4FuoqkbpPoM4EO/E4m/PT4dCfQ20CWWPDwrwklNVkvRkeeRda0teaVXLJiFsR8M5nAkcoz9nyVvmW1aVUHtpNM5T2tKpDmLROXEkxqB9Fi5t54bwYn6LXJTJL4jLhAaGEP0OvF1WjjFB1qZZ7KxHHj+WCnD2W1PQ1gQ6BbChBSgfOWVXv81zmP3rkIyq9/mucx+9chAHcsh/hclzSV7hidpJkP8LkuaSvcMTtACi3BvSk+Ted3+r6BOrc9kpPk0MX/AOr6BVf6yP8AZZLoOheFvGUNXpUKLHgB4exZXTw9gWFVkCigCiizGZSiVEmjggxmqxhieUpylFiDBN1SWTI4BCEJRgQhCABCEIAEIQgCBazd6VS41pGBCjOoDduuxJA0jQCr1PQ6tKpNryBIe0AG8KUN6nCK3SD1FWjzFok3U0zbK5ROizG4XAAIUOJeBzXqENu/WvQrnJto1UrJiyXB1+KGbpQNrDvhtwUuijia5s6vMEYKbVKh7TdozUedG9KkLXHbVqxGspZjFkZxGO8d2b76KFK5YOIl2iG3+eYgwcRduk45t8dFKBMrWlCH1HGOg4FKLDsN26NMQQ7sMncgzdARUmt4uca8mOcqs4ttNE9OSimmXyymUYFOWiTbRq3qTyUWDCKMCqdaZLYzSPzDtNFc3DBVm3JOpqFTTyT1MFWm8q47GxbpZVsw2G1pYaUdXE76pzZ8FerGaSKnOVTJexXOjEucDDJqYW5QwC6ntOcBUnPn61fLNYA1LtcVyO5KWCagoQUgx85ZVe/zXOY/euQjKr3+a5zH71yEAdyyH+FyXNJXuGJ2kmQ/wuS5pK9wxO0ALrYZVpSHJ59Ij26c4+R+itUzCqFULSl3QogezAg//QVaPVFxIz4akWkL2qSyFuB7akUOY8vKpv8AGjhUGq4ZRO0S6r0FQv4wIM6OFYaTS5QJ+MACtUa1ANKiQXOjO/t+aaMbFbocWPDo0JktMtCuhblrdsZcIEIQsNBCEIAEIQgAQhYRTggCBaU+GhJjBdE3xwBzDT/0sZ99+M1pzE48gx+imuhkkD/pVfQuBIpTds0S8Fzcxqm8lO1wOdQYUIiGCTjQVHQvK0cCkTvI7ilyh+ok9NhoW+E6rVXMoJg5hpwWwjbEnKlZg5ximuZvDw8i9hShacHKRuNAGjMMPos4EuaOqcQTRDm/A6gkuSRJzpBoU1a6qQROFOJKJVqXKsyqdBNzAaFXnxnRXGmDRgT9AplvxiGlRpGH/JbTSK9JxKp2xsRdUqZgJIVwJ61MgTBYeJeQJYA1OAIGbh32deOGCnufks4rwO4USoWwpfZb6hMChqhEfOWVXv8ANc5j965CMqvf5rnMfvXIWGncsh/hclzSV7hidpJkP8LkuaSvcMTtAAlVsy4LU1S+1zvSmjkWWDnsSbiQpqE2G66Ijwx2F5pq5oxac+dTspcpYci2E6ZhEiIDvpd+ZzTRwuuw7VXspXHdmUJDtBF7A3hQi7U1rTMKqv8A2jWvFjblCisiNuVoXRWOYSaVIIYHCv8AcAs1X1szSXSi+S+V0m9jXj+KDXZiWNpmBz14x1oflXKjMyZfymG0djuIqn5P2Q8yzaRIIbjQOfQgDNWqjSb3OjxGOiMaBT2aODi2oFC0nQ45hpUdxSi6SuUe7RhDZDbDbeumjr7jva+39Ar7ZcoA0LlFgQ6TYaDW68ChBa4aTeBxrnz05F1+Q9kK0X0iNdRJQhCwYEIQgAQhCABCEIAFhFGCzQgCm2rWHEa/8pB6NPYmweCA4ZjQg8oqCvLdlKgpbYsf+WWn+h2H+k5u2qtLqjZKD2zr2T6Y6SvHHEDST2BZtb9V7Z0K88u6ByD99qlFeSs34HEBu9VayigHOrSAltry15pTwdSJzVxohSsyIkNruscBGBHWh5Nc5/Y/6SuyIhbEfDOYi8OUYHsp1Jq1unk+qWaqRTTlujZhFNB2dJTmQbRqUwod+JxN+Z/6onsNtAjCMu2J7dl6tKX2JM1YWHOw0/2nMfmFYp2FVqqLf5cy3gcbp6c3bRUj1RaJPpkmNYgqvXGgqV60V6K/v5LGI289rek/IfVRirZ0SdIY2VDo1MCtcvDoFsK1u2IsHzllV7/Nc5j965CMqvf5rnMfvXIWGncsh/hclzSV7hidpJkP8LkuaSvcMTtAAoFqsq1T1rjQ6hanTMatHIsqJVxe03Q4ZiDmNTpNRQHlHQqbl7ud5gbHjPo3GHF3U3McA3dWh1OkjjXZLcsW9XCoK5nlRk85jC4VLRnAY1xaOGhGI402pDd1Inpy29LJWTchWWYdwD6hxvEQN9/cS/6hQ7ALhMRgH3eFpe+62hzAwWtA6wMEhgZThgu7rEoMwvxGgcV1oorBkpZ7pol4bvajfvDnAn+28d8eMhQUW+CzdZHmS0lfmyQAA03hdDWg6BUMqAcTpPKV1mUbRoVeyesFsIYClcSeE8KszRQK1bVQi5dnqEISjAhCEACEIQAIQhAAhCEAQrTbVpVYs0UfFH9o+ZVrn21aqTMxHMdFLTQ7m+hwzihGdVj2Mk+9DuTixDCrEaGurEwGa6Hbw9LaJpZEOjQue2ZbMZ8WVbfddiQXmIDdN4gkNFaDsXSLPbRqRdpWXcSlonBvVvWuYG9KxGMp7BSaH+7/AIlMJCJEJiBzQGBzBDIzuFDeryFLp6rY7Tm33YcCq0+344YLsRwP8WYZO8IDMKilKfXjT6uUxdHDX+nRLLZUk8Z+abJbZDN6mSWWTY4MYgwVPthtIrT/AHt/5BXF2ZVDKOHin0sk9XBLhiJu5II3O46o03yRdIPBQEUUqVbWKej99qolrRI1+aubpjDZuTgYlL1RW5Q0rnzY4q6ZLwzuTL1SbralxJdW6K1Jxqkj5Lz8FiCChBSmHzllV7/Nc5j965CMqvf5rnMfvXIQB3LIf4XJc0le4Yna5Nk19s8lAkpaC6HMl0KXgQ3FrIRaSyE1poTFBpUcCZevWQ1U1s4PmoA6Ohc49eshqprZwfNR69ZDVTWzg+agDoUWAHBJp2wg5Vb16yGqmtnB81Hr1kNVNbOD5qZSawK4pjQ5IQy6phsJ4SxpPWQnchYzW6FT/XpIaqa2cHzV769ZDVTWzg+amc2xVBI6KyGAslzj16yGqmtnB81Hr1kNVNbOD5qmUOjoXOPXrIaqa2cHzUevWQ1U1s4PmoA6Ohc49eshqprZwfNR69ZDVTWzg+agDo6Fzj16yGqmtnB81Hr1kNVNbOD5qAOjoXOPXrIaqa2cHzUevWQ1U1s4PmoA6Ohc49eshqprZwfNR69ZDVTWzg+agDocZlQqxadkkuqOxI/XrIaqa2cHzVi77cbPP4U1s4Pmp4yoSUbG9g5OmG4kuiPJNaxHXqcnArfCZQUXOW/bjZ4/CmtnB81ZevWQ1U1s4PmrG7NS9nR144YLnPr1kNVNbOD5qPXrIaqa2cHzUoxZLXssuNQlMhk24RjEc+I6v9LnVYK8DVAd9uVnn8Ka2cHzVi37cLP1U1s4Pmqm/jkTZzwzocpButW9c49eshqprZwfNR69ZDVTWzg+apjnRylNqWdfCp3r1kNVNbOD5qD9ukhqprZwfNWp0Y1Yw+6LHRWxHNq5tKGrtGbCtCrZIyt0KhevKz9VNbOD5q99eshqprZwfNTOVmKNHR0Fc49eshqprZwfNQft1kNVNbOD5qQY5zlV7/Nc5j965CTW9lVBizUeI1sQB8aK8AhtaOe5wrR2fF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5429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Old Light Bulbs V’s LED Lighting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A 60W Brightness </a:t>
            </a:r>
            <a:r>
              <a:rPr lang="en-US" sz="2400" b="1" dirty="0" smtClean="0">
                <a:solidFill>
                  <a:srgbClr val="FF0000"/>
                </a:solidFill>
              </a:rPr>
              <a:t>LED Lamp </a:t>
            </a:r>
            <a:r>
              <a:rPr lang="en-US" sz="2000" b="1" dirty="0" smtClean="0"/>
              <a:t>uses only 7W of power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A GOOD QUALITY LED Lamp  lasts 50,000 hours</a:t>
            </a:r>
          </a:p>
          <a:p>
            <a:pPr algn="ctr"/>
            <a:r>
              <a:rPr lang="en-US" sz="2000" b="1" dirty="0" smtClean="0"/>
              <a:t>An incandescent lamp lasts 1000 hours</a:t>
            </a:r>
          </a:p>
          <a:p>
            <a:pPr algn="ctr"/>
            <a:r>
              <a:rPr lang="en-US" sz="2000" b="1" dirty="0" smtClean="0"/>
              <a:t>You would need to buy 50 traditional bulbs over time to equal 1 LED bulb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1 X LED Bulb = EC $60 - 50 X incandescent bulbs = EC$200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60W incandescent operating for 50,000 hours = $3,000.00 + $200 Total $3,200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7W LED operating for 50,000 hours = $350.00 + $60 Total $410</a:t>
            </a:r>
          </a:p>
          <a:p>
            <a:pPr algn="ctr"/>
            <a:endParaRPr lang="en-US" sz="2000" b="1" dirty="0" smtClean="0"/>
          </a:p>
        </p:txBody>
      </p:sp>
      <p:sp>
        <p:nvSpPr>
          <p:cNvPr id="5122" name="AutoShape 2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ISEBUUEhQUFBQVFRQWFBQUFBQUFBUVFRQVFBUUFBQXHCYeFxkkGRQUHy8gJCcpLCwsFR4xNTAqNSYrLCkBCQoKDgwOGg8PGCwcHCQvLCwsLCkpLCwsLCwsLCwsLCwpLCksLCksLCwpLCwsLCwsKSwsKSkpKSwsLCwsLCwsLP/AABEIAK4BIgMBIgACEQEDEQH/xAAcAAACAgMBAQAAAAAAAAAAAAAABQQGAgMHAQj/xABGEAABAgMDBQwHBgUEAwAAAAABAAIDBBEFEiEGMUFTkxMiUWFxdIGRobPR0xUXMjQ1scEHFkNSkvAUI0Ji0nKCsuEzwvH/xAAYAQADAQEAAAAAAAAAAAAAAAAAAgMBBP/EACURAAICAQMEAgMBAAAAAAAAAAABAhExAxIhIjJBURNSFDNCYf/aAAwDAQACEQMRAD8A6TkXY8B1myZdBhEmUliSYbCSTBYSSaYlOvQctqIOyZ4KDkP8LkuaSvcMTtAEL0HLaiDsmeCPQctqIOyZ4KavC4IAh+g5bUQdkzwR6EltRB2TPBSXRwNKgTtqtaM61JsxtIzdZMqPwYOyZ4LwWVK6mDsmeCQutR8R1GdZzLa4x2CpLStaS4sW2/A8Fiy2og7JngvfQctqIOyZ4JPAth49pp6MUylbYa7SEV6N3ezd6DltRB2TPBHoOW1EHZM8FKhxQVmlGIXoOW1EHZM8Eeg5bUQdkzwU1CAIXoOW1EHZM8Eeg5bUQdkzwU1CAIXoOW1EHZM8Eeg5bUQdkzwU1CAIXoOW1EHZM8EehJbUQdkzwU1a476BAC2Ys+Vb+DB2UPwS938NogQTyQWf4rXMRjFi3a4DF3ItznBuFMBQYZhU0VGlEWNyNkvClnfgQdkwfRMIdjyx/Ag7KH4JfufQpdnRyDQpeGa1RI9By2og7JngtMey5Vv4EHZM8Exe7BVy1ZsueGNzk/sojGzJSo9iCWrhAgnkhMP/AKr2C2WP4EHZM/xXgaGigHieMlbGNqAaZ0OS9DKD8snQbKlnD/wQdkzwW30HLaiDsmeChScUtdTQnAdgsZgvjWVLNH/gg7JnglcVsvWjYEEnihQ/BbLcnSMAsIcK40DTpPCdKelFWxVcnRgyHBrjLwtjC8EwlpCWd+BB2UPwUeFUitMASOokfRetddcCEt2O41gZeg5bUQdkzwXhsOW1EHZM8FKgPqFsKUD5tyolmCemgGMAExHAAa2gAiuwzIW3Kr3+a5zH71yEAdyyH+FyXNJXuGJ2kmQ/wuS5pK9wxO0ARZyauhVybt51aNBKZ29W6UmsQsNb2cHFUxG0Su5UDJ2M/wDpot8OxHxMXZk5ZEhN0hYxrahtGBryKe9+x9qNMvYjWhZx2NCXzFuud7IooMSPEdpSjDyXLeAJdasq0G83A8IwPWl9Izcby2GI94pTFAEuyrXcDR2PAfFWiDFqFUBJXW1KsVkRCWivAnTtC4YxQhCwYEIQgAQhCABRbR9lSlqmGVatWTHgqlmO/nPBzkAjoOPzCZlgxqK5s2fA1+iT2i0wooeNB6xpHUmxeCARiCARxg4hU1Vhi6L/AJMzHvUwzLyXO/CxaMFssxl517q5NCnH2PN+BrG9hVVz6TTa6ajpINFbnNwoqplBKkG8M4xB5FTT9EtTjkYlgrjmXm7VAbTNTPnWqVmt0htdw5xwEYELNoxqpPhnQmmrPCd8OVO4fspLLMvROJvz0+HQnrW4Jnwid2ypW8aOB4CD1GqZmhoRmwI+ixt2TqCoNjTNYZYc7DT/AGnN8iFSXMLJwdTr2TzHIqAKA18c3T2LXFzLIZ1jdvPDRmGJ+gUYq2Xk6Q4kfZCklYQWUCzK1iI+csqvf5rnMfvXIRlV7/Nc5j965Cw07lkP8LkuaSvcMTtJMh/hclzSV7hidoAV2yRdKpT5UudVpLeMK2W+DdKU2NFYcHZxn8Va3GFog0pSpi30W92eI49ayZYL9D3dR8VcYbIWii2BzApfJIf44lZlrCiD+p56GjxTOFY7+TtKa/xbQtMS1mjSErdlEkjSyxG/1GvKt7oENgUGNbJPsglRxCiRDV2A4NKwDC0Ju8QAMCaJ7ZjKNSGbhUFOMJ/Zvsp12i+SYhCFgwIQhAAhCEACEIQBXsoJfAqDITIbAa55DWtvAk4AAEkVKb243elVkz0JsvdiglpiFhAFa3qYHipVVfOmTh+wfzQ3pA00HXTxTSz4VGhV6XtiFGiOhsrehuaHimAwwF4YE4Kzy43oSfyO+42pVbUGrSmqg2q3eoi+TJYK1Y76NiD8rgesY/8AFNGRWuYHsIc0gkEGoNCcxSSDONhCMXVoAHGgqaAkYAY1xC2ylty+8gQwWl0O+xtK70mpJIJu4k4FNqd4af6yxWPBo2qZqLZzaMClJZZCK4ItoQ6tVUkRSYcNBY7sIKt82N6VT3RLkxyhw7K/RPDtYku5MaSc2yIHXTUsfcdgRR10OpjxEdak2VCq4njKrMvlbDayGRCP86K5gALb14YXnaKU+SttkN3qSOGVnlDJBQgpQPnLKr3+a5zH71yEZVe/zXOY/euQgDuWQ/wuS5pK9wxO0kyH+FyXNJXuGJ2gBNbjxdKqTJC+6uI4KYFWi34RIKVWPNtbg7OFa2ocEGk5cmllkxDmixB0lbmZPRTnjROtWBs7C4ll6QZwqKnIp8cWJ4GSY/qc93K4/RMoFhsbo+vzW02uwKJFymh1oHAnQBvj1NRzI3piMWSLRoC1zUwxg41EEaLEzVA4cyyFi1xea8WhIMKJmOXOB0VCs1nneqvWi0A3RyJ/Zrd6qLtF8kxCEVWDAhFUVQAIRVFUACEIQAvtWFVpVBtyWJhObdeaPa8BgBcS3QAXAK/2hNgDFV6JDLzUDDhOnkVo9tMk73WskTJOQJiRIzg9pjODix9LzaVAxaSMyvLBgq5IxHMzhPZaaDgkkvQ6u+SQo88yrVIUWcmQ0YpVk14KRa0saRG40exzcBU9VR81Dyas9z4rIhbFZucMQg2IG1c0Y3gGuNORWCY/mE3RUcOhZSbXMOZWlV28ko7qpYLNLNo1bVDk5wOCmKLKowjCoVQteXLX3hoVrmY4aFXpmMYriG9JOYKmnwTnzjJVLJsVzojWuh3WQ3ufDdut9xc4itW3AAMF0mQh0aq7BlXNOcdSbyc7oKx1iI/VmQ1QV401XpUxj5yyq9/mucx+9chGVXv81zmP3rkIA7lkP8LkuaSvcMTtJMh/hclzSV7hidoA0TUsHDFIJywAVY4sUAJJP20G4KkG1gnNJ5K1PSjoeZxHSVYLIhB0JriBU8SST0Z0SuHWnmTJrCA4Eask0qyLpxabEmVMABwKZ5LWK0M3RwxdmroHAtOVUsXOaBw48ifSIpDaBoCTf0bRtnXuZIizLGDGgSSdyhLqthjpULKKI68Bx9iLHiMwBz8a2EYvLCUndIk2dZ7nOvPxKssGHQLXKgUwUhDfgaKItquIgRSKgiG8gjODdNKLmvpOPrYv63+K6ohPp6ih4snqaTm80cr9Jx9bF/W/xR6Tj62L+t/iuqIVPnX1Jfjv7HK/ScfWxf1v8Uek4+ti/rf4rqiEfOvqH47+xXciZh74Ly9znHdKAuJJpdbwp9GdQLYtM2N6VBvdKzojHbGiszMQxIwboznkGj5KTFJANNAJ6hoUBj7kyK5nVb15u0BNzgeUEJtTwbpPJjuZAFdK9lYl19OFYboTgeHMMy8HtjlSRyPPA+vYKtWzMkuDRpIHWVYwN4qna7rkVrtDXAnkBxVNNckdR8E3c7oAbgNC2QWktvH96FsOgjip1YLWYpxGFDoCkdCBrrrgU7gvq1Iop+gTuVG9W+Cb7hJb82QCtcGDdYBxYnjOcrzKKDUFbJKMHwmu4seUYHtVJLoQkH1s2QILje4s1dOAKxeNK9iPNc/7zfQLF5oOT9/NRWS7xyOJGJVoUkqFZraNCmlM8k1g+csqvf5rnMfvXIRlV7/Nc5j965Cw07lkP8LkuaSvcMTtJMh/hclzSV7hidoAV2zGo0qtS8u54LwK4kdSsFu+yUuyai0aQfzH5BUf6yX9kNtQpEGYLc1OjBWF8rDeMwPGor7HZoqOlQKCiPFc6p/ZTqy31YORaxYw/MexbGWWB/UexYaKrVhB0WlRgKqMJfQArCLMYOE9PgsYzGtGAA5M60wwsiKcx0YJsktlHfHlTpUZkSPaEcshPeKVaxzhXNUAnFUv79x/yQup/wDkrzHgh7S12ZwIOjAihxSj7nSmrP63+KpCUF3InqRm+10V379x/wAkLqd/kj79x/yQup3+SsX3OlNWf1v8Ufc6U1Z/W/xVN+l6JfHrfYrv37j/AJIXU7/JH37j/khdTv8AJWL7nSmrP63+KPudKas/rf4o36XoPj1vse5MWw+Yhuc8NBDru9qBS6DpJ4U3eKhRrOsuHAaWwwQCampJxoBp5ApahJq+Dpimo08lTt+S0hb5Ka3SG1xz4g8owPj0qfbUKrSkVlRLsOJ/a+vYK/JUlzASHGpXsaNCzs2Fede6uTR++NaIc0IkBsRoID2NcA7Ai9oI4U2syEA0KceFZSfLomAYJBb8lUEqwKFabKtRB0zJK0V+x5msMtOdhA6D7P1CnNGP74Eqs1tI0QcLPk4eKYyM42IwkAi697DXhaBUji4FuoqkbpPoM4EO/E4m/PT4dCfQ20CWWPDwrwklNVkvRkeeRda0teaVXLJiFsR8M5nAkcoz9nyVvmW1aVUHtpNM5T2tKpDmLROXEkxqB9Fi5t54bwYn6LXJTJL4jLhAaGEP0OvF1WjjFB1qZZ7KxHHj+WCnD2W1PQ1gQ6BbChBSgfOWVXv81zmP3rkIyq9/mucx+9chAHcsh/hclzSV7hidpJkP8LkuaSvcMTtACi3BvSk+Ted3+r6BOrc9kpPk0MX/AOr6BVf6yP8AZZLoOheFvGUNXpUKLHgB4exZXTw9gWFVkCigCiizGZSiVEmjggxmqxhieUpylFiDBN1SWTI4BCEJRgQhCABCEIAEIQgCBazd6VS41pGBCjOoDduuxJA0jQCr1PQ6tKpNryBIe0AG8KUN6nCK3SD1FWjzFok3U0zbK5ROizG4XAAIUOJeBzXqENu/WvQrnJto1UrJiyXB1+KGbpQNrDvhtwUuijia5s6vMEYKbVKh7TdozUedG9KkLXHbVqxGspZjFkZxGO8d2b76KFK5YOIl2iG3+eYgwcRduk45t8dFKBMrWlCH1HGOg4FKLDsN26NMQQ7sMncgzdARUmt4uca8mOcqs4ttNE9OSimmXyymUYFOWiTbRq3qTyUWDCKMCqdaZLYzSPzDtNFc3DBVm3JOpqFTTyT1MFWm8q47GxbpZVsw2G1pYaUdXE76pzZ8FerGaSKnOVTJexXOjEucDDJqYW5QwC6ntOcBUnPn61fLNYA1LtcVyO5KWCagoQUgx85ZVe/zXOY/euQjKr3+a5zH71yEAdyyH+FyXNJXuGJ2kmQ/wuS5pK9wxO0ALrYZVpSHJ59Ij26c4+R+itUzCqFULSl3QogezAg//QVaPVFxIz4akWkL2qSyFuB7akUOY8vKpv8AGjhUGq4ZRO0S6r0FQv4wIM6OFYaTS5QJ+MACtUa1ANKiQXOjO/t+aaMbFbocWPDo0JktMtCuhblrdsZcIEIQsNBCEIAEIQgAQhYRTggCBaU+GhJjBdE3xwBzDT/0sZ99+M1pzE48gx+imuhkkD/pVfQuBIpTds0S8Fzcxqm8lO1wOdQYUIiGCTjQVHQvK0cCkTvI7ilyh+ok9NhoW+E6rVXMoJg5hpwWwjbEnKlZg5ximuZvDw8i9hShacHKRuNAGjMMPos4EuaOqcQTRDm/A6gkuSRJzpBoU1a6qQROFOJKJVqXKsyqdBNzAaFXnxnRXGmDRgT9AplvxiGlRpGH/JbTSK9JxKp2xsRdUqZgJIVwJ61MgTBYeJeQJYA1OAIGbh32deOGCnufks4rwO4USoWwpfZb6hMChqhEfOWVXv8ANc5j965CMqvf5rnMfvXIWGncsh/hclzSV7hidpJkP8LkuaSvcMTtAAlVsy4LU1S+1zvSmjkWWDnsSbiQpqE2G66Ijwx2F5pq5oxac+dTspcpYci2E6ZhEiIDvpd+ZzTRwuuw7VXspXHdmUJDtBF7A3hQi7U1rTMKqv8A2jWvFjblCisiNuVoXRWOYSaVIIYHCv8AcAs1X1szSXSi+S+V0m9jXj+KDXZiWNpmBz14x1oflXKjMyZfymG0djuIqn5P2Q8yzaRIIbjQOfQgDNWqjSb3OjxGOiMaBT2aODi2oFC0nQ45hpUdxSi6SuUe7RhDZDbDbeumjr7jva+39Ar7ZcoA0LlFgQ6TYaDW68ChBa4aTeBxrnz05F1+Q9kK0X0iNdRJQhCwYEIQgAQhCABCEIAFhFGCzQgCm2rWHEa/8pB6NPYmweCA4ZjQg8oqCvLdlKgpbYsf+WWn+h2H+k5u2qtLqjZKD2zr2T6Y6SvHHEDST2BZtb9V7Z0K88u6ByD99qlFeSs34HEBu9VayigHOrSAltry15pTwdSJzVxohSsyIkNruscBGBHWh5Nc5/Y/6SuyIhbEfDOYi8OUYHsp1Jq1unk+qWaqRTTlujZhFNB2dJTmQbRqUwod+JxN+Z/6onsNtAjCMu2J7dl6tKX2JM1YWHOw0/2nMfmFYp2FVqqLf5cy3gcbp6c3bRUj1RaJPpkmNYgqvXGgqV60V6K/v5LGI289rek/IfVRirZ0SdIY2VDo1MCtcvDoFsK1u2IsHzllV7/Nc5j965CMqvf5rnMfvXIWGncsh/hclzSV7hidpJkP8LkuaSvcMTtAAoFqsq1T1rjQ6hanTMatHIsqJVxe03Q4ZiDmNTpNRQHlHQqbl7ud5gbHjPo3GHF3U3McA3dWh1OkjjXZLcsW9XCoK5nlRk85jC4VLRnAY1xaOGhGI402pDd1Inpy29LJWTchWWYdwD6hxvEQN9/cS/6hQ7ALhMRgH3eFpe+62hzAwWtA6wMEhgZThgu7rEoMwvxGgcV1oorBkpZ7pol4bvajfvDnAn+28d8eMhQUW+CzdZHmS0lfmyQAA03hdDWg6BUMqAcTpPKV1mUbRoVeyesFsIYClcSeE8KszRQK1bVQi5dnqEISjAhCEACEIQAIQhAAhCEAQrTbVpVYs0UfFH9o+ZVrn21aqTMxHMdFLTQ7m+hwzihGdVj2Mk+9DuTixDCrEaGurEwGa6Hbw9LaJpZEOjQue2ZbMZ8WVbfddiQXmIDdN4gkNFaDsXSLPbRqRdpWXcSlonBvVvWuYG9KxGMp7BSaH+7/AIlMJCJEJiBzQGBzBDIzuFDeryFLp6rY7Tm33YcCq0+344YLsRwP8WYZO8IDMKilKfXjT6uUxdHDX+nRLLZUk8Z+abJbZDN6mSWWTY4MYgwVPthtIrT/AHt/5BXF2ZVDKOHin0sk9XBLhiJu5II3O46o03yRdIPBQEUUqVbWKej99qolrRI1+aubpjDZuTgYlL1RW5Q0rnzY4q6ZLwzuTL1SbralxJdW6K1Jxqkj5Lz8FiCChBSmHzllV7/Nc5j965CMqvf5rnMfvXIQB3LIf4XJc0le4Yna5Nk19s8lAkpaC6HMl0KXgQ3FrIRaSyE1poTFBpUcCZevWQ1U1s4PmoA6Ohc49eshqprZwfNR69ZDVTWzg+agDoUWAHBJp2wg5Vb16yGqmtnB81Hr1kNVNbOD5qZSawK4pjQ5IQy6phsJ4SxpPWQnchYzW6FT/XpIaqa2cHzV769ZDVTWzg+amc2xVBI6KyGAslzj16yGqmtnB81Hr1kNVNbOD5qmUOjoXOPXrIaqa2cHzUevWQ1U1s4PmoA6Ohc49eshqprZwfNR69ZDVTWzg+agDo6Fzj16yGqmtnB81Hr1kNVNbOD5qAOjoXOPXrIaqa2cHzUevWQ1U1s4PmoA6Ohc49eshqprZwfNR69ZDVTWzg+agDocZlQqxadkkuqOxI/XrIaqa2cHzVi77cbPP4U1s4Pmp4yoSUbG9g5OmG4kuiPJNaxHXqcnArfCZQUXOW/bjZ4/CmtnB81ZevWQ1U1s4PmrG7NS9nR144YLnPr1kNVNbOD5qPXrIaqa2cHzUoxZLXssuNQlMhk24RjEc+I6v9LnVYK8DVAd9uVnn8Ka2cHzVi37cLP1U1s4Pmqm/jkTZzwzocpButW9c49eshqprZwfNR69ZDVTWzg+apjnRylNqWdfCp3r1kNVNbOD5qD9ukhqprZwfNWp0Y1Yw+6LHRWxHNq5tKGrtGbCtCrZIyt0KhevKz9VNbOD5q99eshqprZwfNTOVmKNHR0Fc49eshqprZwfNQft1kNVNbOD5qQY5zlV7/Nc5j965CTW9lVBizUeI1sQB8aK8AhtaOe5wrR2fF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48200"/>
            <a:ext cx="6029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7924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Old Light Bulbs V’s LED Bulbs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/>
              <a:t>60W incandescent operating for 50,000 hours = $3,000.00 + $200 Total $3,200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7W LED operating for 50,000 hours = $350.00 + $60 Total $410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 NOT BUY!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Incandescents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US" sz="2800" dirty="0" smtClean="0"/>
          </a:p>
        </p:txBody>
      </p:sp>
      <p:sp>
        <p:nvSpPr>
          <p:cNvPr id="5122" name="AutoShape 2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REBUSEBQUEhQUFBQVFBYQFBYXFBYUFBUWFhUYFBUYHCggGBolHRUVITEhJSkrLi4uFx8zODMsNygtLisBCgoKDg0OGxAQGC0kHCQsLCwsLCwsLCwsLCw0LC4sLCwsLCwsLCwsLCwsKywsLCwsLCwsLCwsLCwsLCwsKywsLP/AABEIAQMAwgMBIgACEQEDEQH/xAAcAAEAAQUBAQAAAAAAAAAAAAAABQECAwQGBwj/xABLEAABAwIDBAcDBgoHCQEAAAABAAIDBBESITEFBkFREyJhcYGRoTJysQcUQlKCwSMzNGJzg5KywtFTY6LD0uHwFiQlQ0RkdJOzFf/EABYBAQEBAAAAAAAAAAAAAAAAAAABAv/EABoRAQEBAAMBAAAAAAAAAAAAAAABESExYUH/2gAMAwEAAhEDEQA/APcUREBERAREQERatdtCOEXe6x4NGbj3BBtLHNM1gu9zWjm4gDzK5yo2nUTG0VoI/rEB0h7gcm+RWBmxQ44pC6R3ORxJ8yboJibeSmbl0gcfzGud6gW9Vr/7VRcGSn7LfvcqRbNaNGt8ltNpRyHkg1f9qo/6KbyZ/jWWPeiA+10jPejcfVt1sCmHL0VH0oOoB7wg2aTaMUv4uRjzyDhi8W6hbS5uq2DG43w2PAt4dqtYyogzjkMjRqyXreR18ig6ZFD0W8DHnDKOid+ceqT2O/nZTCAiIgIiICIiAiIgIiICIiAiKF2lWGRxijNmjJ7hx/NB+J8EF9ftQklkGbtC/wCi3u5n0WlT0WeI9dx1c7PPxWxT04AsBYLfjjQYYqcBbDYlkaxXoMXRphWZUDUFgargxXWVwCCzArTEFlVUEZW7ObIOsL9vFRkb5aM5Xlg4tPtM9w/ccu5dKQsUkV0CkqmSsD4yHNPEeoI4HsWZczUROpJDLCLscfwkY49o/O5HwXQ0tQ2Rgew3a4XB/wBaFBlREQEREBERAREQERWyPDQScgBc9wQaW1aotAYz2ncfqt4nv5LSpacAADRWsu9xedXeg4BSELEF0bFnsgCqEBVsqgIgKiuVAEBXKllVAREQEREGGeIOBBFwdVz9K80lRgJ/AynK+jXnIHx0PgV0yjtr0IljLTx070Eiiit3awyRFj/xkRwOvqQPZce8eoKlUBERAREQEREBaG15OqGfWOfc3M+tlvqHrnYpiPqgDxOZ+KC+mZxW8xqwQtW0EAK5UCuCAiqiAqKqICIiAiIgIiICtkFwrlQoOfv0Na12jZgY3e8M2Hzy+0uhUBvHGejLh7TCHt72m4U5DIHNDho4AjuIugvREQEREBERAUEx15HHm93obBTq56gNz9p3xKCWiCzhYYlmQXBVCoFVBVFE023mztxUrHzgOc0uA6Ngc0kOGKTDfMH2QVc6oqz7MEAH9ZUvB8mwkeqCURQTKyrZJgfFTWdm21TJqbA5GH61r2v7YW90lT/RwH9c8f3RQb6oTZabq17fbhf2mIiRo8MnnwatPaG3oWsw4w1zg6zJQ5jzZpNmseASTb70EyijItsh/wCLiqH98Lo793TYMu1Uq9tNhY6SojlhY0Xc9zQ9oHb0TnEIJRFRrrgEaHMKqAqFVRBFbaH4N3csm78mKmjPJuH9klv3KzbR/BlU3X/JWd8n/wBHIJVERAREQEREBc9QZF45SSDyebLoVz9sNTK3mWvHc5ov6hyCWiWZYIis4KC4KqtCuCDnNlUhpK6ZmQgrHGeLP2agNHTst+cAHj3XrpFD71RPNMZIheWBzZ4wNSYjicwe8zGz7akqSpbLGySM4mPa17SOLXC4PkUFKvIB31Tc+7o7yBv9lZ1a9oIIOYIsR2FY6R5LBfMgWd7zeq71BQZlr1GbmNsDmXG/JnEduIt8ythYIs5HnlhZ5DESO/GP2UGdQW8dKal0NMLYDI2WovxiiILWW5ufh8GuU6orYkhkdPMdHSmOP9HB1NeIx9KftIJVERAVCqq15QRG3n9TvWfd1tqZn2j5vcVGbxz2CndnQ4IY2HVrGg94Av6oNhERAREQEREBQm3WYJYpRobxu/eZ/F5qbWrtSk6WJzOJF2nk4ZtPmAgxQuW0xQ+y6jGwXyIycDqCMiPNSkbkGcKqtCqgqoDdo9BJNRHIRO6WDtp5iSAPceHs7AGqfXP71HoDDXD/AKdxbNbjTS2bLfnhIZJ9g80HQrBT5Oe3tDh3OGf9oPPiswN9F5VvVuHV43SMr5XNlld1XulGFr3OIZlJYgXsMgOwIPVlho/YB+td37RLgPC9vBeLD5Palk8MT6hhEjndbC8yBrS0OzLrfSC9Z3Z2J8yg6LpZJruLsUpva4AwsH0W9XTmSeKDPt2sMMD3MzebMiHOWQhkf9pw8AVm2dSCGFkTdGNDb8TYZk9pOfio6qd01dHEM207DPJy6SS8cI8uld+yppAREQUKxSuWRxUftCowtJQQs46apYzhiBPut6x9BbxXWLn92Ka+Od30rtb3A9Y+YA+yugQEREBERAREQEREEBXs6GfEPYl15B4189fNSEbll2nSdNE5mh1aeThof9c1FbLqC5ljk5pwuHEEZFBMsKyBa0TlsAoLlZUQtkY5jwHNe0tcDoWuFiD4FXhEEFuhM4RvpZCTJSP6Ek6visHQPPO8ZaCfrNctneL8Wz9Kz4rS2mPm+0IKgZNqW/NJffGKWncfHpWfrAtzeT8U39LH8Uoj9o/l1J+u+Ma6SSQNaXONgASSdABmSVzO0j/v1J3zf3a2d8JMccdIDZ1ZKITbXogHSTn/ANTHjvcFIL90mF0Tqp4s+reZs9REQGwNPdGGeJKnFRrQAAMgMgByCqqCIrXFBZKclzu1nGSRsLNXHPs7T3C5UvX1GFpJ0C0t3KUkunfq64b3XzPifggmaeEMaGNyDQAPBZERAREQEREBERAREQFA7Uj6GcSj2JOq/sfwPiB6dqnlgrqUSxujdo4a8jqCO42KDUgetxjlAbNnNix/txnC7w49ymIXoNsFVVjXK5ByfymV0cVGA51pemp5IAAS50kM8UmVtNLXOQxDmFpb07wmojDKISEteH4xCXghptYMAvqRytktX5XKPpBTi9sT2RggXIL6iBtwD7wXYbSq2wxglpdmGtZGLuJOgaFFec7P2hXPlimqmyN6GW5bJTOYTG4tJDXFrWknCOeuqmK3e+ndtWic4yBvQVDBdh6ssz6cMLrZWwteMQva+ds12NHUB/Vc0xu1wuB04EXAv4aLiN9dgtdtGilaAMb3MeGi1zjiINxx1ToekoiKoLFI5ZCVobRqMDHOPAIIqvvPM2BumrzyA/16ro42BoAAsALAdgUPuzT9QzO9qQ3F/q8PPXyU0gIiICIiAiIgIiICIiAiIggNvQ9HI2caO6knf9E/d4BZ6aTRb+0abpYns+s0294ZtPmAoPY8mJgKgnWOWUFa8azNKo5D5T34aeCS1y2spreErX/wA+C0dvb4GGohxQkNw9IbnrC5tZwtZpw3yJ4hSnyiU3SwRsvbrl2mfVabW5HP0UVUbqwwxRMjMgD7Bxxm+gzA04rNanSM2rv509XTvpYC+KNpf0kgGIOkYcYwdjMrh18zlzzv3uZV7QoYwxzXMmOO3WaC9gLQHWHLO4GnYpPZGwIoK1jW3faIuvJYkE3FxlkMvRZd49lMNXHK1oa9oiddosSQ91r89B5IO3RFQrTLG9y53bBM0sdO0+2bvI4NGZ9L+YU7UOyUJuw3pJ5pjwtG34u9AxB0bGAAACwAAAHADRXIiAiIgIiICIiAiIgIiICIiAua2cMMkjeUjwO7EbLpVzV8FVK08TiH2gD95QTUYyWaNYIXZLYYUEFvc24i953wWvWm8VMeYjPmGrd3mP4o/nn4Bac8Z+b0gORAiv3hrL/BZqqsH/EWfoHfvFXbY/KAP6th8nu/yWRjR/8AoM/8d375Vm8ZwytdwLQL9zv8/VIOkVCqqjlpGhtF1mnuK0dzWWpyfrSPPwb/AArLteUNY4nkfgr91WWpI+3E7zeSPSyCWREQEREBERAREQEREBERAREQFA7zU5GGdmrLB/u3yPqfNTytewOBBFwQQQdCDqCgiKKra9oIIW+1y823pa6lnMbC3Dq3ibHS4Lte1aPz2qLQA4cDfo3EcRhv09uXBTVx6BvU6zIzp1z8Fh2vLaGnPN0fqAvPayrqy0Y3AAG4/Bvd54qkgeQKitqbxVLQ1jjGQy1hnew7DUfBZuq9XD/+IxD/ALd5/tLFvrLYR97vixeT0O9FSZhI3AHNBaA4taLOOgxVAPhddDNSbTqmtc5luX4OUixINw4SOadOaco9iCxzSABeWTz7SYLPxsvx6F2XdeqIC1nSVTgcUlhmbFtr8eDytb4Ov2zOZ5G08RuXGxI0A4k9gFyuup4QxjWN0aA0dwFgoPdPYTqZhdKWulfxbezWahoJ1N8ye7kugVQREQEREBERAREQEREBERAREQEREHl3ylTF1VgtfC1vDmL/AHqBhYA3rNB8Aut+UbYfW+cMcbusHA+yMIABHLJcYyC7fyljDbSwy8ypVi+RjSM8xwsLW8lzO1n3dYOdbl/na6l6oEGwq2d92D71BbTY+2VQ11+RZ/NTgZ9kMAeM3a/WPovbN36JjoWOdiJI/pZB8HLwrY7JA8Ypywc2kn90r0OjpKcszrp5MtAyQcO2TNLSOr29QxNabZHtkefi5cs/Ab3Itoesf5qNrqWK/UNTJ3scPvKwUpEb2uwOycDaQZGx0Od1fiPZdg1Jlpo3uFiW2OVr4SW4gOANr+K31q7LrRPCyVoIDxcA6jgtpUEREBERAREQEREBERAREQEREBERB5x8pWzpWvEzZC5j7ARuvZpAANuzjpxXHQU0zhdrIT5+uS7P5SvnDHY3OxU7rBrGmxDgBe+XO5vfiuFANrineR7wz9VFZ30NSdGQDvxD4BQm12VUZscP6tslvO1rrdewk3FITrq4fzUTtWYxZGmjbyBwk+WqCuyJakyDrtjzGcuLD6ggL0ynpKkRgnaFOMh7DgfQRry7Y20HvkAjgic7k4MHxIXpVHsytwX+a0YuB7QYeGWrypSIraUrr2dXuk19i/8AJa2zzG2Vj5HOlaHtLg8Os5oNyMxY5Le2iKlmT30sd+EbYsv2Vp7JEbpW/OJOkYHAvDLDq3z0z0VHtOzqpksTJIvYc0FuVrDS1uFtFsrX2e+MxMMNujwjBhyGG2VhwWwqgiIgIiICIiAiIgIiICIiAiIgIiIPNvlPkkDh0wIp8ujcy3tEDEDxxZHssFwbayFosJKjuAcL+i9k332KaumwNGJzHB4be2KwItfnnkvJvmkbDYteCDmC8ggjhmPig0n18QzvVdhBf/IKK2htqP6tQffe4fepraEzALkPPc9o/gXOVtbGfoO8Xj/CoaybP2vGXfiJX9jZJCfiuzoqwuYANmTn3pJMPkAFwdNtRrDfo797z/JdRSb7PcMPRcLZ1E4HkxwRY366rcNKGOI/1hdfzN1p7LmElRG2oIZG54D+i1DSedtPBZPnQkzMUX2jI/8AfeV1G6G6hqHCR7RHED9BjWl/Y0gacyqj0yiiYyNjYrYA0BmE3GG2Vjx71nVsUYa0NaLBoAAGgAyAVyAiIgIiICIiAiIgIiICIiAiIgIiIC5fezc9tX+EiIim5kdR/LGBx/OHrlbqEQfK28G05aeZ9PUwGOWM2c3F5EG3WaRmCNQVzs21gcw0jxX0l8qm4g2pTh0IY2rit0b3ktDmE9eN5AOWpGWRHAErxiX5G9qjSCN3uzx/eQg48bT7D5rYp9sWI6t+8ro4/ke2sdaZre+eH7nrq9xfkXnbVsk2m2LoGXcY2yYi9/0Q4AWw8Tnna2hKCY+Szd2SsZ85qouip/8AlC5xym/taZR658eGWvsEbA0BrQAALADIADkFVjQAAAAALADIADQAKq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ISEBUUEhQUFBQVFRQWFBQUFBQUFBUVFRQVFBUUFBQXHCYeFxkkGRQUHy8gJCcpLCwsFR4xNTAqNSYrLCkBCQoKDgwOGg8PGCwcHCQvLCwsLCkpLCwsLCwsLCwsLCwpLCksLCksLCwpLCwsLCwsKSwsKSkpKSwsLCwsLCwsLP/AABEIAK4BIgMBIgACEQEDEQH/xAAcAAACAgMBAQAAAAAAAAAAAAAABQQGAgMHAQj/xABGEAABAgMDBQwHBgUEAwAAAAABAAIDBBEFEiEGMUFTkxMiUWFxdIGRobPR0xUXMjQ1scEHFkNSkvAUI0Ji0nKCsuEzwvH/xAAYAQADAQEAAAAAAAAAAAAAAAAAAgMBBP/EACURAAICAQMEAgMBAAAAAAAAAAABAhExAxIhIjJBURNSFDNCYf/aAAwDAQACEQMRAD8A6TkXY8B1myZdBhEmUliSYbCSTBYSSaYlOvQctqIOyZ4KDkP8LkuaSvcMTtAEL0HLaiDsmeCPQctqIOyZ4KavC4IAh+g5bUQdkzwR6EltRB2TPBSXRwNKgTtqtaM61JsxtIzdZMqPwYOyZ4LwWVK6mDsmeCQutR8R1GdZzLa4x2CpLStaS4sW2/A8Fiy2og7JngvfQctqIOyZ4JPAth49pp6MUylbYa7SEV6N3ezd6DltRB2TPBHoOW1EHZM8FKhxQVmlGIXoOW1EHZM8Eeg5bUQdkzwU1CAIXoOW1EHZM8Eeg5bUQdkzwU1CAIXoOW1EHZM8Eeg5bUQdkzwU1CAIXoOW1EHZM8EehJbUQdkzwU1a476BAC2Ys+Vb+DB2UPwS938NogQTyQWf4rXMRjFi3a4DF3ItznBuFMBQYZhU0VGlEWNyNkvClnfgQdkwfRMIdjyx/Ag7KH4JfufQpdnRyDQpeGa1RI9By2og7JngtMey5Vv4EHZM8Exe7BVy1ZsueGNzk/sojGzJSo9iCWrhAgnkhMP/AKr2C2WP4EHZM/xXgaGigHieMlbGNqAaZ0OS9DKD8snQbKlnD/wQdkzwW30HLaiDsmeChScUtdTQnAdgsZgvjWVLNH/gg7JnglcVsvWjYEEnihQ/BbLcnSMAsIcK40DTpPCdKelFWxVcnRgyHBrjLwtjC8EwlpCWd+BB2UPwUeFUitMASOokfRetddcCEt2O41gZeg5bUQdkzwXhsOW1EHZM8FKgPqFsKUD5tyolmCemgGMAExHAAa2gAiuwzIW3Kr3+a5zH71yEAdyyH+FyXNJXuGJ2kmQ/wuS5pK9wxO0ARZyauhVybt51aNBKZ29W6UmsQsNb2cHFUxG0Su5UDJ2M/wDpot8OxHxMXZk5ZEhN0hYxrahtGBryKe9+x9qNMvYjWhZx2NCXzFuud7IooMSPEdpSjDyXLeAJdasq0G83A8IwPWl9Izcby2GI94pTFAEuyrXcDR2PAfFWiDFqFUBJXW1KsVkRCWivAnTtC4YxQhCwYEIQgAQhCABRbR9lSlqmGVatWTHgqlmO/nPBzkAjoOPzCZlgxqK5s2fA1+iT2i0wooeNB6xpHUmxeCARiCARxg4hU1Vhi6L/AJMzHvUwzLyXO/CxaMFssxl517q5NCnH2PN+BrG9hVVz6TTa6ajpINFbnNwoqplBKkG8M4xB5FTT9EtTjkYlgrjmXm7VAbTNTPnWqVmt0htdw5xwEYELNoxqpPhnQmmrPCd8OVO4fspLLMvROJvz0+HQnrW4Jnwid2ypW8aOB4CD1GqZmhoRmwI+ixt2TqCoNjTNYZYc7DT/AGnN8iFSXMLJwdTr2TzHIqAKA18c3T2LXFzLIZ1jdvPDRmGJ+gUYq2Xk6Q4kfZCklYQWUCzK1iI+csqvf5rnMfvXIRlV7/Nc5j965Cw07lkP8LkuaSvcMTtJMh/hclzSV7hidoAV2yRdKpT5UudVpLeMK2W+DdKU2NFYcHZxn8Va3GFog0pSpi30W92eI49ayZYL9D3dR8VcYbIWii2BzApfJIf44lZlrCiD+p56GjxTOFY7+TtKa/xbQtMS1mjSErdlEkjSyxG/1GvKt7oENgUGNbJPsglRxCiRDV2A4NKwDC0Ju8QAMCaJ7ZjKNSGbhUFOMJ/Zvsp12i+SYhCFgwIQhAAhCEACEIQBXsoJfAqDITIbAa55DWtvAk4AAEkVKb243elVkz0JsvdiglpiFhAFa3qYHipVVfOmTh+wfzQ3pA00HXTxTSz4VGhV6XtiFGiOhsrehuaHimAwwF4YE4Kzy43oSfyO+42pVbUGrSmqg2q3eoi+TJYK1Y76NiD8rgesY/8AFNGRWuYHsIc0gkEGoNCcxSSDONhCMXVoAHGgqaAkYAY1xC2ylty+8gQwWl0O+xtK70mpJIJu4k4FNqd4af6yxWPBo2qZqLZzaMClJZZCK4ItoQ6tVUkRSYcNBY7sIKt82N6VT3RLkxyhw7K/RPDtYku5MaSc2yIHXTUsfcdgRR10OpjxEdak2VCq4njKrMvlbDayGRCP86K5gALb14YXnaKU+SttkN3qSOGVnlDJBQgpQPnLKr3+a5zH71yEZVe/zXOY/euQgDuWQ/wuS5pK9wxO0kyH+FyXNJXuGJ2gBNbjxdKqTJC+6uI4KYFWi34RIKVWPNtbg7OFa2ocEGk5cmllkxDmixB0lbmZPRTnjROtWBs7C4ll6QZwqKnIp8cWJ4GSY/qc93K4/RMoFhsbo+vzW02uwKJFymh1oHAnQBvj1NRzI3piMWSLRoC1zUwxg41EEaLEzVA4cyyFi1xea8WhIMKJmOXOB0VCs1nneqvWi0A3RyJ/Zrd6qLtF8kxCEVWDAhFUVQAIRVFUACEIQAvtWFVpVBtyWJhObdeaPa8BgBcS3QAXAK/2hNgDFV6JDLzUDDhOnkVo9tMk73WskTJOQJiRIzg9pjODix9LzaVAxaSMyvLBgq5IxHMzhPZaaDgkkvQ6u+SQo88yrVIUWcmQ0YpVk14KRa0saRG40exzcBU9VR81Dyas9z4rIhbFZucMQg2IG1c0Y3gGuNORWCY/mE3RUcOhZSbXMOZWlV28ko7qpYLNLNo1bVDk5wOCmKLKowjCoVQteXLX3hoVrmY4aFXpmMYriG9JOYKmnwTnzjJVLJsVzojWuh3WQ3ufDdut9xc4itW3AAMF0mQh0aq7BlXNOcdSbyc7oKx1iI/VmQ1QV401XpUxj5yyq9/mucx+9chGVXv81zmP3rkIA7lkP8LkuaSvcMTtJMh/hclzSV7hidoA0TUsHDFIJywAVY4sUAJJP20G4KkG1gnNJ5K1PSjoeZxHSVYLIhB0JriBU8SST0Z0SuHWnmTJrCA4Eask0qyLpxabEmVMABwKZ5LWK0M3RwxdmroHAtOVUsXOaBw48ifSIpDaBoCTf0bRtnXuZIizLGDGgSSdyhLqthjpULKKI68Bx9iLHiMwBz8a2EYvLCUndIk2dZ7nOvPxKssGHQLXKgUwUhDfgaKItquIgRSKgiG8gjODdNKLmvpOPrYv63+K6ohPp6ih4snqaTm80cr9Jx9bF/W/xR6Tj62L+t/iuqIVPnX1Jfjv7HK/ScfWxf1v8Uek4+ti/rf4rqiEfOvqH47+xXciZh74Ly9znHdKAuJJpdbwp9GdQLYtM2N6VBvdKzojHbGiszMQxIwboznkGj5KTFJANNAJ6hoUBj7kyK5nVb15u0BNzgeUEJtTwbpPJjuZAFdK9lYl19OFYboTgeHMMy8HtjlSRyPPA+vYKtWzMkuDRpIHWVYwN4qna7rkVrtDXAnkBxVNNckdR8E3c7oAbgNC2QWktvH96FsOgjip1YLWYpxGFDoCkdCBrrrgU7gvq1Iop+gTuVG9W+Cb7hJb82QCtcGDdYBxYnjOcrzKKDUFbJKMHwmu4seUYHtVJLoQkH1s2QILje4s1dOAKxeNK9iPNc/7zfQLF5oOT9/NRWS7xyOJGJVoUkqFZraNCmlM8k1g+csqvf5rnMfvXIRlV7/Nc5j965Cw07lkP8LkuaSvcMTtJMh/hclzSV7hidoAV2zGo0qtS8u54LwK4kdSsFu+yUuyai0aQfzH5BUf6yX9kNtQpEGYLc1OjBWF8rDeMwPGor7HZoqOlQKCiPFc6p/ZTqy31YORaxYw/MexbGWWB/UexYaKrVhB0WlRgKqMJfQArCLMYOE9PgsYzGtGAA5M60wwsiKcx0YJsktlHfHlTpUZkSPaEcshPeKVaxzhXNUAnFUv79x/yQup/wDkrzHgh7S12ZwIOjAihxSj7nSmrP63+KpCUF3InqRm+10V379x/wAkLqd/kj79x/yQup3+SsX3OlNWf1v8Ufc6U1Z/W/xVN+l6JfHrfYrv37j/AJIXU7/JH37j/khdTv8AJWL7nSmrP63+KPudKas/rf4o36XoPj1vse5MWw+Yhuc8NBDru9qBS6DpJ4U3eKhRrOsuHAaWwwQCampJxoBp5ApahJq+Dpimo08lTt+S0hb5Ka3SG1xz4g8owPj0qfbUKrSkVlRLsOJ/a+vYK/JUlzASHGpXsaNCzs2Fede6uTR++NaIc0IkBsRoID2NcA7Ai9oI4U2syEA0KceFZSfLomAYJBb8lUEqwKFabKtRB0zJK0V+x5msMtOdhA6D7P1CnNGP74Eqs1tI0QcLPk4eKYyM42IwkAi697DXhaBUji4FuoqkbpPoM4EO/E4m/PT4dCfQ20CWWPDwrwklNVkvRkeeRda0teaVXLJiFsR8M5nAkcoz9nyVvmW1aVUHtpNM5T2tKpDmLROXEkxqB9Fi5t54bwYn6LXJTJL4jLhAaGEP0OvF1WjjFB1qZZ7KxHHj+WCnD2W1PQ1gQ6BbChBSgfOWVXv81zmP3rkIyq9/mucx+9chAHcsh/hclzSV7hidpJkP8LkuaSvcMTtACi3BvSk+Ted3+r6BOrc9kpPk0MX/AOr6BVf6yP8AZZLoOheFvGUNXpUKLHgB4exZXTw9gWFVkCigCiizGZSiVEmjggxmqxhieUpylFiDBN1SWTI4BCEJRgQhCABCEIAEIQgCBazd6VS41pGBCjOoDduuxJA0jQCr1PQ6tKpNryBIe0AG8KUN6nCK3SD1FWjzFok3U0zbK5ROizG4XAAIUOJeBzXqENu/WvQrnJto1UrJiyXB1+KGbpQNrDvhtwUuijia5s6vMEYKbVKh7TdozUedG9KkLXHbVqxGspZjFkZxGO8d2b76KFK5YOIl2iG3+eYgwcRduk45t8dFKBMrWlCH1HGOg4FKLDsN26NMQQ7sMncgzdARUmt4uca8mOcqs4ttNE9OSimmXyymUYFOWiTbRq3qTyUWDCKMCqdaZLYzSPzDtNFc3DBVm3JOpqFTTyT1MFWm8q47GxbpZVsw2G1pYaUdXE76pzZ8FerGaSKnOVTJexXOjEucDDJqYW5QwC6ntOcBUnPn61fLNYA1LtcVyO5KWCagoQUgx85ZVe/zXOY/euQjKr3+a5zH71yEAdyyH+FyXNJXuGJ2kmQ/wuS5pK9wxO0ALrYZVpSHJ59Ij26c4+R+itUzCqFULSl3QogezAg//QVaPVFxIz4akWkL2qSyFuB7akUOY8vKpv8AGjhUGq4ZRO0S6r0FQv4wIM6OFYaTS5QJ+MACtUa1ANKiQXOjO/t+aaMbFbocWPDo0JktMtCuhblrdsZcIEIQsNBCEIAEIQgAQhYRTggCBaU+GhJjBdE3xwBzDT/0sZ99+M1pzE48gx+imuhkkD/pVfQuBIpTds0S8Fzcxqm8lO1wOdQYUIiGCTjQVHQvK0cCkTvI7ilyh+ok9NhoW+E6rVXMoJg5hpwWwjbEnKlZg5ximuZvDw8i9hShacHKRuNAGjMMPos4EuaOqcQTRDm/A6gkuSRJzpBoU1a6qQROFOJKJVqXKsyqdBNzAaFXnxnRXGmDRgT9AplvxiGlRpGH/JbTSK9JxKp2xsRdUqZgJIVwJ61MgTBYeJeQJYA1OAIGbh32deOGCnufks4rwO4USoWwpfZb6hMChqhEfOWVXv8ANc5j965CMqvf5rnMfvXIWGncsh/hclzSV7hidpJkP8LkuaSvcMTtAAlVsy4LU1S+1zvSmjkWWDnsSbiQpqE2G66Ijwx2F5pq5oxac+dTspcpYci2E6ZhEiIDvpd+ZzTRwuuw7VXspXHdmUJDtBF7A3hQi7U1rTMKqv8A2jWvFjblCisiNuVoXRWOYSaVIIYHCv8AcAs1X1szSXSi+S+V0m9jXj+KDXZiWNpmBz14x1oflXKjMyZfymG0djuIqn5P2Q8yzaRIIbjQOfQgDNWqjSb3OjxGOiMaBT2aODi2oFC0nQ45hpUdxSi6SuUe7RhDZDbDbeumjr7jva+39Ar7ZcoA0LlFgQ6TYaDW68ChBa4aTeBxrnz05F1+Q9kK0X0iNdRJQhCwYEIQgAQhCABCEIAFhFGCzQgCm2rWHEa/8pB6NPYmweCA4ZjQg8oqCvLdlKgpbYsf+WWn+h2H+k5u2qtLqjZKD2zr2T6Y6SvHHEDST2BZtb9V7Z0K88u6ByD99qlFeSs34HEBu9VayigHOrSAltry15pTwdSJzVxohSsyIkNruscBGBHWh5Nc5/Y/6SuyIhbEfDOYi8OUYHsp1Jq1unk+qWaqRTTlujZhFNB2dJTmQbRqUwod+JxN+Z/6onsNtAjCMu2J7dl6tKX2JM1YWHOw0/2nMfmFYp2FVqqLf5cy3gcbp6c3bRUj1RaJPpkmNYgqvXGgqV60V6K/v5LGI289rek/IfVRirZ0SdIY2VDo1MCtcvDoFsK1u2IsHzllV7/Nc5j965CMqvf5rnMfvXIWGncsh/hclzSV7hidpJkP8LkuaSvcMTtAAoFqsq1T1rjQ6hanTMatHIsqJVxe03Q4ZiDmNTpNRQHlHQqbl7ud5gbHjPo3GHF3U3McA3dWh1OkjjXZLcsW9XCoK5nlRk85jC4VLRnAY1xaOGhGI402pDd1Inpy29LJWTchWWYdwD6hxvEQN9/cS/6hQ7ALhMRgH3eFpe+62hzAwWtA6wMEhgZThgu7rEoMwvxGgcV1oorBkpZ7pol4bvajfvDnAn+28d8eMhQUW+CzdZHmS0lfmyQAA03hdDWg6BUMqAcTpPKV1mUbRoVeyesFsIYClcSeE8KszRQK1bVQi5dnqEISjAhCEACEIQAIQhAAhCEAQrTbVpVYs0UfFH9o+ZVrn21aqTMxHMdFLTQ7m+hwzihGdVj2Mk+9DuTixDCrEaGurEwGa6Hbw9LaJpZEOjQue2ZbMZ8WVbfddiQXmIDdN4gkNFaDsXSLPbRqRdpWXcSlonBvVvWuYG9KxGMp7BSaH+7/AIlMJCJEJiBzQGBzBDIzuFDeryFLp6rY7Tm33YcCq0+344YLsRwP8WYZO8IDMKilKfXjT6uUxdHDX+nRLLZUk8Z+abJbZDN6mSWWTY4MYgwVPthtIrT/AHt/5BXF2ZVDKOHin0sk9XBLhiJu5II3O46o03yRdIPBQEUUqVbWKej99qolrRI1+aubpjDZuTgYlL1RW5Q0rnzY4q6ZLwzuTL1SbralxJdW6K1Jxqkj5Lz8FiCChBSmHzllV7/Nc5j965CMqvf5rnMfvXIQB3LIf4XJc0le4Yna5Nk19s8lAkpaC6HMl0KXgQ3FrIRaSyE1poTFBpUcCZevWQ1U1s4PmoA6Ohc49eshqprZwfNR69ZDVTWzg+agDoUWAHBJp2wg5Vb16yGqmtnB81Hr1kNVNbOD5qZSawK4pjQ5IQy6phsJ4SxpPWQnchYzW6FT/XpIaqa2cHzV769ZDVTWzg+amc2xVBI6KyGAslzj16yGqmtnB81Hr1kNVNbOD5qmUOjoXOPXrIaqa2cHzUevWQ1U1s4PmoA6Ohc49eshqprZwfNR69ZDVTWzg+agDo6Fzj16yGqmtnB81Hr1kNVNbOD5qAOjoXOPXrIaqa2cHzUevWQ1U1s4PmoA6Ohc49eshqprZwfNR69ZDVTWzg+agDocZlQqxadkkuqOxI/XrIaqa2cHzVi77cbPP4U1s4Pmp4yoSUbG9g5OmG4kuiPJNaxHXqcnArfCZQUXOW/bjZ4/CmtnB81ZevWQ1U1s4PmrG7NS9nR144YLnPr1kNVNbOD5qPXrIaqa2cHzUoxZLXssuNQlMhk24RjEc+I6v9LnVYK8DVAd9uVnn8Ka2cHzVi37cLP1U1s4Pmqm/jkTZzwzocpButW9c49eshqprZwfNR69ZDVTWzg+apjnRylNqWdfCp3r1kNVNbOD5qD9ukhqprZwfNWp0Y1Yw+6LHRWxHNq5tKGrtGbCtCrZIyt0KhevKz9VNbOD5q99eshqprZwfNTOVmKNHR0Fc49eshqprZwfNQft1kNVNbOD5qQY5zlV7/Nc5j965CTW9lVBizUeI1sQB8aK8AhtaOe5wrR2fF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jimasasa.org/uei/wp-content/uploads/2013/01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0"/>
            <a:ext cx="1314450" cy="1752600"/>
          </a:xfrm>
          <a:prstGeom prst="rect">
            <a:avLst/>
          </a:prstGeom>
          <a:noFill/>
        </p:spPr>
      </p:pic>
      <p:pic>
        <p:nvPicPr>
          <p:cNvPr id="8" name="Picture 2" descr="http://ujimasasa.org/uei/wp-content/uploads/2013/01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13144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General Appliances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143000"/>
            <a:ext cx="7391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Curling Iron 120W  </a:t>
            </a:r>
            <a:r>
              <a:rPr lang="en-US" b="1" dirty="0" smtClean="0"/>
              <a:t>8.5 Hours for EC$1.00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Kettle 1800W </a:t>
            </a:r>
            <a:r>
              <a:rPr lang="en-US" b="1" dirty="0" smtClean="0"/>
              <a:t>45 minutes for EC$1.00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r>
              <a:rPr lang="en-US" dirty="0" smtClean="0"/>
              <a:t>15 Cu Ft Fridge freezer  </a:t>
            </a:r>
            <a:r>
              <a:rPr lang="en-US" b="1" dirty="0" smtClean="0"/>
              <a:t>5 Hours for EC$1.00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		</a:t>
            </a:r>
            <a:r>
              <a:rPr lang="en-US" dirty="0" smtClean="0"/>
              <a:t>TV 200W </a:t>
            </a:r>
            <a:r>
              <a:rPr lang="en-US" b="1" dirty="0" smtClean="0"/>
              <a:t>5 Hours for EC$1.00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2781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http://www.koboscoffee.com/site/assets/KETTLE-SMART-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1371600" cy="1371600"/>
          </a:xfrm>
          <a:prstGeom prst="rect">
            <a:avLst/>
          </a:prstGeom>
          <a:noFill/>
        </p:spPr>
      </p:pic>
      <p:pic>
        <p:nvPicPr>
          <p:cNvPr id="18439" name="Picture 7" descr="http://www.appliance-reviews.co.uk/ProductImages/large/KG39NVW30G_WH_FridgeFreezer_OP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1676400" cy="2223961"/>
          </a:xfrm>
          <a:prstGeom prst="rect">
            <a:avLst/>
          </a:prstGeom>
          <a:noFill/>
        </p:spPr>
      </p:pic>
      <p:pic>
        <p:nvPicPr>
          <p:cNvPr id="18441" name="Picture 9" descr="http://cdn2.pcadvisor.co.uk/cmsdata/reviews/3344650/Kogan_46in_TV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1176</Words>
  <Application>Microsoft Office PowerPoint</Application>
  <PresentationFormat>On-screen Show (4:3)</PresentationFormat>
  <Paragraphs>302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CarlH</dc:creator>
  <cp:lastModifiedBy>CarlH</cp:lastModifiedBy>
  <cp:revision>121</cp:revision>
  <dcterms:created xsi:type="dcterms:W3CDTF">2013-07-05T12:55:20Z</dcterms:created>
  <dcterms:modified xsi:type="dcterms:W3CDTF">2015-07-03T11:23:36Z</dcterms:modified>
</cp:coreProperties>
</file>